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8" r:id="rId12"/>
    <p:sldId id="262" r:id="rId13"/>
    <p:sldId id="263" r:id="rId14"/>
    <p:sldId id="269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679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739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5680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0678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19712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685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1142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2954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598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0743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986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6107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653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9123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1545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7812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1925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3395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7210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6382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0738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7751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14766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3520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32068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57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964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498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586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474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643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80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23BC-B976-4179-81AD-55F4AC395E0E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6D8846-4149-4BA8-A59C-67A2CF65B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567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CC44-E19D-41A3-91BD-26D761F1CF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7B98A1-56E1-4CC1-AAB8-7F6A9F8825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863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5667" y="2054907"/>
            <a:ext cx="7766936" cy="1646302"/>
          </a:xfrm>
        </p:spPr>
        <p:txBody>
          <a:bodyPr/>
          <a:lstStyle/>
          <a:p>
            <a:r>
              <a:rPr lang="el-GR" b="1" u="sng" dirty="0" smtClean="0"/>
              <a:t>ΚΑΛΟΙ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5667" y="3701209"/>
            <a:ext cx="7766936" cy="1096899"/>
          </a:xfrm>
        </p:spPr>
        <p:txBody>
          <a:bodyPr>
            <a:noAutofit/>
          </a:bodyPr>
          <a:lstStyle/>
          <a:p>
            <a:pPr lvl="0">
              <a:buClr>
                <a:srgbClr val="90C226"/>
              </a:buClr>
            </a:pPr>
            <a:r>
              <a:rPr lang="el-GR" dirty="0">
                <a:solidFill>
                  <a:prstClr val="black">
                    <a:lumMod val="50000"/>
                    <a:lumOff val="50000"/>
                  </a:prstClr>
                </a:solidFill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>
              <a:buClr>
                <a:srgbClr val="90C226"/>
              </a:buClr>
            </a:pPr>
            <a:r>
              <a:rPr lang="el-GR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Γ΄ Εξάμηνο</a:t>
            </a:r>
            <a:endParaRPr lang="el-GR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el-GR" dirty="0">
                <a:solidFill>
                  <a:prstClr val="black">
                    <a:lumMod val="50000"/>
                    <a:lumOff val="50000"/>
                  </a:prstClr>
                </a:solidFill>
              </a:rPr>
              <a:t>Μάθημα: </a:t>
            </a:r>
            <a:r>
              <a:rPr lang="el-GR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Πρακτικές Ασκήσεις Ποδολογίας</a:t>
            </a:r>
            <a:endParaRPr lang="el-GR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el-GR" dirty="0">
                <a:solidFill>
                  <a:prstClr val="black">
                    <a:lumMod val="50000"/>
                    <a:lumOff val="50000"/>
                  </a:prstClr>
                </a:solidFill>
              </a:rPr>
              <a:t>Ματοπούλου Ελένη  </a:t>
            </a:r>
          </a:p>
          <a:p>
            <a:pPr lvl="0">
              <a:buClr>
                <a:srgbClr val="90C226"/>
              </a:buClr>
            </a:pPr>
            <a:r>
              <a:rPr lang="el-GR" dirty="0">
                <a:solidFill>
                  <a:prstClr val="black">
                    <a:lumMod val="50000"/>
                    <a:lumOff val="50000"/>
                  </a:prstClr>
                </a:solidFill>
              </a:rPr>
              <a:t>Θεσσαλονίκη </a:t>
            </a:r>
            <a:r>
              <a:rPr lang="el-GR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202</a:t>
            </a:r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</a:t>
            </a:r>
            <a:r>
              <a:rPr lang="el-GR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endParaRPr lang="el-GR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532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4765" y="62293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rgbClr val="90C226">
                    <a:lumMod val="75000"/>
                  </a:srgbClr>
                </a:solidFill>
              </a:rPr>
              <a:t>Κάλοι από </a:t>
            </a:r>
            <a:r>
              <a:rPr lang="en-US" sz="3200" b="1" u="sng" dirty="0" smtClean="0">
                <a:solidFill>
                  <a:srgbClr val="90C226">
                    <a:lumMod val="75000"/>
                  </a:srgbClr>
                </a:solidFill>
              </a:rPr>
              <a:t>tics</a:t>
            </a:r>
            <a:endParaRPr lang="en-US" sz="3200" b="1" u="sng" dirty="0">
              <a:solidFill>
                <a:srgbClr val="90C226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3377" y="1815353"/>
            <a:ext cx="5715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Τους συναντάμεσυχνά στα παιδιά τα οποία έχουν κακή συνήθεια να δαγκώνουν τα άκρα των δακτύλων τους.</a:t>
            </a:r>
          </a:p>
          <a:p>
            <a:r>
              <a:rPr lang="el-GR" sz="2400" dirty="0" smtClean="0"/>
              <a:t>Παρατηρούνται στην ραχιαία επιφάνεια της ονυχιαίας φάλαγγας του αντίχειρα κυρίως από τραυματισμούς.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506" y="3554506"/>
            <a:ext cx="2851898" cy="22815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107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530" y="667453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rgbClr val="90C226">
                    <a:lumMod val="75000"/>
                  </a:srgbClr>
                </a:solidFill>
              </a:rPr>
              <a:t>Πολλαπλός </a:t>
            </a:r>
            <a:r>
              <a:rPr lang="el-GR" sz="3200" b="1" u="sng" dirty="0" smtClean="0">
                <a:solidFill>
                  <a:srgbClr val="90C226">
                    <a:lumMod val="75000"/>
                  </a:srgbClr>
                </a:solidFill>
              </a:rPr>
              <a:t>κάλος</a:t>
            </a:r>
            <a:endParaRPr lang="el-GR" sz="3200" b="1" u="sng" dirty="0">
              <a:solidFill>
                <a:srgbClr val="90C226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7530" y="1586753"/>
            <a:ext cx="6521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Αποτελούνται από πολλα ογκίδια. </a:t>
            </a:r>
          </a:p>
          <a:p>
            <a:r>
              <a:rPr lang="el-GR" sz="2400" dirty="0" smtClean="0"/>
              <a:t>Η επιφάνειά του είναι σκληρή με γραμμώσεις.</a:t>
            </a:r>
          </a:p>
          <a:p>
            <a:r>
              <a:rPr lang="el-GR" sz="2400" dirty="0" smtClean="0"/>
              <a:t>Προέρχεται από μεγάλη πίεση. </a:t>
            </a:r>
          </a:p>
          <a:p>
            <a:r>
              <a:rPr lang="el-GR" sz="2400" dirty="0" smtClean="0"/>
              <a:t>Εμφανίζεται στο πέλμα και εξαρτάται από τον μεταβολισμό του οργανισμού. </a:t>
            </a:r>
          </a:p>
          <a:p>
            <a:r>
              <a:rPr lang="el-GR" sz="2400" dirty="0" smtClean="0"/>
              <a:t>Είναι ανώδυνος.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921" y="3350838"/>
            <a:ext cx="4360995" cy="29020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824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422" y="622012"/>
            <a:ext cx="3409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rgbClr val="90C226">
                    <a:lumMod val="75000"/>
                  </a:srgbClr>
                </a:solidFill>
              </a:rPr>
              <a:t>Αγγειακός κάλος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8906" y="1721224"/>
            <a:ext cx="5136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Είναι επίκτητος και προέρχεται από τα τριχοειδή τοιχώματα. Εμφανίζεται με υπερκεράτωση κόκκινου χρώματος ή γραμμώσεις κόκκινες λεπτές. </a:t>
            </a:r>
          </a:p>
          <a:p>
            <a:r>
              <a:rPr lang="el-GR" sz="2400" dirty="0" smtClean="0"/>
              <a:t>Δεν ματώνει διότι δεν υπάρχει υπερτροφία αγγείων και δεν προκαλεί πόνο.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41" y="2358463"/>
            <a:ext cx="4134411" cy="34453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49831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636" y="59094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 smtClean="0">
                <a:solidFill>
                  <a:srgbClr val="90C226">
                    <a:lumMod val="75000"/>
                  </a:srgbClr>
                </a:solidFill>
              </a:rPr>
              <a:t>Αγγειονευρώδης </a:t>
            </a:r>
            <a:r>
              <a:rPr lang="el-GR" sz="3200" b="1" u="sng" dirty="0">
                <a:solidFill>
                  <a:srgbClr val="90C226">
                    <a:lumMod val="75000"/>
                  </a:srgbClr>
                </a:solidFill>
              </a:rPr>
              <a:t>κάλος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0635" y="1721224"/>
            <a:ext cx="69028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επιφάνειά του είναι σκληρή με κόκκινο - καφέ χρώμα.</a:t>
            </a:r>
          </a:p>
          <a:p>
            <a:r>
              <a:rPr lang="el-GR" sz="2400" dirty="0" smtClean="0"/>
              <a:t> Από το χρώμα του μπορούμε να καταλάβουμε το βάθος του κάλου.</a:t>
            </a:r>
          </a:p>
          <a:p>
            <a:r>
              <a:rPr lang="el-GR" sz="2400" dirty="0" smtClean="0"/>
              <a:t>Εάν είναι λευκό δεν έχει βάθος, εάν κόκκινο – καφέ έχει αρκετό βάθος. </a:t>
            </a:r>
          </a:p>
          <a:p>
            <a:r>
              <a:rPr lang="el-GR" sz="2400" dirty="0" smtClean="0"/>
              <a:t>Εμφανίζεται στα δάκτυλα και δεν ματώνει.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754154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74825" y="260351"/>
            <a:ext cx="7239000" cy="136207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l-GR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ΕΥΧΑΡΙΣΤΩ ΓΙΑ ΤΗΝ ΠΡΟΣΟΧΗ ΣΑΣ!!!</a:t>
            </a:r>
            <a:endParaRPr lang="el-GR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988841"/>
            <a:ext cx="6355804" cy="3596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08988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981137"/>
            <a:ext cx="8870576" cy="49280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0986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1637" y="622013"/>
            <a:ext cx="6589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ΤΑΞΙΝΟΜΗΣΗ ΚΑΛΩΝ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66" y="1206788"/>
            <a:ext cx="68848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endParaRPr lang="el-GR" sz="2400" dirty="0" smtClean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>
                <a:solidFill>
                  <a:prstClr val="black"/>
                </a:solidFill>
              </a:rPr>
              <a:t>Σκληροί </a:t>
            </a:r>
            <a:r>
              <a:rPr lang="el-GR" sz="2400" dirty="0" smtClean="0">
                <a:solidFill>
                  <a:prstClr val="black"/>
                </a:solidFill>
              </a:rPr>
              <a:t>τύλοι</a:t>
            </a:r>
            <a:endParaRPr lang="el-GR" sz="2400" dirty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 Σκληροί κάλοι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Μαλακοί τύλοι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Μαλακοί κάλοι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Ορθοπεδικοί κάλοι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Επαγγελματικοί κάλοι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Κάλοι από </a:t>
            </a:r>
            <a:r>
              <a:rPr lang="en-US" sz="2400" dirty="0" smtClean="0"/>
              <a:t>tics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l-GR" sz="2400" dirty="0" smtClean="0"/>
              <a:t>Πολλαπλός κάλος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 Αγγειακός κάλος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Αγγειονευρώδης κάλος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56221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8627" y="575991"/>
            <a:ext cx="2861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chemeClr val="accent1">
                    <a:lumMod val="75000"/>
                  </a:schemeClr>
                </a:solidFill>
              </a:rPr>
              <a:t>Σκληροί τύλοι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8627" y="1411941"/>
            <a:ext cx="58763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Τους συναντάμε στην ραχιαία επιφάνεια του 5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δακτύλου του ποδιού ή στο πέλμα. </a:t>
            </a:r>
          </a:p>
          <a:p>
            <a:r>
              <a:rPr lang="el-GR" sz="2400" dirty="0" smtClean="0"/>
              <a:t>Αποτελούνται από μια υπερκερατωτική μάζα η οποία εισχωρεί στο χόριο σε συνδιασμό από πάχυνση της κεράτινης στιβάδας, η οποία απολεπίζεται.</a:t>
            </a:r>
          </a:p>
          <a:p>
            <a:r>
              <a:rPr lang="el-GR" sz="2400" dirty="0" smtClean="0"/>
              <a:t>Το δέρμα είναι λείο και πολλές φορές παρουσιάζεται φλεγμονή.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26" r="2942" b="7823"/>
          <a:stretch/>
        </p:blipFill>
        <p:spPr>
          <a:xfrm>
            <a:off x="6942885" y="2335026"/>
            <a:ext cx="2752445" cy="30785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0206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4749" y="629780"/>
            <a:ext cx="2909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chemeClr val="accent1">
                    <a:lumMod val="75000"/>
                  </a:schemeClr>
                </a:solidFill>
              </a:rPr>
              <a:t>Σκληροί </a:t>
            </a:r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κάλοι</a:t>
            </a:r>
            <a:endParaRPr lang="el-GR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4748" y="1358154"/>
            <a:ext cx="62049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Παρουσιάζοναι στο δέρμα σε μορφή κερατινοποιημένη. </a:t>
            </a:r>
          </a:p>
          <a:p>
            <a:r>
              <a:rPr lang="el-GR" sz="2400" dirty="0" smtClean="0"/>
              <a:t>Στο μέσο διακρίνετε ένα στρογγυλό κομμάτι κάτω από μία κλασική υπερκεράτωση.</a:t>
            </a:r>
          </a:p>
          <a:p>
            <a:r>
              <a:rPr lang="el-GR" sz="2400" dirty="0" smtClean="0"/>
              <a:t>Τους συναντάμε στη ράχη των μεσοφαλαγγικών αρθρώσεων των δακτύλων των ποδιών (2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έως 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) ή και στο μεγάλο δάκτυλο.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40495" b="56447"/>
          <a:stretch/>
        </p:blipFill>
        <p:spPr>
          <a:xfrm>
            <a:off x="3488390" y="4548741"/>
            <a:ext cx="3894046" cy="19993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7558" y="6045342"/>
            <a:ext cx="166071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Σκληρός κάλος</a:t>
            </a:r>
          </a:p>
        </p:txBody>
      </p:sp>
    </p:spTree>
    <p:extLst>
      <p:ext uri="{BB962C8B-B14F-4D97-AF65-F5344CB8AC3E}">
        <p14:creationId xmlns="" xmlns:p14="http://schemas.microsoft.com/office/powerpoint/2010/main" val="111495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2920" y="522203"/>
            <a:ext cx="29322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u="sng" dirty="0">
                <a:solidFill>
                  <a:schemeClr val="accent1">
                    <a:lumMod val="75000"/>
                  </a:schemeClr>
                </a:solidFill>
              </a:rPr>
              <a:t>Μαλακοί τύλοι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2920" y="1761565"/>
            <a:ext cx="6079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Εντοπίζονται στα μεσοδακτύλια διαστήματα του ποδιού, ιδιαίτερα μεταξύ 4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και 5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δακτύλου. </a:t>
            </a:r>
          </a:p>
          <a:p>
            <a:r>
              <a:rPr lang="el-GR" sz="2400" dirty="0" smtClean="0"/>
              <a:t>Οφείλονται στη χρόνια πίεση. </a:t>
            </a:r>
          </a:p>
          <a:p>
            <a:r>
              <a:rPr lang="el-GR" sz="2400" dirty="0" smtClean="0"/>
              <a:t>Το χρώμα του δέρματος είναι λευκό και παρουσιάζει απολέπιση ή ραγάδες.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524" t="5789" r="47324" b="6253"/>
          <a:stretch/>
        </p:blipFill>
        <p:spPr>
          <a:xfrm>
            <a:off x="6669741" y="1358152"/>
            <a:ext cx="2568388" cy="46230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368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8293" y="575992"/>
            <a:ext cx="2980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u="sng" dirty="0">
                <a:solidFill>
                  <a:schemeClr val="accent1">
                    <a:lumMod val="75000"/>
                  </a:schemeClr>
                </a:solidFill>
              </a:rPr>
              <a:t>Μαλακοί κάλοι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293" y="1479177"/>
            <a:ext cx="55267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Εμφανίζονται στις μεσοδακτύλιες πτυχές. Είναι επίπεδος και καλύπτει και τις δύο πλευρές των δακτύλων. </a:t>
            </a:r>
          </a:p>
          <a:p>
            <a:r>
              <a:rPr lang="el-GR" sz="2400" dirty="0" smtClean="0"/>
              <a:t>Το σχήμα του είναι στρογγυλό και αποτελείται από διάφορα στρώματα του δέρματος.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084"/>
          <a:stretch/>
        </p:blipFill>
        <p:spPr>
          <a:xfrm>
            <a:off x="6472952" y="1479177"/>
            <a:ext cx="2688572" cy="49741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83188" y="2633339"/>
            <a:ext cx="20439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Μαλακός κάλος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758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4" y="674638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chemeClr val="accent1">
                    <a:lumMod val="75000"/>
                  </a:schemeClr>
                </a:solidFill>
              </a:rPr>
              <a:t>Ορθοπεδικοί </a:t>
            </a:r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</a:rPr>
              <a:t>κάλοι</a:t>
            </a:r>
            <a:endParaRPr lang="el-GR" sz="32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894" y="1613647"/>
            <a:ext cx="548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Εμφανίζονται στα πέλματα στο ύψος στης καφαλής των μεταταρσίων οστών.</a:t>
            </a:r>
          </a:p>
          <a:p>
            <a:r>
              <a:rPr lang="el-GR" sz="2400" dirty="0" smtClean="0"/>
              <a:t>Οφείλεται σε μορφολογικές ανωμαλίες του ποδιού ή σκληρά υποδήματα.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10747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12893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90C226">
                  <a:lumMod val="75000"/>
                </a:srgbClr>
              </a:buClr>
            </a:pPr>
            <a:r>
              <a:rPr lang="el-GR" sz="3200" b="1" u="sng" dirty="0">
                <a:solidFill>
                  <a:srgbClr val="90C226">
                    <a:lumMod val="75000"/>
                  </a:srgbClr>
                </a:solidFill>
              </a:rPr>
              <a:t>Επαγγελματικοί </a:t>
            </a:r>
            <a:r>
              <a:rPr lang="el-GR" sz="3200" b="1" u="sng" dirty="0" smtClean="0">
                <a:solidFill>
                  <a:srgbClr val="90C226">
                    <a:lumMod val="75000"/>
                  </a:srgbClr>
                </a:solidFill>
              </a:rPr>
              <a:t>κάλοι</a:t>
            </a:r>
            <a:endParaRPr lang="el-GR" sz="3200" b="1" u="sng" dirty="0">
              <a:solidFill>
                <a:srgbClr val="90C226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734671"/>
            <a:ext cx="48274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Αποτελούν χαρακτιριστικό γνωρισμα ορισμένων επαγγελμάτων όπως για παράδειγμα στους σερβιτόρους.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95" y="2401140"/>
            <a:ext cx="3783105" cy="37133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59380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406</Words>
  <Application>Microsoft Office PowerPoint</Application>
  <PresentationFormat>Προσαρμογή</PresentationFormat>
  <Paragraphs>58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Facet</vt:lpstr>
      <vt:lpstr>2_Facet</vt:lpstr>
      <vt:lpstr>ΚΑΛΟΙ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ΕΥΧΑΡΙΣΤΩ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vsnt</dc:creator>
  <cp:lastModifiedBy>User</cp:lastModifiedBy>
  <cp:revision>17</cp:revision>
  <dcterms:created xsi:type="dcterms:W3CDTF">2020-06-01T15:29:20Z</dcterms:created>
  <dcterms:modified xsi:type="dcterms:W3CDTF">2021-12-01T09:10:09Z</dcterms:modified>
</cp:coreProperties>
</file>