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8" r:id="rId2"/>
    <p:sldId id="302" r:id="rId3"/>
    <p:sldId id="257" r:id="rId4"/>
    <p:sldId id="258" r:id="rId5"/>
    <p:sldId id="260" r:id="rId6"/>
    <p:sldId id="261" r:id="rId7"/>
    <p:sldId id="262" r:id="rId8"/>
    <p:sldId id="263" r:id="rId9"/>
    <p:sldId id="264" r:id="rId10"/>
    <p:sldId id="265" r:id="rId11"/>
    <p:sldId id="276" r:id="rId12"/>
    <p:sldId id="309" r:id="rId13"/>
    <p:sldId id="277" r:id="rId14"/>
    <p:sldId id="306" r:id="rId15"/>
    <p:sldId id="307" r:id="rId16"/>
    <p:sldId id="278" r:id="rId17"/>
    <p:sldId id="279" r:id="rId18"/>
    <p:sldId id="308" r:id="rId19"/>
    <p:sldId id="280" r:id="rId20"/>
    <p:sldId id="310" r:id="rId21"/>
    <p:sldId id="311" r:id="rId22"/>
    <p:sldId id="312" r:id="rId23"/>
    <p:sldId id="313" r:id="rId24"/>
    <p:sldId id="282" r:id="rId25"/>
    <p:sldId id="314" r:id="rId26"/>
    <p:sldId id="281" r:id="rId27"/>
    <p:sldId id="304" r:id="rId28"/>
    <p:sldId id="305"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15" r:id="rId47"/>
    <p:sldId id="316" r:id="rId48"/>
    <p:sldId id="317" r:id="rId49"/>
    <p:sldId id="301" r:id="rId50"/>
    <p:sldId id="266" r:id="rId51"/>
    <p:sldId id="274" r:id="rId52"/>
    <p:sldId id="267" r:id="rId53"/>
    <p:sldId id="268" r:id="rId54"/>
    <p:sldId id="269" r:id="rId55"/>
    <p:sldId id="270" r:id="rId56"/>
    <p:sldId id="271" r:id="rId57"/>
    <p:sldId id="272" r:id="rId58"/>
    <p:sldId id="273" r:id="rId59"/>
    <p:sldId id="303" r:id="rId60"/>
    <p:sldId id="319" r:id="rId6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2353EB-FEBA-45E2-A48B-81C6F7A57131}" v="2" dt="2023-06-11T17:42:25.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5"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Kotzamanidou" userId="1d0608aa-f460-40d6-8597-44324befe0c1" providerId="ADAL" clId="{512353EB-FEBA-45E2-A48B-81C6F7A57131}"/>
    <pc:docChg chg="addSld modSld">
      <pc:chgData name="Alexandra Kotzamanidou" userId="1d0608aa-f460-40d6-8597-44324befe0c1" providerId="ADAL" clId="{512353EB-FEBA-45E2-A48B-81C6F7A57131}" dt="2023-06-11T17:42:25.411" v="1"/>
      <pc:docMkLst>
        <pc:docMk/>
      </pc:docMkLst>
      <pc:sldChg chg="add">
        <pc:chgData name="Alexandra Kotzamanidou" userId="1d0608aa-f460-40d6-8597-44324befe0c1" providerId="ADAL" clId="{512353EB-FEBA-45E2-A48B-81C6F7A57131}" dt="2023-06-11T17:42:02.392" v="0"/>
        <pc:sldMkLst>
          <pc:docMk/>
          <pc:sldMk cId="2959834915" sldId="318"/>
        </pc:sldMkLst>
      </pc:sldChg>
      <pc:sldChg chg="add">
        <pc:chgData name="Alexandra Kotzamanidou" userId="1d0608aa-f460-40d6-8597-44324befe0c1" providerId="ADAL" clId="{512353EB-FEBA-45E2-A48B-81C6F7A57131}" dt="2023-06-11T17:42:25.411" v="1"/>
        <pc:sldMkLst>
          <pc:docMk/>
          <pc:sldMk cId="304528436" sldId="31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6B2C032B-0805-45C0-9F2E-E6330B204E44}"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379837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B2C032B-0805-45C0-9F2E-E6330B204E44}"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72098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B2C032B-0805-45C0-9F2E-E6330B204E44}"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30049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B2C032B-0805-45C0-9F2E-E6330B204E44}"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429094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6B2C032B-0805-45C0-9F2E-E6330B204E44}" type="datetimeFigureOut">
              <a:rPr lang="el-GR" smtClean="0"/>
              <a:t>11/6/2023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70948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6B2C032B-0805-45C0-9F2E-E6330B204E44}"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325324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6B2C032B-0805-45C0-9F2E-E6330B204E44}" type="datetimeFigureOut">
              <a:rPr lang="el-GR" smtClean="0"/>
              <a:t>11/6/2023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98893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6B2C032B-0805-45C0-9F2E-E6330B204E44}" type="datetimeFigureOut">
              <a:rPr lang="el-GR" smtClean="0"/>
              <a:t>11/6/2023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287472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B2C032B-0805-45C0-9F2E-E6330B204E44}" type="datetimeFigureOut">
              <a:rPr lang="el-GR" smtClean="0"/>
              <a:t>11/6/2023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1017359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6B2C032B-0805-45C0-9F2E-E6330B204E44}"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3853942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6B2C032B-0805-45C0-9F2E-E6330B204E44}" type="datetimeFigureOut">
              <a:rPr lang="el-GR" smtClean="0"/>
              <a:t>11/6/2023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0F8C283-85E4-436B-A9E8-C38BF51187F4}" type="slidenum">
              <a:rPr lang="el-GR" smtClean="0"/>
              <a:t>‹#›</a:t>
            </a:fld>
            <a:endParaRPr lang="el-GR"/>
          </a:p>
        </p:txBody>
      </p:sp>
    </p:spTree>
    <p:extLst>
      <p:ext uri="{BB962C8B-B14F-4D97-AF65-F5344CB8AC3E}">
        <p14:creationId xmlns:p14="http://schemas.microsoft.com/office/powerpoint/2010/main" val="396351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C032B-0805-45C0-9F2E-E6330B204E44}" type="datetimeFigureOut">
              <a:rPr lang="el-GR" smtClean="0"/>
              <a:t>11/6/2023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8C283-85E4-436B-A9E8-C38BF51187F4}" type="slidenum">
              <a:rPr lang="el-GR" smtClean="0"/>
              <a:t>‹#›</a:t>
            </a:fld>
            <a:endParaRPr lang="el-GR"/>
          </a:p>
        </p:txBody>
      </p:sp>
    </p:spTree>
    <p:extLst>
      <p:ext uri="{BB962C8B-B14F-4D97-AF65-F5344CB8AC3E}">
        <p14:creationId xmlns:p14="http://schemas.microsoft.com/office/powerpoint/2010/main" val="131873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95AA47-E88E-0F5C-5682-440D82A70EA5}"/>
              </a:ext>
            </a:extLst>
          </p:cNvPr>
          <p:cNvSpPr>
            <a:spLocks noGrp="1"/>
          </p:cNvSpPr>
          <p:nvPr>
            <p:ph type="title"/>
          </p:nvPr>
        </p:nvSpPr>
        <p:spPr/>
        <p:txBody>
          <a:bodyPr/>
          <a:lstStyle/>
          <a:p>
            <a:pPr algn="ctr"/>
            <a:r>
              <a:rPr lang="el-GR" dirty="0"/>
              <a:t>ΚΑΛΛΥΝΤΙΚΑ</a:t>
            </a:r>
          </a:p>
        </p:txBody>
      </p:sp>
      <p:sp>
        <p:nvSpPr>
          <p:cNvPr id="3" name="Θέση περιεχομένου 2">
            <a:extLst>
              <a:ext uri="{FF2B5EF4-FFF2-40B4-BE49-F238E27FC236}">
                <a16:creationId xmlns:a16="http://schemas.microsoft.com/office/drawing/2014/main" id="{C55E64F5-D2A9-89E7-D17D-94DD89884A60}"/>
              </a:ext>
            </a:extLst>
          </p:cNvPr>
          <p:cNvSpPr>
            <a:spLocks noGrp="1"/>
          </p:cNvSpPr>
          <p:nvPr>
            <p:ph idx="1"/>
          </p:nvPr>
        </p:nvSpPr>
        <p:spPr/>
        <p:txBody>
          <a:bodyPr/>
          <a:lstStyle/>
          <a:p>
            <a:endParaRPr lang="en-US" dirty="0"/>
          </a:p>
          <a:p>
            <a:r>
              <a:rPr lang="el-GR" dirty="0"/>
              <a:t>ΕΙΔΙΚΟΤΗΤΑ</a:t>
            </a:r>
            <a:r>
              <a:rPr lang="en-US" dirty="0"/>
              <a:t>: </a:t>
            </a:r>
            <a:r>
              <a:rPr lang="el-GR"/>
              <a:t>ΤΕΧΝΙΚΟΙ ΦΑΡΜΑΚΩΝ ΚΑΛΛΥΝΤΙΚΩΝ ΚΑΙ ΠΑΡΕΜΦΕΡΩΝ ΠΡΟΙΟΝΤΩΝ</a:t>
            </a:r>
            <a:endParaRPr lang="en-US" dirty="0"/>
          </a:p>
          <a:p>
            <a:r>
              <a:rPr lang="el-GR" dirty="0"/>
              <a:t>ΕΚΠΑΙΔΕΥΤΡΙΑ</a:t>
            </a:r>
            <a:r>
              <a:rPr lang="en-US" dirty="0"/>
              <a:t>:</a:t>
            </a:r>
            <a:r>
              <a:rPr lang="el-GR" dirty="0"/>
              <a:t> ΚΟΤΖΑΜΑΝΙΔΟΥ ΑΛΕΞΑΝΔΡΑ</a:t>
            </a:r>
          </a:p>
        </p:txBody>
      </p:sp>
    </p:spTree>
    <p:extLst>
      <p:ext uri="{BB962C8B-B14F-4D97-AF65-F5344CB8AC3E}">
        <p14:creationId xmlns:p14="http://schemas.microsoft.com/office/powerpoint/2010/main" val="295983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n-US" dirty="0"/>
          </a:p>
          <a:p>
            <a:r>
              <a:rPr lang="el-GR" sz="2400" dirty="0">
                <a:latin typeface="Arial" panose="020B0604020202020204" pitchFamily="34" charset="0"/>
                <a:cs typeface="Arial" panose="020B0604020202020204" pitchFamily="34" charset="0"/>
              </a:rPr>
              <a:t>Σήμερα, η βιομηχανία των καλλυντικών έχει αναπτυχθεί σημαντικά, με αποτέλεσμα να αναπτύσσονται συνεχώς νέα προϊόντα και νέες βελτιωμένες φόρμουλες. Πλέον τα καλλυντικά δεν περιέχουν τοξικές ουσίες και παρασκευάζονται με τέτοιο τρόπο, ώστε να ανταποκρίνονται στις ανάγκες των σύγχρονων ανθρώπων </a:t>
            </a:r>
          </a:p>
        </p:txBody>
      </p:sp>
    </p:spTree>
    <p:extLst>
      <p:ext uri="{BB962C8B-B14F-4D97-AF65-F5344CB8AC3E}">
        <p14:creationId xmlns:p14="http://schemas.microsoft.com/office/powerpoint/2010/main" val="208353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Το μεγαλύτερο σε έκταση όργανο του σώματος, περίπου 1,8 τ.μ. που καλύπτει ολόκληρη την επιφάνειά του, αποτελεί το δέρμα. </a:t>
            </a:r>
          </a:p>
          <a:p>
            <a:r>
              <a:rPr lang="el-GR" sz="2400" dirty="0">
                <a:latin typeface="Arial" panose="020B0604020202020204" pitchFamily="34" charset="0"/>
                <a:cs typeface="Arial" panose="020B0604020202020204" pitchFamily="34" charset="0"/>
              </a:rPr>
              <a:t>Πρόκειται για μία λειτουργική, ελαστική μεμβράνη που έχει ως βιολογική αποστολή να προστατεύει τον οργανισμό από μηχανικούς και χημικούς ερεθισμούς. </a:t>
            </a:r>
          </a:p>
        </p:txBody>
      </p:sp>
    </p:spTree>
    <p:extLst>
      <p:ext uri="{BB962C8B-B14F-4D97-AF65-F5344CB8AC3E}">
        <p14:creationId xmlns:p14="http://schemas.microsoft.com/office/powerpoint/2010/main" val="281232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l-GR" dirty="0"/>
          </a:p>
          <a:p>
            <a:r>
              <a:rPr lang="el-GR" dirty="0"/>
              <a:t>Προστατευτικό κάλυμμα του ανθρώπινου σώματος.</a:t>
            </a:r>
          </a:p>
          <a:p>
            <a:r>
              <a:rPr lang="el-GR" dirty="0"/>
              <a:t> </a:t>
            </a:r>
            <a:r>
              <a:rPr lang="el-GR" dirty="0" err="1"/>
              <a:t>Κερατινοκύτταρα</a:t>
            </a:r>
            <a:r>
              <a:rPr lang="el-GR" dirty="0"/>
              <a:t> παράγονται στην βασική στιβάδα του δέρματος και μετακινούνται μέσα από την επιδερμίδα μέχρι να ολοκληρώσουν τον κύκλο της ζωής τους στην κεράτινη στιβάδα.</a:t>
            </a:r>
          </a:p>
        </p:txBody>
      </p:sp>
    </p:spTree>
    <p:extLst>
      <p:ext uri="{BB962C8B-B14F-4D97-AF65-F5344CB8AC3E}">
        <p14:creationId xmlns:p14="http://schemas.microsoft.com/office/powerpoint/2010/main" val="972156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Το δέρμα είναι μία ασπίδα που μας προστατεύει από: </a:t>
            </a:r>
          </a:p>
          <a:p>
            <a:pPr marL="0" indent="0">
              <a:buNone/>
            </a:pP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 Μηχανική επίδραση, όπως πίεση και χτύπημα </a:t>
            </a:r>
          </a:p>
          <a:p>
            <a:r>
              <a:rPr lang="el-GR" sz="2400" dirty="0">
                <a:latin typeface="Arial" panose="020B0604020202020204" pitchFamily="34" charset="0"/>
                <a:cs typeface="Arial" panose="020B0604020202020204" pitchFamily="34" charset="0"/>
              </a:rPr>
              <a:t> Θερμική επίδραση, όπως ζέστη και κρύο </a:t>
            </a:r>
          </a:p>
          <a:p>
            <a:r>
              <a:rPr lang="el-GR" sz="2400" dirty="0">
                <a:latin typeface="Arial" panose="020B0604020202020204" pitchFamily="34" charset="0"/>
                <a:cs typeface="Arial" panose="020B0604020202020204" pitchFamily="34" charset="0"/>
              </a:rPr>
              <a:t> Περιβαλλοντική επίδραση, όπως χημικά, υπεριώδης ακτινοβολία του ήλιου και βακτήρια</a:t>
            </a:r>
          </a:p>
        </p:txBody>
      </p:sp>
    </p:spTree>
    <p:extLst>
      <p:ext uri="{BB962C8B-B14F-4D97-AF65-F5344CB8AC3E}">
        <p14:creationId xmlns:p14="http://schemas.microsoft.com/office/powerpoint/2010/main" val="22761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l-GR" sz="2400" b="1" dirty="0">
                <a:latin typeface="Arial" panose="020B0604020202020204" pitchFamily="34" charset="0"/>
                <a:cs typeface="Arial" panose="020B0604020202020204" pitchFamily="34" charset="0"/>
              </a:rPr>
              <a:t>Προστατευτική λειτουργία</a:t>
            </a:r>
            <a:r>
              <a:rPr lang="el-GR" sz="2400" dirty="0">
                <a:latin typeface="Arial" panose="020B0604020202020204" pitchFamily="34" charset="0"/>
                <a:cs typeface="Arial" panose="020B0604020202020204" pitchFamily="34" charset="0"/>
              </a:rPr>
              <a:t>: Το δέρμα λειτουργεί ως ο φραγμός που προστατεύει τον οργανισμό από περιβαντολλογικούς παράγοντες όπως τα μικρόβια, τους τραυματισμούς, την πίεση, τις χημικές ουσίες και την ακτινοβολία.</a:t>
            </a:r>
          </a:p>
          <a:p>
            <a:r>
              <a:rPr lang="el-GR" sz="2400" b="1" dirty="0">
                <a:latin typeface="Arial" panose="020B0604020202020204" pitchFamily="34" charset="0"/>
                <a:cs typeface="Arial" panose="020B0604020202020204" pitchFamily="34" charset="0"/>
              </a:rPr>
              <a:t>Ρυθμιστική λειτουργία</a:t>
            </a:r>
            <a:r>
              <a:rPr lang="el-GR" sz="2400" dirty="0">
                <a:latin typeface="Arial" panose="020B0604020202020204" pitchFamily="34" charset="0"/>
                <a:cs typeface="Arial" panose="020B0604020202020204" pitchFamily="34" charset="0"/>
              </a:rPr>
              <a:t>: Ρυθμίζει τη θερμοκρασία του σώματος μέσω της εφίδρωσης και των τριχών και λειτουργεί ως πηγή σύνθεσης της Βιταμίνης D.</a:t>
            </a:r>
          </a:p>
        </p:txBody>
      </p:sp>
    </p:spTree>
    <p:extLst>
      <p:ext uri="{BB962C8B-B14F-4D97-AF65-F5344CB8AC3E}">
        <p14:creationId xmlns:p14="http://schemas.microsoft.com/office/powerpoint/2010/main" val="3587293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lnSpcReduction="10000"/>
          </a:bodyPr>
          <a:lstStyle/>
          <a:p>
            <a:r>
              <a:rPr lang="el-GR" b="1" dirty="0"/>
              <a:t>Αισθητικότητα</a:t>
            </a:r>
            <a:r>
              <a:rPr lang="el-GR" dirty="0"/>
              <a:t>: Το δέρμα αποτελείται από ένα εκτεταμένο δίκτυο νευρικών κυττάρων, τα οποία εντοπίζουν και μεταφέρουν τις αλλαγές που εισπράττουν από εξωτερικούς παράγοντες. Λειτουργώντας ως δέκτες του ανθρώπινου σώματος, έχουν την ιδιότητα να μεταφέρουν την αίσθηση του ζεστού, του κρύου, του αγγίγματος, του πόνου, κ.τ.λ.</a:t>
            </a:r>
          </a:p>
          <a:p>
            <a:r>
              <a:rPr lang="el-GR" b="1" dirty="0"/>
              <a:t>Λειτουργία απορρόφησης</a:t>
            </a:r>
            <a:r>
              <a:rPr lang="el-GR" dirty="0"/>
              <a:t>: Η επιδερμίδα αποτελεί έναν όξινο μανδύα που εμποδίζει την εισχώρηση διαφόρων βλαβερών ουσιών στον οργανισμό.</a:t>
            </a:r>
          </a:p>
          <a:p>
            <a:r>
              <a:rPr lang="el-GR" b="1" dirty="0"/>
              <a:t>Λειτουργία αποβολής</a:t>
            </a:r>
            <a:r>
              <a:rPr lang="el-GR" dirty="0"/>
              <a:t>: Μέσω των ιδρωτοποιών αδένων γίνεται απέκκριση νερού και περιττών ουσιών για τον οργανισμό.</a:t>
            </a:r>
          </a:p>
        </p:txBody>
      </p:sp>
    </p:spTree>
    <p:extLst>
      <p:ext uri="{BB962C8B-B14F-4D97-AF65-F5344CB8AC3E}">
        <p14:creationId xmlns:p14="http://schemas.microsoft.com/office/powerpoint/2010/main" val="768777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Τα χαρακτηριστικά του δέρματος είναι τα εξής : </a:t>
            </a:r>
          </a:p>
          <a:p>
            <a:pPr marL="0" indent="0">
              <a:buNone/>
            </a:pPr>
            <a:r>
              <a:rPr lang="el-GR" sz="2400" dirty="0">
                <a:latin typeface="Arial" panose="020B0604020202020204" pitchFamily="34" charset="0"/>
                <a:cs typeface="Arial" panose="020B0604020202020204" pitchFamily="34" charset="0"/>
              </a:rPr>
              <a:t>• Το πάχος του, το οποίο ποικίλλει από 0,7 – 1 </a:t>
            </a:r>
            <a:r>
              <a:rPr lang="el-GR" sz="2400" dirty="0" err="1">
                <a:latin typeface="Arial" panose="020B0604020202020204" pitchFamily="34" charset="0"/>
                <a:cs typeface="Arial" panose="020B0604020202020204" pitchFamily="34" charset="0"/>
              </a:rPr>
              <a:t>mm</a:t>
            </a:r>
            <a:r>
              <a:rPr lang="el-GR" sz="2400" dirty="0">
                <a:latin typeface="Arial" panose="020B0604020202020204" pitchFamily="34" charset="0"/>
                <a:cs typeface="Arial" panose="020B0604020202020204" pitchFamily="34" charset="0"/>
              </a:rPr>
              <a:t> στα βλέφαρα ως 2 – 3 </a:t>
            </a:r>
            <a:r>
              <a:rPr lang="el-GR" sz="2400" dirty="0" err="1">
                <a:latin typeface="Arial" panose="020B0604020202020204" pitchFamily="34" charset="0"/>
                <a:cs typeface="Arial" panose="020B0604020202020204" pitchFamily="34" charset="0"/>
              </a:rPr>
              <a:t>mm</a:t>
            </a:r>
            <a:r>
              <a:rPr lang="el-GR" sz="2400" dirty="0">
                <a:latin typeface="Arial" panose="020B0604020202020204" pitchFamily="34" charset="0"/>
                <a:cs typeface="Arial" panose="020B0604020202020204" pitchFamily="34" charset="0"/>
              </a:rPr>
              <a:t> στη ράχη. </a:t>
            </a:r>
          </a:p>
          <a:p>
            <a:pPr marL="0" indent="0">
              <a:buNone/>
            </a:pPr>
            <a:r>
              <a:rPr lang="el-GR" sz="2400" dirty="0">
                <a:latin typeface="Arial" panose="020B0604020202020204" pitchFamily="34" charset="0"/>
                <a:cs typeface="Arial" panose="020B0604020202020204" pitchFamily="34" charset="0"/>
              </a:rPr>
              <a:t>• Η χροιά του, που οφείλεται στην μελανίνη, στην αγγειοβρίθεια και στο πάχος της κερατίνης, διαφέρει ανάλογα με τη φυλή, την ηλικία, το φύλο, τη θέση του σώματος, τον τρόπο διαβίωσης και το επάγγελμα. </a:t>
            </a:r>
          </a:p>
          <a:p>
            <a:pPr marL="0" indent="0">
              <a:buNone/>
            </a:pPr>
            <a:r>
              <a:rPr lang="el-GR" sz="2400" dirty="0">
                <a:latin typeface="Arial" panose="020B0604020202020204" pitchFamily="34" charset="0"/>
                <a:cs typeface="Arial" panose="020B0604020202020204" pitchFamily="34" charset="0"/>
              </a:rPr>
              <a:t>• Το βάρος του ανέρχεται στο 30 – 32% του βάρους ολόκληρου του σώματος περίπου 11kg</a:t>
            </a:r>
          </a:p>
        </p:txBody>
      </p:sp>
    </p:spTree>
    <p:extLst>
      <p:ext uri="{BB962C8B-B14F-4D97-AF65-F5344CB8AC3E}">
        <p14:creationId xmlns:p14="http://schemas.microsoft.com/office/powerpoint/2010/main" val="2833558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Εξετάζοντας το δέρμα από πάνω προς τα κάτω διακρίνουμε τρία στρώματα : </a:t>
            </a: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 Την επιδερμίδα </a:t>
            </a:r>
          </a:p>
          <a:p>
            <a:pPr marL="0" indent="0">
              <a:buNone/>
            </a:pPr>
            <a:r>
              <a:rPr lang="el-GR" sz="2400" dirty="0">
                <a:latin typeface="Arial" panose="020B0604020202020204" pitchFamily="34" charset="0"/>
                <a:cs typeface="Arial" panose="020B0604020202020204" pitchFamily="34" charset="0"/>
              </a:rPr>
              <a:t>• Το χόριο ή κυρίως δέρμα </a:t>
            </a:r>
          </a:p>
          <a:p>
            <a:pPr marL="0" indent="0">
              <a:buNone/>
            </a:pPr>
            <a:r>
              <a:rPr lang="el-GR" sz="2400" dirty="0">
                <a:latin typeface="Arial" panose="020B0604020202020204" pitchFamily="34" charset="0"/>
                <a:cs typeface="Arial" panose="020B0604020202020204" pitchFamily="34" charset="0"/>
              </a:rPr>
              <a:t>• Λιπώδης ή Υποδόριος Ιστός</a:t>
            </a:r>
          </a:p>
        </p:txBody>
      </p:sp>
    </p:spTree>
    <p:extLst>
      <p:ext uri="{BB962C8B-B14F-4D97-AF65-F5344CB8AC3E}">
        <p14:creationId xmlns:p14="http://schemas.microsoft.com/office/powerpoint/2010/main" val="248959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r>
              <a:rPr lang="el-GR" sz="2400" b="1" dirty="0">
                <a:latin typeface="Arial" panose="020B0604020202020204" pitchFamily="34" charset="0"/>
                <a:cs typeface="Arial" panose="020B0604020202020204" pitchFamily="34" charset="0"/>
              </a:rPr>
              <a:t>Επιδερμίδα</a:t>
            </a:r>
            <a:r>
              <a:rPr lang="el-GR" sz="2400" dirty="0">
                <a:latin typeface="Arial" panose="020B0604020202020204" pitchFamily="34" charset="0"/>
                <a:cs typeface="Arial" panose="020B0604020202020204" pitchFamily="34" charset="0"/>
              </a:rPr>
              <a:t>: είναι η εξωτερική στιβάδα του δέρματος και το πάχος της ποικίλει ανάλογα με το σημείο του σώματος και τον όγκο του νερού που συγκρατεί.</a:t>
            </a:r>
          </a:p>
          <a:p>
            <a:r>
              <a:rPr lang="el-GR" sz="2400" b="1" dirty="0">
                <a:latin typeface="Arial" panose="020B0604020202020204" pitchFamily="34" charset="0"/>
                <a:cs typeface="Arial" panose="020B0604020202020204" pitchFamily="34" charset="0"/>
              </a:rPr>
              <a:t>Χόριο</a:t>
            </a:r>
            <a:r>
              <a:rPr lang="el-GR" sz="2400" dirty="0">
                <a:latin typeface="Arial" panose="020B0604020202020204" pitchFamily="34" charset="0"/>
                <a:cs typeface="Arial" panose="020B0604020202020204" pitchFamily="34" charset="0"/>
              </a:rPr>
              <a:t>: είναι η στιβάδα του δέρματος που βρίσκεται ακριβώς κάτω από την επιδερμίδα.</a:t>
            </a:r>
          </a:p>
          <a:p>
            <a:r>
              <a:rPr lang="el-GR" sz="2400" b="1" dirty="0">
                <a:latin typeface="Arial" panose="020B0604020202020204" pitchFamily="34" charset="0"/>
                <a:cs typeface="Arial" panose="020B0604020202020204" pitchFamily="34" charset="0"/>
              </a:rPr>
              <a:t>Λιπώδης ή Υποδόριος Ιστός</a:t>
            </a:r>
            <a:r>
              <a:rPr lang="el-GR" sz="2400" dirty="0">
                <a:latin typeface="Arial" panose="020B0604020202020204" pitchFamily="34" charset="0"/>
                <a:cs typeface="Arial" panose="020B0604020202020204" pitchFamily="34" charset="0"/>
              </a:rPr>
              <a:t>: είναι η τρίτη και βαθύτερη στιβάδα που συγκεντρώνει τον λιπώδη ιστό</a:t>
            </a:r>
            <a:r>
              <a:rPr lang="el-GR" dirty="0"/>
              <a:t>.</a:t>
            </a:r>
          </a:p>
        </p:txBody>
      </p:sp>
    </p:spTree>
    <p:extLst>
      <p:ext uri="{BB962C8B-B14F-4D97-AF65-F5344CB8AC3E}">
        <p14:creationId xmlns:p14="http://schemas.microsoft.com/office/powerpoint/2010/main" val="1333724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73363"/>
            <a:ext cx="10515600" cy="1325563"/>
          </a:xfrm>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sz="2400" u="sng" dirty="0">
                <a:latin typeface="Arial" panose="020B0604020202020204" pitchFamily="34" charset="0"/>
                <a:cs typeface="Arial" panose="020B0604020202020204" pitchFamily="34" charset="0"/>
              </a:rPr>
              <a:t>ΕΠΙΔΕΡΜΙΔΑ</a:t>
            </a:r>
          </a:p>
          <a:p>
            <a:pPr marL="0" indent="0">
              <a:buNone/>
            </a:pPr>
            <a:endParaRPr lang="el-GR" sz="2400" u="sng"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Στερείται αγγείων</a:t>
            </a:r>
          </a:p>
          <a:p>
            <a:r>
              <a:rPr lang="el-GR" sz="2400" dirty="0">
                <a:latin typeface="Arial" panose="020B0604020202020204" pitchFamily="34" charset="0"/>
                <a:cs typeface="Arial" panose="020B0604020202020204" pitchFamily="34" charset="0"/>
              </a:rPr>
              <a:t>Πρόκειται για έναν φραγμό στην απώλεια του ύδατος με πάχος 0,1 – 0,5 </a:t>
            </a:r>
            <a:r>
              <a:rPr lang="el-GR" sz="2400" dirty="0" err="1">
                <a:latin typeface="Arial" panose="020B0604020202020204" pitchFamily="34" charset="0"/>
                <a:cs typeface="Arial" panose="020B0604020202020204" pitchFamily="34" charset="0"/>
              </a:rPr>
              <a:t>mm</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Ανατομικά αποτελείται από 5 στιβάδες κυττάρων, οι οποίες από πάνω προς τα κάτω είναι : </a:t>
            </a:r>
          </a:p>
          <a:p>
            <a:pPr marL="0" indent="0">
              <a:buNone/>
            </a:pPr>
            <a:r>
              <a:rPr lang="el-GR" sz="2400" dirty="0">
                <a:latin typeface="Arial" panose="020B0604020202020204" pitchFamily="34" charset="0"/>
                <a:cs typeface="Arial" panose="020B0604020202020204" pitchFamily="34" charset="0"/>
              </a:rPr>
              <a:t>Η κερατίνη </a:t>
            </a:r>
          </a:p>
          <a:p>
            <a:pPr marL="0" indent="0">
              <a:buNone/>
            </a:pPr>
            <a:r>
              <a:rPr lang="el-GR" sz="2400" dirty="0">
                <a:latin typeface="Arial" panose="020B0604020202020204" pitchFamily="34" charset="0"/>
                <a:cs typeface="Arial" panose="020B0604020202020204" pitchFamily="34" charset="0"/>
              </a:rPr>
              <a:t>Η διαυγής ( στις παλάμες και στα πέλματα )</a:t>
            </a:r>
          </a:p>
          <a:p>
            <a:pPr marL="0" indent="0">
              <a:buNone/>
            </a:pPr>
            <a:r>
              <a:rPr lang="el-GR" sz="2400" dirty="0">
                <a:latin typeface="Arial" panose="020B0604020202020204" pitchFamily="34" charset="0"/>
                <a:cs typeface="Arial" panose="020B0604020202020204" pitchFamily="34" charset="0"/>
              </a:rPr>
              <a:t>Η κοκκώδης </a:t>
            </a:r>
          </a:p>
          <a:p>
            <a:pPr marL="0" indent="0">
              <a:buNone/>
            </a:pPr>
            <a:r>
              <a:rPr lang="el-GR" sz="2400" dirty="0">
                <a:latin typeface="Arial" panose="020B0604020202020204" pitchFamily="34" charset="0"/>
                <a:cs typeface="Arial" panose="020B0604020202020204" pitchFamily="34" charset="0"/>
              </a:rPr>
              <a:t>Η </a:t>
            </a:r>
            <a:r>
              <a:rPr lang="el-GR" sz="2400" dirty="0" err="1">
                <a:latin typeface="Arial" panose="020B0604020202020204" pitchFamily="34" charset="0"/>
                <a:cs typeface="Arial" panose="020B0604020202020204" pitchFamily="34" charset="0"/>
              </a:rPr>
              <a:t>μαλπιγιανή</a:t>
            </a:r>
            <a:r>
              <a:rPr lang="el-GR" sz="2400" dirty="0">
                <a:latin typeface="Arial" panose="020B0604020202020204" pitchFamily="34" charset="0"/>
                <a:cs typeface="Arial" panose="020B0604020202020204" pitchFamily="34" charset="0"/>
              </a:rPr>
              <a:t> ή </a:t>
            </a:r>
            <a:r>
              <a:rPr lang="el-GR" sz="2400" dirty="0" err="1">
                <a:latin typeface="Arial" panose="020B0604020202020204" pitchFamily="34" charset="0"/>
                <a:cs typeface="Arial" panose="020B0604020202020204" pitchFamily="34" charset="0"/>
              </a:rPr>
              <a:t>ακανθώτη</a:t>
            </a:r>
            <a:r>
              <a:rPr lang="el-GR" sz="2400" dirty="0">
                <a:latin typeface="Arial" panose="020B0604020202020204" pitchFamily="34" charset="0"/>
                <a:cs typeface="Arial" panose="020B0604020202020204" pitchFamily="34" charset="0"/>
              </a:rPr>
              <a:t> και </a:t>
            </a:r>
          </a:p>
          <a:p>
            <a:pPr marL="0" indent="0">
              <a:buNone/>
            </a:pPr>
            <a:r>
              <a:rPr lang="el-GR" sz="2400" dirty="0">
                <a:latin typeface="Arial" panose="020B0604020202020204" pitchFamily="34" charset="0"/>
                <a:cs typeface="Arial" panose="020B0604020202020204" pitchFamily="34" charset="0"/>
              </a:rPr>
              <a:t>Η βασική ή μητρική</a:t>
            </a:r>
          </a:p>
        </p:txBody>
      </p:sp>
    </p:spTree>
    <p:extLst>
      <p:ext uri="{BB962C8B-B14F-4D97-AF65-F5344CB8AC3E}">
        <p14:creationId xmlns:p14="http://schemas.microsoft.com/office/powerpoint/2010/main" val="1312800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Στο Άρθρο 2, εδάφιο 1α του Κανονισμού 1223/2009 της Ευρωπαϊκής Ένωσης για τα καλλυντικά προϊόντα (</a:t>
            </a:r>
            <a:r>
              <a:rPr lang="el-GR" sz="2400" dirty="0" err="1">
                <a:latin typeface="Arial" panose="020B0604020202020204" pitchFamily="34" charset="0"/>
                <a:cs typeface="Arial" panose="020B0604020202020204" pitchFamily="34" charset="0"/>
              </a:rPr>
              <a:t>Regulation</a:t>
            </a:r>
            <a:r>
              <a:rPr lang="el-GR" sz="2400" dirty="0">
                <a:latin typeface="Arial" panose="020B0604020202020204" pitchFamily="34" charset="0"/>
                <a:cs typeface="Arial" panose="020B0604020202020204" pitchFamily="34" charset="0"/>
              </a:rPr>
              <a:t> EC, 1223/2009), δίνεται ο ορισμός της έννοιας «καλλυντικό»: </a:t>
            </a:r>
          </a:p>
          <a:p>
            <a:pPr marL="0" indent="0">
              <a:buNone/>
            </a:pPr>
            <a:r>
              <a:rPr lang="el-GR" sz="2400" i="1" dirty="0">
                <a:latin typeface="Arial" panose="020B0604020202020204" pitchFamily="34" charset="0"/>
                <a:cs typeface="Arial" panose="020B0604020202020204" pitchFamily="34" charset="0"/>
              </a:rPr>
              <a:t>“ως «καλλυντικό προϊόν» νοείται κάθε ουσία ή μείγμα που προορίζεται να έλθει σε επαφή με εξωτερικά μέρη του ανθρώπινου σώματος (επιδερμίδα, τριχωτά μέρη του σώματος και της κεφαλής, νύχια, χείλη και εξωτερικά γεννητικά όργανα) ή με τα δόντια και τους βλεννογόνους της στοματικής κοιλότητας, με αποκλειστικό ή κύριο σκοπό τον καθαρισμό τους, τον αρωματισμό τους, τη μεταβολή της εμφάνισής τους, την προστασία τους, τη διατήρησή τους σε καλή κατάσταση ή τη διόρθωση των σωματικών οσμών”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3529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fontScale="92500"/>
          </a:bodyPr>
          <a:lstStyle/>
          <a:p>
            <a:r>
              <a:rPr lang="el-GR" sz="2600" b="1" dirty="0">
                <a:latin typeface="Arial" panose="020B0604020202020204" pitchFamily="34" charset="0"/>
                <a:cs typeface="Arial" panose="020B0604020202020204" pitchFamily="34" charset="0"/>
              </a:rPr>
              <a:t>Βασική στιβάδα</a:t>
            </a:r>
            <a:r>
              <a:rPr lang="el-GR" sz="2600" dirty="0">
                <a:latin typeface="Arial" panose="020B0604020202020204" pitchFamily="34" charset="0"/>
                <a:cs typeface="Arial" panose="020B0604020202020204" pitchFamily="34" charset="0"/>
              </a:rPr>
              <a:t> (</a:t>
            </a:r>
            <a:r>
              <a:rPr lang="el-GR" sz="2600" dirty="0" err="1">
                <a:latin typeface="Arial" panose="020B0604020202020204" pitchFamily="34" charset="0"/>
                <a:cs typeface="Arial" panose="020B0604020202020204" pitchFamily="34" charset="0"/>
              </a:rPr>
              <a:t>stratum</a:t>
            </a:r>
            <a:r>
              <a:rPr lang="el-GR" sz="2600" dirty="0">
                <a:latin typeface="Arial" panose="020B0604020202020204" pitchFamily="34" charset="0"/>
                <a:cs typeface="Arial" panose="020B0604020202020204" pitchFamily="34" charset="0"/>
              </a:rPr>
              <a:t> </a:t>
            </a:r>
            <a:r>
              <a:rPr lang="el-GR" sz="2600" dirty="0" err="1">
                <a:latin typeface="Arial" panose="020B0604020202020204" pitchFamily="34" charset="0"/>
                <a:cs typeface="Arial" panose="020B0604020202020204" pitchFamily="34" charset="0"/>
              </a:rPr>
              <a:t>basale</a:t>
            </a:r>
            <a:r>
              <a:rPr lang="el-GR" sz="2600" dirty="0">
                <a:latin typeface="Arial" panose="020B0604020202020204" pitchFamily="34" charset="0"/>
                <a:cs typeface="Arial" panose="020B0604020202020204" pitchFamily="34" charset="0"/>
              </a:rPr>
              <a:t>) - απαρτίζεται από </a:t>
            </a:r>
            <a:r>
              <a:rPr lang="el-GR" sz="2600" dirty="0" err="1">
                <a:latin typeface="Arial" panose="020B0604020202020204" pitchFamily="34" charset="0"/>
                <a:cs typeface="Arial" panose="020B0604020202020204" pitchFamily="34" charset="0"/>
              </a:rPr>
              <a:t>κερατινοκύτταρα</a:t>
            </a:r>
            <a:r>
              <a:rPr lang="el-GR" sz="2600" dirty="0">
                <a:latin typeface="Arial" panose="020B0604020202020204" pitchFamily="34" charset="0"/>
                <a:cs typeface="Arial" panose="020B0604020202020204" pitchFamily="34" charset="0"/>
              </a:rPr>
              <a:t> που υφίστανται κυτταρική διαίρεση και ευθύνονται για την εξέλιξη της επιδερμίδας. Επίσης, στη βασική στιβάδα συγκεντρώνονται </a:t>
            </a:r>
            <a:r>
              <a:rPr lang="el-GR" sz="2600" dirty="0" err="1">
                <a:latin typeface="Arial" panose="020B0604020202020204" pitchFamily="34" charset="0"/>
                <a:cs typeface="Arial" panose="020B0604020202020204" pitchFamily="34" charset="0"/>
              </a:rPr>
              <a:t>μελανοκύτταρα</a:t>
            </a:r>
            <a:r>
              <a:rPr lang="el-GR" sz="2600" dirty="0">
                <a:latin typeface="Arial" panose="020B0604020202020204" pitchFamily="34" charset="0"/>
                <a:cs typeface="Arial" panose="020B0604020202020204" pitchFamily="34" charset="0"/>
              </a:rPr>
              <a:t> που προστατεύουν τα κύτταρα από τις UV ακτινοβολίες.</a:t>
            </a:r>
          </a:p>
          <a:p>
            <a:r>
              <a:rPr lang="el-GR" sz="2600" b="1" dirty="0">
                <a:latin typeface="Arial" panose="020B0604020202020204" pitchFamily="34" charset="0"/>
                <a:cs typeface="Arial" panose="020B0604020202020204" pitchFamily="34" charset="0"/>
              </a:rPr>
              <a:t>Ακανθωτή στιβάδα</a:t>
            </a:r>
            <a:r>
              <a:rPr lang="el-GR" sz="2600" dirty="0">
                <a:latin typeface="Arial" panose="020B0604020202020204" pitchFamily="34" charset="0"/>
                <a:cs typeface="Arial" panose="020B0604020202020204" pitchFamily="34" charset="0"/>
              </a:rPr>
              <a:t> (</a:t>
            </a:r>
            <a:r>
              <a:rPr lang="el-GR" sz="2600" dirty="0" err="1">
                <a:latin typeface="Arial" panose="020B0604020202020204" pitchFamily="34" charset="0"/>
                <a:cs typeface="Arial" panose="020B0604020202020204" pitchFamily="34" charset="0"/>
              </a:rPr>
              <a:t>stratum</a:t>
            </a:r>
            <a:r>
              <a:rPr lang="el-GR" sz="2600" dirty="0">
                <a:latin typeface="Arial" panose="020B0604020202020204" pitchFamily="34" charset="0"/>
                <a:cs typeface="Arial" panose="020B0604020202020204" pitchFamily="34" charset="0"/>
              </a:rPr>
              <a:t> </a:t>
            </a:r>
            <a:r>
              <a:rPr lang="el-GR" sz="2600" dirty="0" err="1">
                <a:latin typeface="Arial" panose="020B0604020202020204" pitchFamily="34" charset="0"/>
                <a:cs typeface="Arial" panose="020B0604020202020204" pitchFamily="34" charset="0"/>
              </a:rPr>
              <a:t>spinosum</a:t>
            </a:r>
            <a:r>
              <a:rPr lang="el-GR" sz="2600" dirty="0">
                <a:latin typeface="Arial" panose="020B0604020202020204" pitchFamily="34" charset="0"/>
                <a:cs typeface="Arial" panose="020B0604020202020204" pitchFamily="34" charset="0"/>
              </a:rPr>
              <a:t>) - αποτελείται από επίπεδα και πολύπλευρα κύτταρα. Τα </a:t>
            </a:r>
            <a:r>
              <a:rPr lang="el-GR" sz="2600" dirty="0" err="1">
                <a:latin typeface="Arial" panose="020B0604020202020204" pitchFamily="34" charset="0"/>
                <a:cs typeface="Arial" panose="020B0604020202020204" pitchFamily="34" charset="0"/>
              </a:rPr>
              <a:t>δεσμοσώματα</a:t>
            </a:r>
            <a:r>
              <a:rPr lang="el-GR" sz="2600" dirty="0">
                <a:latin typeface="Arial" panose="020B0604020202020204" pitchFamily="34" charset="0"/>
                <a:cs typeface="Arial" panose="020B0604020202020204" pitchFamily="34" charset="0"/>
              </a:rPr>
              <a:t> που συγκρατούν ενωμένα τα κύτταρα έχουν αγκαθωτή όψη παρατηρώντας τα στο μικροσκόπιο. Όσο τα κύτταρα μετακινούνται </a:t>
            </a:r>
            <a:r>
              <a:rPr lang="el-GR" sz="2600" dirty="0" err="1">
                <a:latin typeface="Arial" panose="020B0604020202020204" pitchFamily="34" charset="0"/>
                <a:cs typeface="Arial" panose="020B0604020202020204" pitchFamily="34" charset="0"/>
              </a:rPr>
              <a:t>κατα</a:t>
            </a:r>
            <a:r>
              <a:rPr lang="el-GR" sz="2600" dirty="0">
                <a:latin typeface="Arial" panose="020B0604020202020204" pitchFamily="34" charset="0"/>
                <a:cs typeface="Arial" panose="020B0604020202020204" pitchFamily="34" charset="0"/>
              </a:rPr>
              <a:t> τη διάρκεια της κινητικότητας τους γίνονται ακόμα πιο επίπεδα. Αυτή η στιβάδα περιλαμβάνει επίσης </a:t>
            </a:r>
            <a:r>
              <a:rPr lang="el-GR" sz="2600" dirty="0" err="1">
                <a:latin typeface="Arial" panose="020B0604020202020204" pitchFamily="34" charset="0"/>
                <a:cs typeface="Arial" panose="020B0604020202020204" pitchFamily="34" charset="0"/>
              </a:rPr>
              <a:t>δενδρικά</a:t>
            </a:r>
            <a:r>
              <a:rPr lang="el-GR" sz="2600" dirty="0">
                <a:latin typeface="Arial" panose="020B0604020202020204" pitchFamily="34" charset="0"/>
                <a:cs typeface="Arial" panose="020B0604020202020204" pitchFamily="34" charset="0"/>
              </a:rPr>
              <a:t> κύτταρα </a:t>
            </a:r>
            <a:r>
              <a:rPr lang="el-GR" sz="2600" dirty="0" err="1">
                <a:latin typeface="Arial" panose="020B0604020202020204" pitchFamily="34" charset="0"/>
                <a:cs typeface="Arial" panose="020B0604020202020204" pitchFamily="34" charset="0"/>
              </a:rPr>
              <a:t>μεσεγχυματικής</a:t>
            </a:r>
            <a:r>
              <a:rPr lang="el-GR" sz="2600" dirty="0">
                <a:latin typeface="Arial" panose="020B0604020202020204" pitchFamily="34" charset="0"/>
                <a:cs typeface="Arial" panose="020B0604020202020204" pitchFamily="34" charset="0"/>
              </a:rPr>
              <a:t> προέλευσης </a:t>
            </a:r>
            <a:r>
              <a:rPr lang="el-GR" dirty="0"/>
              <a:t>(</a:t>
            </a:r>
            <a:r>
              <a:rPr lang="el-GR" dirty="0" err="1"/>
              <a:t>langerhans</a:t>
            </a:r>
            <a:r>
              <a:rPr lang="el-GR" dirty="0"/>
              <a:t>) τα οποία υποστηρίζουν την ανοσοποιητική λειτουργία του δέρματος.</a:t>
            </a:r>
          </a:p>
        </p:txBody>
      </p:sp>
    </p:spTree>
    <p:extLst>
      <p:ext uri="{BB962C8B-B14F-4D97-AF65-F5344CB8AC3E}">
        <p14:creationId xmlns:p14="http://schemas.microsoft.com/office/powerpoint/2010/main" val="2476503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l-GR" sz="2400" b="1" dirty="0">
                <a:latin typeface="Arial" panose="020B0604020202020204" pitchFamily="34" charset="0"/>
                <a:cs typeface="Arial" panose="020B0604020202020204" pitchFamily="34" charset="0"/>
              </a:rPr>
              <a:t>Κοκκώδης στιβάδα</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stratum</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granulosum</a:t>
            </a:r>
            <a:r>
              <a:rPr lang="el-GR" sz="2400" dirty="0">
                <a:latin typeface="Arial" panose="020B0604020202020204" pitchFamily="34" charset="0"/>
                <a:cs typeface="Arial" panose="020B0604020202020204" pitchFamily="34" charset="0"/>
              </a:rPr>
              <a:t>) - εκεί συγκεντρώνονται τα νεκρά κύτταρα που περιέχουν ξεχωριστούς κόκκους.</a:t>
            </a:r>
          </a:p>
          <a:p>
            <a:r>
              <a:rPr lang="el-GR" sz="2400" b="1" dirty="0">
                <a:latin typeface="Arial" panose="020B0604020202020204" pitchFamily="34" charset="0"/>
                <a:cs typeface="Arial" panose="020B0604020202020204" pitchFamily="34" charset="0"/>
              </a:rPr>
              <a:t>Διαυγής στιβάδα</a:t>
            </a:r>
            <a:r>
              <a:rPr lang="el-GR" sz="2400" dirty="0">
                <a:latin typeface="Arial" panose="020B0604020202020204" pitchFamily="34" charset="0"/>
                <a:cs typeface="Arial" panose="020B0604020202020204" pitchFamily="34" charset="0"/>
              </a:rPr>
              <a:t>(</a:t>
            </a:r>
            <a:r>
              <a:rPr lang="el-GR" sz="2400" dirty="0" err="1">
                <a:latin typeface="Arial" panose="020B0604020202020204" pitchFamily="34" charset="0"/>
                <a:cs typeface="Arial" panose="020B0604020202020204" pitchFamily="34" charset="0"/>
              </a:rPr>
              <a:t>stratum</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lucidum</a:t>
            </a:r>
            <a:r>
              <a:rPr lang="el-GR" sz="2400" dirty="0">
                <a:latin typeface="Arial" panose="020B0604020202020204" pitchFamily="34" charset="0"/>
                <a:cs typeface="Arial" panose="020B0604020202020204" pitchFamily="34" charset="0"/>
              </a:rPr>
              <a:t>) - είναι ένα φράγμα που δημιουργείται από διάφανα κύτταρα τα οποία διαπερνά το </a:t>
            </a:r>
            <a:r>
              <a:rPr lang="el-GR" sz="2400" dirty="0" err="1">
                <a:latin typeface="Arial" panose="020B0604020202020204" pitchFamily="34" charset="0"/>
                <a:cs typeface="Arial" panose="020B0604020202020204" pitchFamily="34" charset="0"/>
              </a:rPr>
              <a:t>φώς</a:t>
            </a:r>
            <a:r>
              <a:rPr lang="el-GR" sz="2400" dirty="0">
                <a:latin typeface="Arial" panose="020B0604020202020204" pitchFamily="34" charset="0"/>
                <a:cs typeface="Arial" panose="020B0604020202020204" pitchFamily="34" charset="0"/>
              </a:rPr>
              <a:t>. Αυτά τα κύτταρα εμφανίζονται μόνο στις περιοχές με παχύ δέρμα όπως είναι οι παλάμες και οι πέλματα των ποδιών.</a:t>
            </a:r>
          </a:p>
          <a:p>
            <a:r>
              <a:rPr lang="el-GR" sz="2400" b="1" dirty="0">
                <a:latin typeface="Arial" panose="020B0604020202020204" pitchFamily="34" charset="0"/>
                <a:cs typeface="Arial" panose="020B0604020202020204" pitchFamily="34" charset="0"/>
              </a:rPr>
              <a:t>Κεράτινη στιβάδα</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stratum</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corneum</a:t>
            </a:r>
            <a:r>
              <a:rPr lang="el-GR" sz="2400" dirty="0">
                <a:latin typeface="Arial" panose="020B0604020202020204" pitchFamily="34" charset="0"/>
                <a:cs typeface="Arial" panose="020B0604020202020204" pitchFamily="34" charset="0"/>
              </a:rPr>
              <a:t>) - αποτελείται από συσσωρευμένα νεκρά κύτταρα τα οποία έχουν αποβληθεί και αντικατασταθεί από νέα. Αυτή η στιβάδα είναι σημαντική γιατί διατηρεί τη φυσική υγρασία της επιδερμίδας.</a:t>
            </a:r>
          </a:p>
        </p:txBody>
      </p:sp>
    </p:spTree>
    <p:extLst>
      <p:ext uri="{BB962C8B-B14F-4D97-AF65-F5344CB8AC3E}">
        <p14:creationId xmlns:p14="http://schemas.microsoft.com/office/powerpoint/2010/main" val="3341970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Η μείωση της φυσικής υγρασίας της επιδερμίδας έχει ως αποτέλεσμα την αύξηση της επιδερμικής απώλειας υγρασίας προκαλώντας ξηρότητα και φλεγμονές. </a:t>
            </a:r>
          </a:p>
          <a:p>
            <a:r>
              <a:rPr lang="el-GR" sz="2400" dirty="0">
                <a:latin typeface="Arial" panose="020B0604020202020204" pitchFamily="34" charset="0"/>
                <a:cs typeface="Arial" panose="020B0604020202020204" pitchFamily="34" charset="0"/>
              </a:rPr>
              <a:t>Η πρωτεΐνη κερατίνη και η διπλή στιβάδα λιπιδίων γύρω από κάθε κύτταρο, βοηθούν στην ενυδάτωση δρώντας ως υγραντικές ουσίες και αποτρέποντας την εξάτμιση της υγρασίας. </a:t>
            </a:r>
          </a:p>
          <a:p>
            <a:r>
              <a:rPr lang="el-GR" sz="2400" dirty="0">
                <a:latin typeface="Arial" panose="020B0604020202020204" pitchFamily="34" charset="0"/>
                <a:cs typeface="Arial" panose="020B0604020202020204" pitchFamily="34" charset="0"/>
              </a:rPr>
              <a:t>Έστω και μία μικρή απώλεια επιδερμικής υγρασίας που θα συμβεί μέσα στην κεράτινη στιβάδα, μπορεί να είναι πολύ σημαντική για την υγεία της επιδερμίδας. Σε αυτή την περίπτωση, η επιδερμίδα τίθεται σε κίνδυνο και γίνεται πολύ ευαίσθητη.</a:t>
            </a:r>
          </a:p>
        </p:txBody>
      </p:sp>
    </p:spTree>
    <p:extLst>
      <p:ext uri="{BB962C8B-B14F-4D97-AF65-F5344CB8AC3E}">
        <p14:creationId xmlns:p14="http://schemas.microsoft.com/office/powerpoint/2010/main" val="3918124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Autofit/>
          </a:bodyPr>
          <a:lstStyle/>
          <a:p>
            <a:pPr marL="0" indent="0">
              <a:buNone/>
            </a:pPr>
            <a:r>
              <a:rPr lang="el-GR" sz="2400" u="sng" dirty="0">
                <a:latin typeface="Arial" panose="020B0604020202020204" pitchFamily="34" charset="0"/>
                <a:cs typeface="Arial" panose="020B0604020202020204" pitchFamily="34" charset="0"/>
              </a:rPr>
              <a:t>Χόριο</a:t>
            </a: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000" dirty="0">
                <a:latin typeface="Arial" panose="020B0604020202020204" pitchFamily="34" charset="0"/>
                <a:cs typeface="Arial" panose="020B0604020202020204" pitchFamily="34" charset="0"/>
              </a:rPr>
              <a:t>Η δεύτερη στιβάδα του δέρματος κάτω από την επιδερμίδα αποτελείται από πολύ ευαίσθητο αγγειακό δίκτυο, κολλαγόνο, </a:t>
            </a:r>
            <a:r>
              <a:rPr lang="el-GR" sz="2000" dirty="0" err="1">
                <a:latin typeface="Arial" panose="020B0604020202020204" pitchFamily="34" charset="0"/>
                <a:cs typeface="Arial" panose="020B0604020202020204" pitchFamily="34" charset="0"/>
              </a:rPr>
              <a:t>ελαστίνη</a:t>
            </a:r>
            <a:r>
              <a:rPr lang="el-GR" sz="2000" dirty="0">
                <a:latin typeface="Arial" panose="020B0604020202020204" pitchFamily="34" charset="0"/>
                <a:cs typeface="Arial" panose="020B0604020202020204" pitchFamily="34" charset="0"/>
              </a:rPr>
              <a:t> και δικτυωτές ίνες. Συγκροτείται από δύο </a:t>
            </a:r>
            <a:r>
              <a:rPr lang="el-GR" sz="2000" dirty="0" err="1">
                <a:latin typeface="Arial" panose="020B0604020202020204" pitchFamily="34" charset="0"/>
                <a:cs typeface="Arial" panose="020B0604020202020204" pitchFamily="34" charset="0"/>
              </a:rPr>
              <a:t>υποστιβάδες</a:t>
            </a:r>
            <a:r>
              <a:rPr lang="el-GR" sz="2000" dirty="0">
                <a:latin typeface="Arial" panose="020B0604020202020204" pitchFamily="34" charset="0"/>
                <a:cs typeface="Arial" panose="020B0604020202020204" pitchFamily="34" charset="0"/>
              </a:rPr>
              <a:t>:</a:t>
            </a:r>
          </a:p>
          <a:p>
            <a:pPr marL="0" indent="0">
              <a:buNone/>
            </a:pPr>
            <a:endParaRPr lang="el-GR" sz="2000" dirty="0">
              <a:latin typeface="Arial" panose="020B0604020202020204" pitchFamily="34" charset="0"/>
              <a:cs typeface="Arial" panose="020B0604020202020204" pitchFamily="34" charset="0"/>
            </a:endParaRPr>
          </a:p>
          <a:p>
            <a:r>
              <a:rPr lang="el-GR" sz="2000" b="1" dirty="0" err="1">
                <a:latin typeface="Arial" panose="020B0604020202020204" pitchFamily="34" charset="0"/>
                <a:cs typeface="Arial" panose="020B0604020202020204" pitchFamily="34" charset="0"/>
              </a:rPr>
              <a:t>Θηλώδης</a:t>
            </a:r>
            <a:r>
              <a:rPr lang="el-GR" sz="2000" b="1" dirty="0">
                <a:latin typeface="Arial" panose="020B0604020202020204" pitchFamily="34" charset="0"/>
                <a:cs typeface="Arial" panose="020B0604020202020204" pitchFamily="34" charset="0"/>
              </a:rPr>
              <a:t> </a:t>
            </a:r>
            <a:r>
              <a:rPr lang="el-GR" sz="2000" b="1" dirty="0" err="1">
                <a:latin typeface="Arial" panose="020B0604020202020204" pitchFamily="34" charset="0"/>
                <a:cs typeface="Arial" panose="020B0604020202020204" pitchFamily="34" charset="0"/>
              </a:rPr>
              <a:t>υποστιβάδα</a:t>
            </a:r>
            <a:r>
              <a:rPr lang="el-GR" sz="2000" dirty="0">
                <a:latin typeface="Arial" panose="020B0604020202020204" pitchFamily="34" charset="0"/>
                <a:cs typeface="Arial" panose="020B0604020202020204" pitchFamily="34" charset="0"/>
              </a:rPr>
              <a:t> - είναι η ανώτερη στιβάδα του χορίου και συγκροτείται από χαλαρό συνδετικό ιστό ο οποίος αποτελείται από μεγάλο αριθμό νευρικών ινών, τριχοειδή αγγεία, νερό και κύτταρα. Οι ίνες του κολλαγόνου σχηματίζουν ένα αραιότερο δίκτυο σε σύγκριση με τη δικτυωτή στιβάδα.</a:t>
            </a:r>
          </a:p>
          <a:p>
            <a:r>
              <a:rPr lang="el-GR" sz="2000" b="1" dirty="0">
                <a:latin typeface="Arial" panose="020B0604020202020204" pitchFamily="34" charset="0"/>
                <a:cs typeface="Arial" panose="020B0604020202020204" pitchFamily="34" charset="0"/>
              </a:rPr>
              <a:t>Δικτυωτή </a:t>
            </a:r>
            <a:r>
              <a:rPr lang="el-GR" sz="2000" b="1" dirty="0" err="1">
                <a:latin typeface="Arial" panose="020B0604020202020204" pitchFamily="34" charset="0"/>
                <a:cs typeface="Arial" panose="020B0604020202020204" pitchFamily="34" charset="0"/>
              </a:rPr>
              <a:t>υποστιβάδα</a:t>
            </a:r>
            <a:r>
              <a:rPr lang="el-GR" sz="2000" dirty="0">
                <a:latin typeface="Arial" panose="020B0604020202020204" pitchFamily="34" charset="0"/>
                <a:cs typeface="Arial" panose="020B0604020202020204" pitchFamily="34" charset="0"/>
              </a:rPr>
              <a:t> - περιλαμβάνει την </a:t>
            </a:r>
            <a:r>
              <a:rPr lang="el-GR" sz="2000" dirty="0" err="1">
                <a:latin typeface="Arial" panose="020B0604020202020204" pitchFamily="34" charset="0"/>
                <a:cs typeface="Arial" panose="020B0604020202020204" pitchFamily="34" charset="0"/>
              </a:rPr>
              <a:t>εξωκυτταρική</a:t>
            </a:r>
            <a:r>
              <a:rPr lang="el-GR" sz="2000" dirty="0">
                <a:latin typeface="Arial" panose="020B0604020202020204" pitchFamily="34" charset="0"/>
                <a:cs typeface="Arial" panose="020B0604020202020204" pitchFamily="34" charset="0"/>
              </a:rPr>
              <a:t> μήτρα (ECM), αιμοφόρα αγγεία, λεμφαδένες, νεύρα, σμηγματογόνους αδένες, ιδρωτοποιούς αδένες και ινώδεις και ελαστικούς ιστούς.</a:t>
            </a:r>
          </a:p>
          <a:p>
            <a:pPr marL="0" indent="0">
              <a:buNone/>
            </a:pPr>
            <a:br>
              <a:rPr lang="el-GR" sz="2400" dirty="0">
                <a:latin typeface="Arial" panose="020B0604020202020204" pitchFamily="34" charset="0"/>
                <a:cs typeface="Arial" panose="020B0604020202020204" pitchFamily="34" charset="0"/>
              </a:rPr>
            </a:b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129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Χόριο</a:t>
            </a:r>
          </a:p>
          <a:p>
            <a:pPr marL="0" indent="0">
              <a:buNone/>
            </a:pPr>
            <a:endParaRPr lang="el-GR" sz="2400" u="sng"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Το χόριο αποτελεί το πυκνότερο και στερεότερο τμήμα του δέρματος (περίπου 1,4 </a:t>
            </a:r>
            <a:r>
              <a:rPr lang="el-GR" sz="2400" dirty="0" err="1">
                <a:latin typeface="Arial" panose="020B0604020202020204" pitchFamily="34" charset="0"/>
                <a:cs typeface="Arial" panose="020B0604020202020204" pitchFamily="34" charset="0"/>
              </a:rPr>
              <a:t>mm</a:t>
            </a:r>
            <a:r>
              <a:rPr lang="el-GR" sz="2400" dirty="0">
                <a:latin typeface="Arial" panose="020B0604020202020204" pitchFamily="34" charset="0"/>
                <a:cs typeface="Arial" panose="020B0604020202020204" pitchFamily="34" charset="0"/>
              </a:rPr>
              <a:t> ) που αποτελείται από</a:t>
            </a:r>
          </a:p>
          <a:p>
            <a:r>
              <a:rPr lang="el-GR" sz="2400" dirty="0">
                <a:latin typeface="Arial" panose="020B0604020202020204" pitchFamily="34" charset="0"/>
                <a:cs typeface="Arial" panose="020B0604020202020204" pitchFamily="34" charset="0"/>
              </a:rPr>
              <a:t>Συνδετικό ιστό </a:t>
            </a:r>
          </a:p>
          <a:p>
            <a:r>
              <a:rPr lang="el-GR" sz="2400" dirty="0">
                <a:latin typeface="Arial" panose="020B0604020202020204" pitchFamily="34" charset="0"/>
                <a:cs typeface="Arial" panose="020B0604020202020204" pitchFamily="34" charset="0"/>
              </a:rPr>
              <a:t>Τη βασική ή θεμέλιο ουσία  </a:t>
            </a:r>
          </a:p>
          <a:p>
            <a:r>
              <a:rPr lang="el-GR" sz="2400" dirty="0">
                <a:latin typeface="Arial" panose="020B0604020202020204" pitchFamily="34" charset="0"/>
                <a:cs typeface="Arial" panose="020B0604020202020204" pitchFamily="34" charset="0"/>
              </a:rPr>
              <a:t>Κύτταρα  </a:t>
            </a:r>
          </a:p>
          <a:p>
            <a:r>
              <a:rPr lang="el-GR" sz="2400" dirty="0">
                <a:latin typeface="Arial" panose="020B0604020202020204" pitchFamily="34" charset="0"/>
                <a:cs typeface="Arial" panose="020B0604020202020204" pitchFamily="34" charset="0"/>
              </a:rPr>
              <a:t>Αγγεία και νεύρα </a:t>
            </a:r>
          </a:p>
          <a:p>
            <a:r>
              <a:rPr lang="el-GR" sz="2400" dirty="0">
                <a:latin typeface="Arial" panose="020B0604020202020204" pitchFamily="34" charset="0"/>
                <a:cs typeface="Arial" panose="020B0604020202020204" pitchFamily="34" charset="0"/>
              </a:rPr>
              <a:t>Μύες</a:t>
            </a:r>
          </a:p>
        </p:txBody>
      </p:sp>
    </p:spTree>
    <p:extLst>
      <p:ext uri="{BB962C8B-B14F-4D97-AF65-F5344CB8AC3E}">
        <p14:creationId xmlns:p14="http://schemas.microsoft.com/office/powerpoint/2010/main" val="3528535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l-GR" dirty="0"/>
          </a:p>
          <a:p>
            <a:pPr marL="0" indent="0">
              <a:buNone/>
            </a:pPr>
            <a:r>
              <a:rPr lang="el-GR" sz="2400" u="sng" dirty="0">
                <a:latin typeface="Arial" panose="020B0604020202020204" pitchFamily="34" charset="0"/>
                <a:cs typeface="Arial" panose="020B0604020202020204" pitchFamily="34" charset="0"/>
              </a:rPr>
              <a:t>Λιπώδης ή Υποδόριος Ιστός</a:t>
            </a:r>
          </a:p>
          <a:p>
            <a:r>
              <a:rPr lang="el-GR" sz="2400" dirty="0">
                <a:latin typeface="Arial" panose="020B0604020202020204" pitchFamily="34" charset="0"/>
                <a:cs typeface="Arial" panose="020B0604020202020204" pitchFamily="34" charset="0"/>
              </a:rPr>
              <a:t>Είναι η παχύτερη στιβάδα του δέρματος, βρίσκεται ακριβώς κάτω από το χόριο και αποτελείται από </a:t>
            </a:r>
            <a:r>
              <a:rPr lang="el-GR" sz="2400" dirty="0" err="1">
                <a:latin typeface="Arial" panose="020B0604020202020204" pitchFamily="34" charset="0"/>
                <a:cs typeface="Arial" panose="020B0604020202020204" pitchFamily="34" charset="0"/>
              </a:rPr>
              <a:t>λιποκύτταρα</a:t>
            </a:r>
            <a:r>
              <a:rPr lang="el-GR" sz="2400" dirty="0">
                <a:latin typeface="Arial" panose="020B0604020202020204" pitchFamily="34" charset="0"/>
                <a:cs typeface="Arial" panose="020B0604020202020204" pitchFamily="34" charset="0"/>
              </a:rPr>
              <a:t>, αιμοφόρα αγγεία, νεύρα και την παροχή </a:t>
            </a:r>
            <a:r>
              <a:rPr lang="el-GR" sz="2400" dirty="0" err="1">
                <a:latin typeface="Arial" panose="020B0604020202020204" pitchFamily="34" charset="0"/>
                <a:cs typeface="Arial" panose="020B0604020202020204" pitchFamily="34" charset="0"/>
              </a:rPr>
              <a:t>λεμφών</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Παρέχει ομαλότητα στο περίγραμμα του σώματος, περιέχει λίπος το οποίο είναι χρήσιμο για την ενέργεια του και λειτουργεί ως προστατευτικός φραγμός για το εξωτερικό δέρμα.</a:t>
            </a:r>
          </a:p>
        </p:txBody>
      </p:sp>
    </p:spTree>
    <p:extLst>
      <p:ext uri="{BB962C8B-B14F-4D97-AF65-F5344CB8AC3E}">
        <p14:creationId xmlns:p14="http://schemas.microsoft.com/office/powerpoint/2010/main" val="780815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Η επιδερμίδα βρίσκεται σε διαρκή ανανέωση, η οποία ξεκινά από τα κύτταρα της βασικής στοιβάδας τα οποία ανερχόμενα καταλήγουν στη κερατίνη στοιβάδα όπου και απομακρύνονται. </a:t>
            </a:r>
          </a:p>
          <a:p>
            <a:r>
              <a:rPr lang="el-GR" sz="2400" dirty="0">
                <a:latin typeface="Arial" panose="020B0604020202020204" pitchFamily="34" charset="0"/>
                <a:cs typeface="Arial" panose="020B0604020202020204" pitchFamily="34" charset="0"/>
              </a:rPr>
              <a:t>Στο μεταξύ της επιδερμίδας και του χορίου είναι η βασική στοιβάδα από όπου παράγονται όλα τα νέα κύτταρα της επιδερμίδας. </a:t>
            </a:r>
          </a:p>
          <a:p>
            <a:r>
              <a:rPr lang="el-GR" sz="2400" dirty="0">
                <a:latin typeface="Arial" panose="020B0604020202020204" pitchFamily="34" charset="0"/>
                <a:cs typeface="Arial" panose="020B0604020202020204" pitchFamily="34" charset="0"/>
              </a:rPr>
              <a:t>Τα κύτταρα της στιβάδας αυτής διατηρούν το φαινόμενο της συνεχούς μετανάστευσης των βαθύτερων στιβάδων προς τις εξωτερικές και της αντικατάστασης των νεκρών και αποπιπτόντων κυττάρων από νέα ζωντανά κύτταρα</a:t>
            </a:r>
          </a:p>
        </p:txBody>
      </p:sp>
    </p:spTree>
    <p:extLst>
      <p:ext uri="{BB962C8B-B14F-4D97-AF65-F5344CB8AC3E}">
        <p14:creationId xmlns:p14="http://schemas.microsoft.com/office/powerpoint/2010/main" val="4282040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pic>
        <p:nvPicPr>
          <p:cNvPr id="4" name="Θέση περιεχομένου 3"/>
          <p:cNvPicPr>
            <a:picLocks noGrp="1" noChangeAspect="1"/>
          </p:cNvPicPr>
          <p:nvPr>
            <p:ph idx="1"/>
          </p:nvPr>
        </p:nvPicPr>
        <p:blipFill>
          <a:blip r:embed="rId2"/>
          <a:stretch>
            <a:fillRect/>
          </a:stretch>
        </p:blipFill>
        <p:spPr>
          <a:xfrm>
            <a:off x="2767012" y="2186781"/>
            <a:ext cx="6657975" cy="3629025"/>
          </a:xfrm>
          <a:prstGeom prst="rect">
            <a:avLst/>
          </a:prstGeom>
        </p:spPr>
      </p:pic>
    </p:spTree>
    <p:extLst>
      <p:ext uri="{BB962C8B-B14F-4D97-AF65-F5344CB8AC3E}">
        <p14:creationId xmlns:p14="http://schemas.microsoft.com/office/powerpoint/2010/main" val="1273043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pic>
        <p:nvPicPr>
          <p:cNvPr id="4" name="Θέση περιεχομένου 3"/>
          <p:cNvPicPr>
            <a:picLocks noGrp="1" noChangeAspect="1"/>
          </p:cNvPicPr>
          <p:nvPr>
            <p:ph idx="1"/>
          </p:nvPr>
        </p:nvPicPr>
        <p:blipFill>
          <a:blip r:embed="rId2"/>
          <a:stretch>
            <a:fillRect/>
          </a:stretch>
        </p:blipFill>
        <p:spPr>
          <a:xfrm>
            <a:off x="3695700" y="2353469"/>
            <a:ext cx="4800600" cy="3295650"/>
          </a:xfrm>
          <a:prstGeom prst="rect">
            <a:avLst/>
          </a:prstGeom>
        </p:spPr>
      </p:pic>
    </p:spTree>
    <p:extLst>
      <p:ext uri="{BB962C8B-B14F-4D97-AF65-F5344CB8AC3E}">
        <p14:creationId xmlns:p14="http://schemas.microsoft.com/office/powerpoint/2010/main" val="645735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400" u="sng" dirty="0">
                <a:latin typeface="Arial" panose="020B0604020202020204" pitchFamily="34" charset="0"/>
                <a:cs typeface="Arial" panose="020B0604020202020204" pitchFamily="34" charset="0"/>
              </a:rPr>
              <a:t>ΤΥΠΟΙ ΔΕΡΜΑΤΟΣ </a:t>
            </a:r>
          </a:p>
          <a:p>
            <a:pPr marL="0" indent="0">
              <a:buNone/>
            </a:pPr>
            <a:endParaRPr lang="el-GR" sz="2400" u="sng"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Υπάρχουν τέσσερις κύριες κατηγορίες δέρματος. </a:t>
            </a:r>
            <a:r>
              <a:rPr lang="el-GR" sz="2400" u="sng" dirty="0">
                <a:latin typeface="Arial" panose="020B0604020202020204" pitchFamily="34" charset="0"/>
                <a:cs typeface="Arial" panose="020B0604020202020204" pitchFamily="34" charset="0"/>
              </a:rPr>
              <a:t>Οι βασικές κατηγορίες ή τύποι δέρματος είναι οι εξής :</a:t>
            </a:r>
          </a:p>
          <a:p>
            <a:endParaRPr lang="el-GR" sz="2400" u="sng" dirty="0">
              <a:latin typeface="Arial" panose="020B0604020202020204" pitchFamily="34" charset="0"/>
              <a:cs typeface="Arial" panose="020B0604020202020204" pitchFamily="34" charset="0"/>
            </a:endParaRPr>
          </a:p>
          <a:p>
            <a:pPr marL="0" indent="0">
              <a:buNone/>
            </a:pPr>
            <a:r>
              <a:rPr lang="el-GR" sz="2400" b="1" u="sng" dirty="0">
                <a:latin typeface="Arial" panose="020B0604020202020204" pitchFamily="34" charset="0"/>
                <a:cs typeface="Arial" panose="020B0604020202020204" pitchFamily="34" charset="0"/>
              </a:rPr>
              <a:t>Το φυσιολογικό ή ισορροπημένο δέρμα</a:t>
            </a:r>
            <a:r>
              <a:rPr lang="el-GR" sz="2400" dirty="0">
                <a:latin typeface="Arial" panose="020B0604020202020204" pitchFamily="34" charset="0"/>
                <a:cs typeface="Arial" panose="020B0604020202020204" pitchFamily="34" charset="0"/>
              </a:rPr>
              <a:t>, στο οποίο υπάρχει σχεδόν απόλυτη ισορροπία μεταξύ </a:t>
            </a:r>
            <a:r>
              <a:rPr lang="el-GR" sz="2400" dirty="0" err="1">
                <a:latin typeface="Arial" panose="020B0604020202020204" pitchFamily="34" charset="0"/>
                <a:cs typeface="Arial" panose="020B0604020202020204" pitchFamily="34" charset="0"/>
              </a:rPr>
              <a:t>υδατικότητας</a:t>
            </a:r>
            <a:r>
              <a:rPr lang="el-GR" sz="2400" dirty="0">
                <a:latin typeface="Arial" panose="020B0604020202020204" pitchFamily="34" charset="0"/>
                <a:cs typeface="Arial" panose="020B0604020202020204" pitchFamily="34" charset="0"/>
              </a:rPr>
              <a:t> και λιπαρότητας στην επιφάνειά του ( φυσιολογικό πάχος </a:t>
            </a:r>
            <a:r>
              <a:rPr lang="el-GR" sz="2400" dirty="0" err="1">
                <a:latin typeface="Arial" panose="020B0604020202020204" pitchFamily="34" charset="0"/>
                <a:cs typeface="Arial" panose="020B0604020202020204" pitchFamily="34" charset="0"/>
              </a:rPr>
              <a:t>υδρολιπιδικής</a:t>
            </a:r>
            <a:r>
              <a:rPr lang="el-GR" sz="2400" dirty="0">
                <a:latin typeface="Arial" panose="020B0604020202020204" pitchFamily="34" charset="0"/>
                <a:cs typeface="Arial" panose="020B0604020202020204" pitchFamily="34" charset="0"/>
              </a:rPr>
              <a:t> μεμβράνης )</a:t>
            </a:r>
          </a:p>
          <a:p>
            <a:pPr marL="0" indent="0">
              <a:buNone/>
            </a:pPr>
            <a:r>
              <a:rPr lang="el-GR" sz="2400" dirty="0">
                <a:latin typeface="Arial" panose="020B0604020202020204" pitchFamily="34" charset="0"/>
                <a:cs typeface="Arial" panose="020B0604020202020204" pitchFamily="34" charset="0"/>
              </a:rPr>
              <a:t> Τα χαρακτηριστικά του είναι τα εξής :</a:t>
            </a:r>
          </a:p>
          <a:p>
            <a:pPr marL="0" indent="0">
              <a:buNone/>
            </a:pPr>
            <a:r>
              <a:rPr lang="el-GR" sz="2400" dirty="0">
                <a:latin typeface="Arial" panose="020B0604020202020204" pitchFamily="34" charset="0"/>
                <a:cs typeface="Arial" panose="020B0604020202020204" pitchFamily="34" charset="0"/>
              </a:rPr>
              <a:t> • Είναι ελαστικό, καθαρό, χωρίς </a:t>
            </a:r>
            <a:r>
              <a:rPr lang="el-GR" sz="2400" dirty="0" err="1">
                <a:latin typeface="Arial" panose="020B0604020202020204" pitchFamily="34" charset="0"/>
                <a:cs typeface="Arial" panose="020B0604020202020204" pitchFamily="34" charset="0"/>
              </a:rPr>
              <a:t>φαγέσωρες</a:t>
            </a:r>
            <a:r>
              <a:rPr lang="el-GR" sz="2400" dirty="0">
                <a:latin typeface="Arial" panose="020B0604020202020204" pitchFamily="34" charset="0"/>
                <a:cs typeface="Arial" panose="020B0604020202020204" pitchFamily="34" charset="0"/>
              </a:rPr>
              <a:t>, απαλό στην αφή του, λαμπερό αλλά χωρίς να γυαλίζει.</a:t>
            </a:r>
          </a:p>
          <a:p>
            <a:pPr marL="0" indent="0">
              <a:buNone/>
            </a:pPr>
            <a:r>
              <a:rPr lang="el-GR" sz="2400" dirty="0">
                <a:latin typeface="Arial" panose="020B0604020202020204" pitchFamily="34" charset="0"/>
                <a:cs typeface="Arial" panose="020B0604020202020204" pitchFamily="34" charset="0"/>
              </a:rPr>
              <a:t> • Η διατομή των πόρων του είναι φυσιολογική, άρα και το πάχος της επιδερμίδας κανονικό</a:t>
            </a:r>
          </a:p>
        </p:txBody>
      </p:sp>
    </p:spTree>
    <p:extLst>
      <p:ext uri="{BB962C8B-B14F-4D97-AF65-F5344CB8AC3E}">
        <p14:creationId xmlns:p14="http://schemas.microsoft.com/office/powerpoint/2010/main" val="364691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p>
        </p:txBody>
      </p:sp>
      <p:sp>
        <p:nvSpPr>
          <p:cNvPr id="5" name="Θέση περιεχομένου 4"/>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Τα πρώτα αρχαιολογικά ευρήματα για την ύπαρξη καλλυντικών προϊόντων απαντώνται στην Αίγυπτο, γύρω στο 3500π.Χ. Οι αρχαίοι Αιγύπτιοι χρησιμοποιούσαν πλήθος από καλλυντικά σκευάσματα, όπως διάφορα αρωματικά έλαια, για να προστατεύσουν την επιδερμίδα τους από τον ήλιο και από τους ξηρούς ανέμους</a:t>
            </a:r>
          </a:p>
          <a:p>
            <a:r>
              <a:rPr lang="el-GR" sz="2400" dirty="0">
                <a:latin typeface="Arial" panose="020B0604020202020204" pitchFamily="34" charset="0"/>
                <a:cs typeface="Arial" panose="020B0604020202020204" pitchFamily="34" charset="0"/>
              </a:rPr>
              <a:t>Η τελευταία βασίλισσα της Αιγύπτου, η Κλεοπάτρα, είναι φημισμένη ανά τους αιώνες για το απαλό, λαμπερό και αψεγάδιαστο δέρμα της. Σύμφωνα με τη μυθολογία το μυστικό της βρίσκεται στο ότι έκανε καθημερινά μπάνιο με γάλα γαϊδούρας και μέλι. Σήμερα, το γάλα γαϊδούρας έχει αποδειχθεί ότι έχει εξαιρετικά ωφέλιμες ιδιότητες για το δέρμα</a:t>
            </a:r>
          </a:p>
        </p:txBody>
      </p:sp>
    </p:spTree>
    <p:extLst>
      <p:ext uri="{BB962C8B-B14F-4D97-AF65-F5344CB8AC3E}">
        <p14:creationId xmlns:p14="http://schemas.microsoft.com/office/powerpoint/2010/main" val="2287218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Οι λειτουργίες του είναι φυσιολογικές και απόλυτα ισορροπημένες, ενώ το PH του έχει τιμή 4,7 – 5,7 περίπου.</a:t>
            </a:r>
          </a:p>
          <a:p>
            <a:r>
              <a:rPr lang="el-GR" sz="2400" dirty="0">
                <a:latin typeface="Arial" panose="020B0604020202020204" pitchFamily="34" charset="0"/>
                <a:cs typeface="Arial" panose="020B0604020202020204" pitchFamily="34" charset="0"/>
              </a:rPr>
              <a:t> Το λεπτό τρίχωμα που συνήθως το καλύπτει, αποτελεί ένα βελούδινο, απαλό κάλυμμα για το δέρμα.</a:t>
            </a:r>
          </a:p>
        </p:txBody>
      </p:sp>
    </p:spTree>
    <p:extLst>
      <p:ext uri="{BB962C8B-B14F-4D97-AF65-F5344CB8AC3E}">
        <p14:creationId xmlns:p14="http://schemas.microsoft.com/office/powerpoint/2010/main" val="13242249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b="1" u="sng" dirty="0">
              <a:latin typeface="Arial" panose="020B0604020202020204" pitchFamily="34" charset="0"/>
              <a:cs typeface="Arial" panose="020B0604020202020204" pitchFamily="34" charset="0"/>
            </a:endParaRPr>
          </a:p>
          <a:p>
            <a:pPr marL="0" indent="0">
              <a:buNone/>
            </a:pPr>
            <a:r>
              <a:rPr lang="el-GR" sz="2400" b="1" u="sng" dirty="0">
                <a:latin typeface="Arial" panose="020B0604020202020204" pitchFamily="34" charset="0"/>
                <a:cs typeface="Arial" panose="020B0604020202020204" pitchFamily="34" charset="0"/>
              </a:rPr>
              <a:t>Το λιπαρό δέρμα</a:t>
            </a:r>
            <a:r>
              <a:rPr lang="el-GR" sz="2400" dirty="0">
                <a:latin typeface="Arial" panose="020B0604020202020204" pitchFamily="34" charset="0"/>
                <a:cs typeface="Arial" panose="020B0604020202020204" pitchFamily="34" charset="0"/>
              </a:rPr>
              <a:t>, όπου υπερισχύει η λιπαρότητα σε σχέση με την </a:t>
            </a:r>
            <a:r>
              <a:rPr lang="el-GR" sz="2400" dirty="0" err="1">
                <a:latin typeface="Arial" panose="020B0604020202020204" pitchFamily="34" charset="0"/>
                <a:cs typeface="Arial" panose="020B0604020202020204" pitchFamily="34" charset="0"/>
              </a:rPr>
              <a:t>υδατικότητα</a:t>
            </a:r>
            <a:r>
              <a:rPr lang="el-GR" sz="2400" dirty="0">
                <a:latin typeface="Arial" panose="020B0604020202020204" pitchFamily="34" charset="0"/>
                <a:cs typeface="Arial" panose="020B0604020202020204" pitchFamily="34" charset="0"/>
              </a:rPr>
              <a:t> στην επιφάνεια του</a:t>
            </a:r>
          </a:p>
          <a:p>
            <a:pPr marL="0" indent="0">
              <a:buNone/>
            </a:pPr>
            <a:r>
              <a:rPr lang="el-GR" sz="2400" u="sng" dirty="0"/>
              <a:t>Διακρίνεται στις εξής υποκατηγορίες : </a:t>
            </a:r>
          </a:p>
          <a:p>
            <a:pPr marL="0" indent="0">
              <a:buNone/>
            </a:pPr>
            <a:r>
              <a:rPr lang="el-GR" sz="2400" dirty="0"/>
              <a:t>• Στο τυπικό λιπαρό ( ή </a:t>
            </a:r>
            <a:r>
              <a:rPr lang="el-GR" sz="2400" dirty="0" err="1"/>
              <a:t>σμηγματοροικό</a:t>
            </a:r>
            <a:r>
              <a:rPr lang="el-GR" sz="2400" dirty="0"/>
              <a:t> ) δέρμα, όπου το σμήγμα </a:t>
            </a:r>
            <a:r>
              <a:rPr lang="el-GR" sz="2400" dirty="0" err="1"/>
              <a:t>εκχύεται</a:t>
            </a:r>
            <a:r>
              <a:rPr lang="el-GR" sz="2400" dirty="0"/>
              <a:t> στην επιφάνειά του, προσδίδοντας μια συνεχή γυαλάδα στην όψη του (κατάσταση ελαιώδους σμηγματόρροιας ) </a:t>
            </a:r>
          </a:p>
          <a:p>
            <a:pPr marL="0" indent="0">
              <a:buNone/>
            </a:pPr>
            <a:r>
              <a:rPr lang="el-GR" sz="2400" dirty="0"/>
              <a:t>• Στο </a:t>
            </a:r>
            <a:r>
              <a:rPr lang="el-GR" sz="2400" dirty="0" err="1"/>
              <a:t>ασφυξιακό</a:t>
            </a:r>
            <a:r>
              <a:rPr lang="el-GR" sz="2400" dirty="0"/>
              <a:t> δέρμα, όπου παρατηρείται υπερέκκριση σμήγματος που ωστόσο δεν </a:t>
            </a:r>
            <a:r>
              <a:rPr lang="el-GR" sz="2400" dirty="0" err="1"/>
              <a:t>εκχύεται</a:t>
            </a:r>
            <a:r>
              <a:rPr lang="el-GR" sz="2400" dirty="0"/>
              <a:t> στην επιφάνεια του δέρματος λόγω </a:t>
            </a:r>
            <a:r>
              <a:rPr lang="el-GR" sz="2400" dirty="0" err="1"/>
              <a:t>υπερκεράτωσης</a:t>
            </a:r>
            <a:r>
              <a:rPr lang="el-GR" sz="2400" dirty="0"/>
              <a:t>  (αύξηση του πάχους της κερατίνης στοιβάδας ). Κατά συνέπεια η όψη του δέρματος είναι ξηρή ( κατάσταση ξηρής σμηγματόρροιας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3174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b="1" u="sng" dirty="0">
                <a:latin typeface="Arial" panose="020B0604020202020204" pitchFamily="34" charset="0"/>
                <a:cs typeface="Arial" panose="020B0604020202020204" pitchFamily="34" charset="0"/>
              </a:rPr>
              <a:t>Το ξηρό δέρμα</a:t>
            </a:r>
          </a:p>
          <a:p>
            <a:pPr marL="0" indent="0">
              <a:buNone/>
            </a:pPr>
            <a:endParaRPr lang="el-GR" sz="2400" b="1" u="sng"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 </a:t>
            </a:r>
            <a:r>
              <a:rPr lang="el-GR" sz="2400" u="sng" dirty="0">
                <a:latin typeface="Arial" panose="020B0604020202020204" pitchFamily="34" charset="0"/>
                <a:cs typeface="Arial" panose="020B0604020202020204" pitchFamily="34" charset="0"/>
              </a:rPr>
              <a:t>Διακρίνεται στις εξής υποκατηγορίες</a:t>
            </a:r>
          </a:p>
          <a:p>
            <a:pPr marL="0" indent="0">
              <a:buNone/>
            </a:pPr>
            <a:r>
              <a:rPr lang="el-GR" sz="2400" u="sng" dirty="0">
                <a:latin typeface="Arial" panose="020B0604020202020204" pitchFamily="34" charset="0"/>
                <a:cs typeface="Arial" panose="020B0604020202020204" pitchFamily="34" charset="0"/>
              </a:rPr>
              <a:t> </a:t>
            </a:r>
          </a:p>
          <a:p>
            <a:pPr marL="0" indent="0">
              <a:buNone/>
            </a:pPr>
            <a:r>
              <a:rPr lang="el-GR" sz="2400" dirty="0">
                <a:latin typeface="Arial" panose="020B0604020202020204" pitchFamily="34" charset="0"/>
                <a:cs typeface="Arial" panose="020B0604020202020204" pitchFamily="34" charset="0"/>
              </a:rPr>
              <a:t> • Στο ξηρό δέρμα που δημιουργείται λόγω μειωμένης παραγωγής σμήγματος στην επιφάνειά του, ενώ η </a:t>
            </a:r>
            <a:r>
              <a:rPr lang="el-GR" sz="2400" dirty="0" err="1">
                <a:latin typeface="Arial" panose="020B0604020202020204" pitchFamily="34" charset="0"/>
                <a:cs typeface="Arial" panose="020B0604020202020204" pitchFamily="34" charset="0"/>
              </a:rPr>
              <a:t>υδατικότητά</a:t>
            </a:r>
            <a:r>
              <a:rPr lang="el-GR" sz="2400" dirty="0">
                <a:latin typeface="Arial" panose="020B0604020202020204" pitchFamily="34" charset="0"/>
                <a:cs typeface="Arial" panose="020B0604020202020204" pitchFamily="34" charset="0"/>
              </a:rPr>
              <a:t> του παραμένει σε σχετικά φυσιολογικά επίπεδα. </a:t>
            </a:r>
          </a:p>
          <a:p>
            <a:pPr marL="0" indent="0">
              <a:buNone/>
            </a:pPr>
            <a:r>
              <a:rPr lang="el-GR" sz="2400" dirty="0">
                <a:latin typeface="Arial" panose="020B0604020202020204" pitchFamily="34" charset="0"/>
                <a:cs typeface="Arial" panose="020B0604020202020204" pitchFamily="34" charset="0"/>
              </a:rPr>
              <a:t>• Στο ξηρό που δημιουργείται λόγω μειωμένης </a:t>
            </a:r>
            <a:r>
              <a:rPr lang="el-GR" sz="2400" dirty="0" err="1">
                <a:latin typeface="Arial" panose="020B0604020202020204" pitchFamily="34" charset="0"/>
                <a:cs typeface="Arial" panose="020B0604020202020204" pitchFamily="34" charset="0"/>
              </a:rPr>
              <a:t>υδατικότητας</a:t>
            </a:r>
            <a:r>
              <a:rPr lang="el-GR" sz="2400" dirty="0">
                <a:latin typeface="Arial" panose="020B0604020202020204" pitchFamily="34" charset="0"/>
                <a:cs typeface="Arial" panose="020B0604020202020204" pitchFamily="34" charset="0"/>
              </a:rPr>
              <a:t> στην επιφάνειά του ενώ η λίπανσή του βρίσκεται σε σχετικά φυσιολογικά επίπεδα.</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841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pPr marL="0" indent="0">
              <a:buNone/>
            </a:pPr>
            <a:endParaRPr lang="el-GR" b="1" u="sng" dirty="0"/>
          </a:p>
          <a:p>
            <a:pPr marL="0" indent="0">
              <a:buNone/>
            </a:pPr>
            <a:r>
              <a:rPr lang="el-GR" b="1" u="sng" dirty="0"/>
              <a:t>Το μικτό δέρμα</a:t>
            </a:r>
            <a:r>
              <a:rPr lang="el-GR" dirty="0"/>
              <a:t>, το οποίο αποτελεί συνδυασμό των παραπάνω τριών τύπων δέρματος.</a:t>
            </a:r>
          </a:p>
        </p:txBody>
      </p:sp>
    </p:spTree>
    <p:extLst>
      <p:ext uri="{BB962C8B-B14F-4D97-AF65-F5344CB8AC3E}">
        <p14:creationId xmlns:p14="http://schemas.microsoft.com/office/powerpoint/2010/main" val="399159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Με την φροντίδα της επιδερμίδας, με τις κρέμες δίνεται η δυνατότητα μιας όμορφης όψης αυτής, ανεξαρτήτου ηλικίας. Παρακάτω αναφέρονται ποιες είναι οι κατάλληλες κρέμες ανάλογα με την ηλικία</a:t>
            </a:r>
          </a:p>
          <a:p>
            <a:pPr marL="0" indent="0">
              <a:buNone/>
            </a:pPr>
            <a:r>
              <a:rPr lang="el-GR" sz="2400" u="sng" dirty="0">
                <a:latin typeface="Arial" panose="020B0604020202020204" pitchFamily="34" charset="0"/>
                <a:cs typeface="Arial" panose="020B0604020202020204" pitchFamily="34" charset="0"/>
              </a:rPr>
              <a:t>ΝΕΑΝΙΚΗ ΕΠΙΔΕΡΜΙΔΑ- ΕΦΗΒΟΙ</a:t>
            </a:r>
          </a:p>
          <a:p>
            <a:pPr marL="0" indent="0">
              <a:buNone/>
            </a:pPr>
            <a:r>
              <a:rPr lang="el-GR" sz="2400" dirty="0">
                <a:latin typeface="Arial" panose="020B0604020202020204" pitchFamily="34" charset="0"/>
                <a:cs typeface="Arial" panose="020B0604020202020204" pitchFamily="34" charset="0"/>
              </a:rPr>
              <a:t>Σε αυτήν την ηλικία το δέρμα είναι σφριγηλό, ελαστικό, και ομοιόμορφο. Εντούτοις, πολλοί έφηβοι αντιμετωπίζουν το πρόβλημα της λιπαρότητας και της ακμής. Αν και προφανώς δεν θα είναι έτσι για μεγάλο διάστημα, το πρόβλημα που εμφανίζεται σήμερα δείχνει εμφανώς ποια θα είναι τα προβλήματα που θα παρουσιάσει στο μέλλον. </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8691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Οι έφηβοι θα πρέπει να αποφεύγουν την έκθεση στην ηλιακή ακτινοβολία UV, να χρησιμοποιούν προϊόντα με SPF15, να καθαρίζουν, να τονώνουν και να ενυδατώνουν την επιδερμίδα πρωί και βράδυ</a:t>
            </a:r>
          </a:p>
          <a:p>
            <a:pPr marL="0" indent="0">
              <a:buNone/>
            </a:pPr>
            <a:r>
              <a:rPr lang="el-GR" sz="2400" u="sng" dirty="0">
                <a:latin typeface="Arial" panose="020B0604020202020204" pitchFamily="34" charset="0"/>
                <a:cs typeface="Arial" panose="020B0604020202020204" pitchFamily="34" charset="0"/>
              </a:rPr>
              <a:t>Ωστόσο οι ιδιαίτερες απαιτήσεις της νεανικής επιδερμίδας στις κρέμες εξαρτώνται από τον τύπο του. Αναλυτικά</a:t>
            </a:r>
            <a:r>
              <a:rPr lang="el-GR" sz="2400" dirty="0">
                <a:latin typeface="Arial" panose="020B0604020202020204" pitchFamily="34" charset="0"/>
                <a:cs typeface="Arial" panose="020B0604020202020204" pitchFamily="34" charset="0"/>
              </a:rPr>
              <a:t>: </a:t>
            </a:r>
          </a:p>
          <a:p>
            <a:pPr marL="0" indent="0">
              <a:buNone/>
            </a:pPr>
            <a:r>
              <a:rPr lang="el-GR" sz="2400" dirty="0">
                <a:latin typeface="Arial" panose="020B0604020202020204" pitchFamily="34" charset="0"/>
                <a:cs typeface="Arial" panose="020B0604020202020204" pitchFamily="34" charset="0"/>
              </a:rPr>
              <a:t>• Φυσιολογικό ή ισορροπημένο δέρμα. Η περιποίηση του πρέπει να είναι προσεκτική όσον αφορά την επιλογή των καλλυντικών προϊόντων γιατί εύκολα διαταράσσεται η ισορροπία του. Ενδείκνυται η χρησιμοποίηση μιας λεπτόρρευστης ενυδατικής και της αντιηλιακής κρέμας καθημερινά, ενώ οι θρεπτικές κρέμες δεν είναι απαραίτητες.</a:t>
            </a:r>
          </a:p>
        </p:txBody>
      </p:sp>
    </p:spTree>
    <p:extLst>
      <p:ext uri="{BB962C8B-B14F-4D97-AF65-F5344CB8AC3E}">
        <p14:creationId xmlns:p14="http://schemas.microsoft.com/office/powerpoint/2010/main" val="3831318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Ξηρό δέρμα. Ενδείκνυται η χρήση ενυδατικής κρέμας για ξηρά δέρματα, με σκοπό την απόδοση υγρασίας στο δέρμα, μέσω μαλακτικών και υγραντικών ουσιών που περιέχουν. Επίσης κρίνεται απαραίτητη η εφαρμογή αντιηλιακής κρέμας.</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Λιπαρό δέρμα. Ενδείκνυται καθημερινή εφαρμογή κρέμας ημέρας που συνήθως είναι σε μορφή λοσιόν</a:t>
            </a:r>
          </a:p>
        </p:txBody>
      </p:sp>
    </p:spTree>
    <p:extLst>
      <p:ext uri="{BB962C8B-B14F-4D97-AF65-F5344CB8AC3E}">
        <p14:creationId xmlns:p14="http://schemas.microsoft.com/office/powerpoint/2010/main" val="1027075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Οι κρέμες αυτές αφήνουν μη λιπαρή όψη στο δέρμα. </a:t>
            </a:r>
          </a:p>
          <a:p>
            <a:pPr marL="0" indent="0">
              <a:buNone/>
            </a:pPr>
            <a:r>
              <a:rPr lang="el-GR" sz="2400" dirty="0">
                <a:latin typeface="Arial" panose="020B0604020202020204" pitchFamily="34" charset="0"/>
                <a:cs typeface="Arial" panose="020B0604020202020204" pitchFamily="34" charset="0"/>
              </a:rPr>
              <a:t>Ενώ συνήθως περιέχουν ελαφρώς στυπτικές και αντισηπτικές ουσίες. </a:t>
            </a:r>
          </a:p>
          <a:p>
            <a:pPr marL="0" indent="0">
              <a:buNone/>
            </a:pPr>
            <a:r>
              <a:rPr lang="el-GR" sz="2400" dirty="0">
                <a:latin typeface="Arial" panose="020B0604020202020204" pitchFamily="34" charset="0"/>
                <a:cs typeface="Arial" panose="020B0604020202020204" pitchFamily="34" charset="0"/>
              </a:rPr>
              <a:t>Θα πρέπει να είναι λεπτόρρευστο το προϊόν, που να αναγράφει στη συσκευασία ότι είναι </a:t>
            </a:r>
            <a:r>
              <a:rPr lang="el-GR" sz="2400" dirty="0" err="1">
                <a:latin typeface="Arial" panose="020B0604020202020204" pitchFamily="34" charset="0"/>
                <a:cs typeface="Arial" panose="020B0604020202020204" pitchFamily="34" charset="0"/>
              </a:rPr>
              <a:t>oil</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free</a:t>
            </a:r>
            <a:r>
              <a:rPr lang="el-GR" sz="2400" dirty="0">
                <a:latin typeface="Arial" panose="020B0604020202020204" pitchFamily="34" charset="0"/>
                <a:cs typeface="Arial" panose="020B0604020202020204" pitchFamily="34" charset="0"/>
              </a:rPr>
              <a:t>, ώστε να προσφέρει νερό στην επιδερμίδα και αίσθηση απαλότητας, χωρίς να επιβαρύνει την ήδη υπάρχουσα λιπαρότητα.</a:t>
            </a:r>
          </a:p>
          <a:p>
            <a:pPr marL="0" indent="0">
              <a:buNone/>
            </a:pPr>
            <a:r>
              <a:rPr lang="el-GR" sz="2400" dirty="0">
                <a:latin typeface="Arial" panose="020B0604020202020204" pitchFamily="34" charset="0"/>
                <a:cs typeface="Arial" panose="020B0604020202020204" pitchFamily="34" charset="0"/>
              </a:rPr>
              <a:t>Είναι καλό να περιέχουν και συστατικά που ρυθμίζουν την έκκριση σμήγματος και προλαμβάνουν τα μαύρα στίγματα. Επίσης είναι απαραίτητη η χρήση αντιηλιακής κρέμας καθ' όλη τη διάρκεια του έτους με κατάλληλο δείκτη προστασίας</a:t>
            </a:r>
          </a:p>
        </p:txBody>
      </p:sp>
    </p:spTree>
    <p:extLst>
      <p:ext uri="{BB962C8B-B14F-4D97-AF65-F5344CB8AC3E}">
        <p14:creationId xmlns:p14="http://schemas.microsoft.com/office/powerpoint/2010/main" val="38948314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fontScale="85000" lnSpcReduction="20000"/>
          </a:bodyPr>
          <a:lstStyle/>
          <a:p>
            <a:pPr marL="0" indent="0">
              <a:buNone/>
            </a:pPr>
            <a:endParaRPr lang="el-GR" u="sng" dirty="0"/>
          </a:p>
          <a:p>
            <a:pPr marL="0" indent="0">
              <a:buNone/>
            </a:pPr>
            <a:r>
              <a:rPr lang="el-GR" sz="2600" u="sng" dirty="0">
                <a:latin typeface="Arial" panose="020B0604020202020204" pitchFamily="34" charset="0"/>
                <a:cs typeface="Arial" panose="020B0604020202020204" pitchFamily="34" charset="0"/>
              </a:rPr>
              <a:t>ΗΛΙΚΙΑ ΤΩΝ 20</a:t>
            </a:r>
          </a:p>
          <a:p>
            <a:pPr marL="0" indent="0">
              <a:buNone/>
            </a:pPr>
            <a:endParaRPr lang="el-GR" sz="2600" u="sng" dirty="0">
              <a:latin typeface="Arial" panose="020B0604020202020204" pitchFamily="34" charset="0"/>
              <a:cs typeface="Arial" panose="020B0604020202020204" pitchFamily="34" charset="0"/>
            </a:endParaRPr>
          </a:p>
          <a:p>
            <a:pPr marL="0" indent="0">
              <a:buNone/>
            </a:pPr>
            <a:r>
              <a:rPr lang="el-GR" sz="2600" dirty="0">
                <a:latin typeface="Arial" panose="020B0604020202020204" pitchFamily="34" charset="0"/>
                <a:cs typeface="Arial" panose="020B0604020202020204" pitchFamily="34" charset="0"/>
              </a:rPr>
              <a:t>Τα κύτταρα του δέρματος αναπαράγονται με υψηλή ταχύτητα, με αποτέλεσμα μια επιδερμίδα λεία και λαμπερή. </a:t>
            </a:r>
          </a:p>
          <a:p>
            <a:pPr marL="0" indent="0">
              <a:buNone/>
            </a:pPr>
            <a:r>
              <a:rPr lang="el-GR" sz="2600" dirty="0">
                <a:latin typeface="Arial" panose="020B0604020202020204" pitchFamily="34" charset="0"/>
                <a:cs typeface="Arial" panose="020B0604020202020204" pitchFamily="34" charset="0"/>
              </a:rPr>
              <a:t>Το κολλαγόνο και η </a:t>
            </a:r>
            <a:r>
              <a:rPr lang="el-GR" sz="2600" dirty="0" err="1">
                <a:latin typeface="Arial" panose="020B0604020202020204" pitchFamily="34" charset="0"/>
                <a:cs typeface="Arial" panose="020B0604020202020204" pitchFamily="34" charset="0"/>
              </a:rPr>
              <a:t>ελαστίνη</a:t>
            </a:r>
            <a:r>
              <a:rPr lang="el-GR" sz="2600" dirty="0">
                <a:latin typeface="Arial" panose="020B0604020202020204" pitchFamily="34" charset="0"/>
                <a:cs typeface="Arial" panose="020B0604020202020204" pitchFamily="34" charset="0"/>
              </a:rPr>
              <a:t>, οι πρωτεΐνες που δίνουν στο δέρμα την ανθεκτικότητα του, είναι σταθερές και πλούσιες. </a:t>
            </a:r>
          </a:p>
          <a:p>
            <a:pPr marL="0" indent="0">
              <a:buNone/>
            </a:pPr>
            <a:r>
              <a:rPr lang="el-GR" sz="2600" dirty="0">
                <a:latin typeface="Arial" panose="020B0604020202020204" pitchFamily="34" charset="0"/>
                <a:cs typeface="Arial" panose="020B0604020202020204" pitchFamily="34" charset="0"/>
              </a:rPr>
              <a:t>Η πρόληψη είναι βασική, για να διατηρηθεί αυτή η νεανική όψη, όσο το δυνατόν περισσότερο. </a:t>
            </a:r>
          </a:p>
          <a:p>
            <a:pPr marL="0" indent="0">
              <a:buNone/>
            </a:pPr>
            <a:r>
              <a:rPr lang="el-GR" sz="2600" dirty="0">
                <a:latin typeface="Arial" panose="020B0604020202020204" pitchFamily="34" charset="0"/>
                <a:cs typeface="Arial" panose="020B0604020202020204" pitchFamily="34" charset="0"/>
              </a:rPr>
              <a:t>Τα προϊόντα ελέγχου της λιπαρότητας που λειτούργησαν καλά στην ηλικία των 16, μπορεί να μην είναι πλέον κατάλληλα ή μπορεί να ξηραίνουν την επιδερμίδα. Είναι  απαραίτητη η αποφυγή της ηλιακής ακτινοβολίας UV και η χρήση κρέμας με SPF15. Καθαρισμός, τόνωση και ενυδάτωση, πρωί και βράδυ είναι απαραίτητα</a:t>
            </a:r>
            <a:endParaRPr lang="el-GR" sz="26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2937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l-GR" dirty="0"/>
          </a:p>
          <a:p>
            <a:r>
              <a:rPr lang="el-GR" sz="2400" dirty="0">
                <a:latin typeface="Arial" panose="020B0604020202020204" pitchFamily="34" charset="0"/>
                <a:cs typeface="Arial" panose="020B0604020202020204" pitchFamily="34" charset="0"/>
              </a:rPr>
              <a:t>Η ενυδατική κρέμα θα πρέπει να είναι πλούσια σε νερό και συστατικά που να ενισχύουν την λάμψη της επιδερμίδας. Επίσης μια ενυδατική κρέμα ματιών που θα καταπραΰνει τους μαύρους κύκλους και σακούλες ενδείκνυται από αυτήν την ηλικία. Και σε αυτό το στάδιο αντιμετωπίζονται με τον ίδιο τρόπο οι διάφοροι τύποι δέρματος</a:t>
            </a:r>
          </a:p>
        </p:txBody>
      </p:sp>
    </p:spTree>
    <p:extLst>
      <p:ext uri="{BB962C8B-B14F-4D97-AF65-F5344CB8AC3E}">
        <p14:creationId xmlns:p14="http://schemas.microsoft.com/office/powerpoint/2010/main" val="78939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Το γάλα περιέχει γαλακτικό οξύ, το οποίο βοηθάει στην ανανέωση της επιδερμίδας, αποτελείται από πλήθος ενζύμων, πρωτεϊνών, αμινοξέων και αντιοξειδωτικών, που ενυδατώνουν, θρέφουν και τονώνουν την επιδερμίδα. </a:t>
            </a:r>
          </a:p>
          <a:p>
            <a:r>
              <a:rPr lang="el-GR" sz="2400" dirty="0">
                <a:latin typeface="Arial" panose="020B0604020202020204" pitchFamily="34" charset="0"/>
                <a:cs typeface="Arial" panose="020B0604020202020204" pitchFamily="34" charset="0"/>
              </a:rPr>
              <a:t>Το μέλι με τη σειρά του έχει κι αυτό εξαιρετικές μαλακτικές και υγροσκοπικές ιδιότητες, που βελτιώνουν την εμφάνιση και την υφή της επιδερμίδας. Ο συνδυασμός, λοιπόν, αυτών των δύο συστατικών είναι εκπληκτικός για την θρέψη και την περιποίηση του δέρματος. </a:t>
            </a:r>
          </a:p>
        </p:txBody>
      </p:sp>
    </p:spTree>
    <p:extLst>
      <p:ext uri="{BB962C8B-B14F-4D97-AF65-F5344CB8AC3E}">
        <p14:creationId xmlns:p14="http://schemas.microsoft.com/office/powerpoint/2010/main" val="5093248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ΗΛΙΚΙΑ ΤΩΝ 30</a:t>
            </a:r>
          </a:p>
          <a:p>
            <a:pPr marL="0" indent="0">
              <a:buNone/>
            </a:pPr>
            <a:endParaRPr lang="el-GR" sz="2400" u="sng"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Ο χρόνος περνά και επηρεάζει την επιδερμίδα. </a:t>
            </a:r>
          </a:p>
          <a:p>
            <a:pPr marL="0" indent="0">
              <a:buNone/>
            </a:pPr>
            <a:r>
              <a:rPr lang="el-GR" sz="2400" dirty="0">
                <a:latin typeface="Arial" panose="020B0604020202020204" pitchFamily="34" charset="0"/>
                <a:cs typeface="Arial" panose="020B0604020202020204" pitchFamily="34" charset="0"/>
              </a:rPr>
              <a:t>Ο χρόνος, το άγχος και η εγκυμοσύνη είναι παράγοντες που επηρεάζουν και επιφέρουν σημαντικές αλλαγές στην επιδερμίδα. </a:t>
            </a:r>
          </a:p>
          <a:p>
            <a:pPr marL="0" indent="0">
              <a:buNone/>
            </a:pPr>
            <a:r>
              <a:rPr lang="el-GR" sz="2400" dirty="0">
                <a:latin typeface="Arial" panose="020B0604020202020204" pitchFamily="34" charset="0"/>
                <a:cs typeface="Arial" panose="020B0604020202020204" pitchFamily="34" charset="0"/>
              </a:rPr>
              <a:t>Αυτό μπορεί να σημαίνει μερικές λεπτές γραμμές γύρω από τα μάτια και το στόμα, απώλεια στον τόνο της επιδερμίδας. </a:t>
            </a:r>
          </a:p>
          <a:p>
            <a:pPr marL="0" indent="0">
              <a:buNone/>
            </a:pPr>
            <a:r>
              <a:rPr lang="el-GR" sz="2400" dirty="0">
                <a:latin typeface="Arial" panose="020B0604020202020204" pitchFamily="34" charset="0"/>
                <a:cs typeface="Arial" panose="020B0604020202020204" pitchFamily="34" charset="0"/>
              </a:rPr>
              <a:t>Η δεκαετία των 30 είναι η δεκαετία που αρχίζει να επιβραδύνει ο κύκλος εργασίας των κυττάρων, οδηγώντας θάμπωμα και την ανομοιομορφία του τόνου της επιδερμίδας.</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37607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Σε αυτή τη περίπτωση ενδείκνυται η εφαρμογή μιας κρέμας που να περιέχει αντιοξειδωτικά συστατικά και κρέμα ματιών κατάλληλη για ενυδάτωση και ενίσχυση της περιοχής και ίσως μια κρέμα νύχτας. </a:t>
            </a:r>
          </a:p>
          <a:p>
            <a:pPr marL="0" indent="0">
              <a:buNone/>
            </a:pPr>
            <a:r>
              <a:rPr lang="el-GR" sz="2400" dirty="0">
                <a:latin typeface="Arial" panose="020B0604020202020204" pitchFamily="34" charset="0"/>
                <a:cs typeface="Arial" panose="020B0604020202020204" pitchFamily="34" charset="0"/>
              </a:rPr>
              <a:t>Στις ηλικίες 30 - 35, η επιδερμίδα αρχίζει να παρουσιάζει δυσκολίες στις φυσικές νυχτερινές λειτουργίες της, όπως η αποβολή των τοξινών και η επακόλουθη παραγωγή ινών καλής ποιότητας. </a:t>
            </a:r>
          </a:p>
          <a:p>
            <a:pPr marL="0" indent="0">
              <a:buNone/>
            </a:pPr>
            <a:r>
              <a:rPr lang="el-GR" sz="2400" dirty="0">
                <a:latin typeface="Arial" panose="020B0604020202020204" pitchFamily="34" charset="0"/>
                <a:cs typeface="Arial" panose="020B0604020202020204" pitchFamily="34" charset="0"/>
              </a:rPr>
              <a:t>Αυτό έχει ως αποτέλεσμα να συσσωρεύονται οι τοξίνες, να αποδυναμώνονται οι επιδερμικές ίνες και τελικά να χάνουν την ικανότητά τους να στηρίζουν το δέρμα. Συνεπώς, η χρήση μιας αντιρυτιδικής και </a:t>
            </a:r>
            <a:r>
              <a:rPr lang="el-GR" sz="2400" dirty="0" err="1">
                <a:latin typeface="Arial" panose="020B0604020202020204" pitchFamily="34" charset="0"/>
                <a:cs typeface="Arial" panose="020B0604020202020204" pitchFamily="34" charset="0"/>
              </a:rPr>
              <a:t>συσφικτικής</a:t>
            </a:r>
            <a:r>
              <a:rPr lang="el-GR" sz="2400" dirty="0">
                <a:latin typeface="Arial" panose="020B0604020202020204" pitchFamily="34" charset="0"/>
                <a:cs typeface="Arial" panose="020B0604020202020204" pitchFamily="34" charset="0"/>
              </a:rPr>
              <a:t> νύκτας είναι απαραίτητη</a:t>
            </a:r>
          </a:p>
        </p:txBody>
      </p:sp>
    </p:spTree>
    <p:extLst>
      <p:ext uri="{BB962C8B-B14F-4D97-AF65-F5344CB8AC3E}">
        <p14:creationId xmlns:p14="http://schemas.microsoft.com/office/powerpoint/2010/main" val="1792066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pPr marL="0" indent="0">
              <a:buNone/>
            </a:pP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Με τον τρόπο αυτό, οι τοξίνες απομακρύνονται και ενισχύεται η δομή της επιδερμίδας. Συμπληρωματικά, χρήσιμη θα ήταν και η εφαρμογή </a:t>
            </a:r>
            <a:r>
              <a:rPr lang="el-GR" sz="2400" dirty="0" err="1">
                <a:latin typeface="Arial" panose="020B0604020202020204" pitchFamily="34" charset="0"/>
                <a:cs typeface="Arial" panose="020B0604020202020204" pitchFamily="34" charset="0"/>
              </a:rPr>
              <a:t>peeling</a:t>
            </a:r>
            <a:r>
              <a:rPr lang="el-GR" sz="2400" dirty="0">
                <a:latin typeface="Arial" panose="020B0604020202020204" pitchFamily="34" charset="0"/>
                <a:cs typeface="Arial" panose="020B0604020202020204" pitchFamily="34" charset="0"/>
              </a:rPr>
              <a:t> ή μάσκας προσώπου μία με δύο φορές την εβδομάδα, ανάλογα με τις ανάγκες κάθε επιδερμίδας.</a:t>
            </a:r>
          </a:p>
          <a:p>
            <a:r>
              <a:rPr lang="el-GR" sz="2400" dirty="0">
                <a:latin typeface="Arial" panose="020B0604020202020204" pitchFamily="34" charset="0"/>
                <a:cs typeface="Arial" panose="020B0604020202020204" pitchFamily="34" charset="0"/>
              </a:rPr>
              <a:t>Και σε αυτό το στάδιο αντιμετωπίζονται με τον ίδιο τρόπο οι διάφοροι τύποι δέρματος. </a:t>
            </a:r>
          </a:p>
        </p:txBody>
      </p:sp>
    </p:spTree>
    <p:extLst>
      <p:ext uri="{BB962C8B-B14F-4D97-AF65-F5344CB8AC3E}">
        <p14:creationId xmlns:p14="http://schemas.microsoft.com/office/powerpoint/2010/main" val="2581671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ΩΡΙΜΗ ΕΠΙΔΕΡΜΙΔΑ-ΗΛΙΚΙΑ ΤΩΝ 40</a:t>
            </a:r>
          </a:p>
          <a:p>
            <a:pPr marL="0" indent="0">
              <a:buNone/>
            </a:pPr>
            <a:r>
              <a:rPr lang="el-GR" sz="2400" dirty="0">
                <a:latin typeface="Arial" panose="020B0604020202020204" pitchFamily="34" charset="0"/>
                <a:cs typeface="Arial" panose="020B0604020202020204" pitchFamily="34" charset="0"/>
              </a:rPr>
              <a:t>Πιο βαθιές ρυτίδες, λιγότερη ελαστικότητα και </a:t>
            </a:r>
            <a:r>
              <a:rPr lang="el-GR" sz="2400" dirty="0" err="1">
                <a:latin typeface="Arial" panose="020B0604020202020204" pitchFamily="34" charset="0"/>
                <a:cs typeface="Arial" panose="020B0604020202020204" pitchFamily="34" charset="0"/>
              </a:rPr>
              <a:t>σφριγηλότητα</a:t>
            </a:r>
            <a:r>
              <a:rPr lang="el-GR" sz="2400" dirty="0">
                <a:latin typeface="Arial" panose="020B0604020202020204" pitchFamily="34" charset="0"/>
                <a:cs typeface="Arial" panose="020B0604020202020204" pitchFamily="34" charset="0"/>
              </a:rPr>
              <a:t> είναι τα κοινά χαρακτηριστικά της επιδερμίδας σε αυτή τη δεκαετία. </a:t>
            </a:r>
          </a:p>
          <a:p>
            <a:pPr marL="0" indent="0">
              <a:buNone/>
            </a:pPr>
            <a:r>
              <a:rPr lang="el-GR" sz="2400" dirty="0">
                <a:latin typeface="Arial" panose="020B0604020202020204" pitchFamily="34" charset="0"/>
                <a:cs typeface="Arial" panose="020B0604020202020204" pitchFamily="34" charset="0"/>
              </a:rPr>
              <a:t>Ο λόγος οφείλεται σε 2 κυρίως πράγματα, την έκθεση στον ήλιο για πολλά χρόνια και τη μείωση των οιστρογόνων.</a:t>
            </a:r>
          </a:p>
          <a:p>
            <a:pPr marL="0" indent="0">
              <a:buNone/>
            </a:pPr>
            <a:r>
              <a:rPr lang="el-GR" sz="2400" dirty="0">
                <a:latin typeface="Arial" panose="020B0604020202020204" pitchFamily="34" charset="0"/>
                <a:cs typeface="Arial" panose="020B0604020202020204" pitchFamily="34" charset="0"/>
              </a:rPr>
              <a:t> Αυτοί οι 2 παράγοντες διαβρώνουν τη δομή υποστήριξης του δέρματος και εμποδίζουν την ικανότητα να συγκρατεί την υγρασία. Ενδείκνυται η καθημερινή χρήση ενυδατικής κρέμας. </a:t>
            </a:r>
          </a:p>
          <a:p>
            <a:pPr marL="0" indent="0">
              <a:buNone/>
            </a:pPr>
            <a:r>
              <a:rPr lang="el-GR" sz="2400" dirty="0">
                <a:latin typeface="Arial" panose="020B0604020202020204" pitchFamily="34" charset="0"/>
                <a:cs typeface="Arial" panose="020B0604020202020204" pitchFamily="34" charset="0"/>
              </a:rPr>
              <a:t>Η θρεπτική κρέμα κάθε βράδυ είναι απαραίτητη, γιατί ενισχύει τα φυσικά λιπίδια του δέρματος, αλλά και εμποδίζει την περαιτέρω αφυδάτωση του στοχεύοντας παράλληλα και στην ανάπλαση του δέρματος.</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63879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Η νύχτα είναι ο σωστός χρόνος για τα προϊόντα που καταπολεμούν τις ρυτίδες και την απώλεια του τόνου και της εργασίας</a:t>
            </a:r>
          </a:p>
          <a:p>
            <a:pPr marL="0" indent="0">
              <a:buNone/>
            </a:pPr>
            <a:r>
              <a:rPr lang="el-GR" sz="2400" dirty="0">
                <a:latin typeface="Arial" panose="020B0604020202020204" pitchFamily="34" charset="0"/>
                <a:cs typeface="Arial" panose="020B0604020202020204" pitchFamily="34" charset="0"/>
              </a:rPr>
              <a:t>Κατά την διάρκεια της νύχτας το δέρμα ανανεώνεται </a:t>
            </a:r>
          </a:p>
          <a:p>
            <a:pPr marL="0" indent="0">
              <a:buNone/>
            </a:pPr>
            <a:r>
              <a:rPr lang="el-GR" sz="2400" dirty="0">
                <a:latin typeface="Arial" panose="020B0604020202020204" pitchFamily="34" charset="0"/>
                <a:cs typeface="Arial" panose="020B0604020202020204" pitchFamily="34" charset="0"/>
              </a:rPr>
              <a:t>Ενδείκνυται ακολούθως και η χρησιμοποίηση αναγεννητικών κρεμών </a:t>
            </a:r>
          </a:p>
          <a:p>
            <a:pPr marL="0" indent="0">
              <a:buNone/>
            </a:pPr>
            <a:r>
              <a:rPr lang="el-GR" sz="2400" dirty="0">
                <a:latin typeface="Arial" panose="020B0604020202020204" pitchFamily="34" charset="0"/>
                <a:cs typeface="Arial" panose="020B0604020202020204" pitchFamily="34" charset="0"/>
              </a:rPr>
              <a:t>Η εφαρμογή αυτών των κρεμών προϋποθέτει τη χρησιμοποίηση αντιηλιακής κρέμας καθημερινά</a:t>
            </a:r>
          </a:p>
          <a:p>
            <a:pPr marL="0" indent="0">
              <a:buNone/>
            </a:pPr>
            <a:r>
              <a:rPr lang="el-GR" sz="2400" dirty="0">
                <a:latin typeface="Arial" panose="020B0604020202020204" pitchFamily="34" charset="0"/>
                <a:cs typeface="Arial" panose="020B0604020202020204" pitchFamily="34" charset="0"/>
              </a:rPr>
              <a:t>Η εφαρμογή κρέμας ματιών είναι απαραίτητη</a:t>
            </a:r>
          </a:p>
        </p:txBody>
      </p:sp>
    </p:spTree>
    <p:extLst>
      <p:ext uri="{BB962C8B-B14F-4D97-AF65-F5344CB8AC3E}">
        <p14:creationId xmlns:p14="http://schemas.microsoft.com/office/powerpoint/2010/main" val="1006333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ΗΛΙΚΙΑ ΤΩΝ 50 ΚΑΙ ΑΝΩ</a:t>
            </a:r>
          </a:p>
          <a:p>
            <a:pPr marL="0" indent="0">
              <a:buNone/>
            </a:pPr>
            <a:endParaRPr lang="el-GR" sz="2400" u="sng"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Σε αυτό το στάδιο της ζωής της επιδερμίδας, τα κύτταρα αρχίζουν να γίνονται επίπεδα, με αποτέλεσμα να γίνονται λεπτότερα. </a:t>
            </a:r>
          </a:p>
          <a:p>
            <a:pPr marL="0" indent="0">
              <a:buNone/>
            </a:pPr>
            <a:r>
              <a:rPr lang="el-GR" sz="2400" dirty="0">
                <a:latin typeface="Arial" panose="020B0604020202020204" pitchFamily="34" charset="0"/>
                <a:cs typeface="Arial" panose="020B0604020202020204" pitchFamily="34" charset="0"/>
              </a:rPr>
              <a:t>Τα χαμηλότερα επίπεδα κολλαγόνου και </a:t>
            </a:r>
            <a:r>
              <a:rPr lang="el-GR" sz="2400" dirty="0" err="1">
                <a:latin typeface="Arial" panose="020B0604020202020204" pitchFamily="34" charset="0"/>
                <a:cs typeface="Arial" panose="020B0604020202020204" pitchFamily="34" charset="0"/>
              </a:rPr>
              <a:t>ελαστίνης</a:t>
            </a:r>
            <a:r>
              <a:rPr lang="el-GR" sz="2400" dirty="0">
                <a:latin typeface="Arial" panose="020B0604020202020204" pitchFamily="34" charset="0"/>
                <a:cs typeface="Arial" panose="020B0604020202020204" pitchFamily="34" charset="0"/>
              </a:rPr>
              <a:t>, σε συνδυασμό με την αλλαγή στον τρόπο που </a:t>
            </a:r>
            <a:r>
              <a:rPr lang="el-GR" sz="2400" dirty="0" err="1">
                <a:latin typeface="Arial" panose="020B0604020202020204" pitchFamily="34" charset="0"/>
                <a:cs typeface="Arial" panose="020B0604020202020204" pitchFamily="34" charset="0"/>
              </a:rPr>
              <a:t>αλληλεπιδρούν</a:t>
            </a:r>
            <a:r>
              <a:rPr lang="el-GR" sz="2400" dirty="0">
                <a:latin typeface="Arial" panose="020B0604020202020204" pitchFamily="34" charset="0"/>
                <a:cs typeface="Arial" panose="020B0604020202020204" pitchFamily="34" charset="0"/>
              </a:rPr>
              <a:t> με τα χαμηλότερα στρώματα του δέρματος μπορούν να προκαλέσουν &lt;κρέμασμα&gt; της επιδερμίδας.</a:t>
            </a:r>
          </a:p>
          <a:p>
            <a:pPr marL="0" indent="0">
              <a:buNone/>
            </a:pPr>
            <a:r>
              <a:rPr lang="el-GR" sz="2400" dirty="0">
                <a:latin typeface="Arial" panose="020B0604020202020204" pitchFamily="34" charset="0"/>
                <a:cs typeface="Arial" panose="020B0604020202020204" pitchFamily="34" charset="0"/>
              </a:rPr>
              <a:t>Η επιδερμίδα σε πολλές γυναίκες γίνεται πιο ξηρή. Εμφανίζει συχνότερα σκούρες κηλίδες, σαν αποτέλεσμα ορμονικών αλλαγών της εμμηνόπαυσης και της ζημιάς από την έκθεση στον ήλιο </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3621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pPr marL="0" indent="0">
              <a:buNone/>
            </a:pPr>
            <a:r>
              <a:rPr lang="el-GR" sz="2400" b="1" dirty="0">
                <a:latin typeface="Arial" panose="020B0604020202020204" pitchFamily="34" charset="0"/>
                <a:cs typeface="Arial" panose="020B0604020202020204" pitchFamily="34" charset="0"/>
              </a:rPr>
              <a:t>Γήρανση δέρματος</a:t>
            </a:r>
          </a:p>
          <a:p>
            <a:pPr marL="0" indent="0">
              <a:buNone/>
            </a:pPr>
            <a:r>
              <a:rPr lang="en-US" sz="2400" dirty="0">
                <a:latin typeface="Arial" panose="020B0604020202020204" pitchFamily="34" charset="0"/>
                <a:cs typeface="Arial" panose="020B0604020202020204" pitchFamily="34" charset="0"/>
              </a:rPr>
              <a:t>To</a:t>
            </a:r>
            <a:r>
              <a:rPr lang="el-GR" sz="2400" dirty="0">
                <a:latin typeface="Arial" panose="020B0604020202020204" pitchFamily="34" charset="0"/>
                <a:cs typeface="Arial" panose="020B0604020202020204" pitchFamily="34" charset="0"/>
              </a:rPr>
              <a:t> δέρμα, ως εξωτερικός ιστός του οργανισμού, έχει ως κύρια λειτουργία την προστασία από το περιβάλλον. Το δέρμα και τα εξαρτήματά του με το χρόνο επηρεάζονται και επιβαρύνονται από διάφορους ενδογενείς και εξωγενείς παράγοντες. </a:t>
            </a:r>
          </a:p>
          <a:p>
            <a:pPr lvl="0"/>
            <a:r>
              <a:rPr lang="en-US" sz="2400" b="1" dirty="0">
                <a:latin typeface="Arial" panose="020B0604020202020204" pitchFamily="34" charset="0"/>
                <a:cs typeface="Arial" panose="020B0604020202020204" pitchFamily="34" charset="0"/>
              </a:rPr>
              <a:t>H</a:t>
            </a:r>
            <a:r>
              <a:rPr lang="el-GR" sz="2400" b="1" dirty="0">
                <a:latin typeface="Arial" panose="020B0604020202020204" pitchFamily="34" charset="0"/>
                <a:cs typeface="Arial" panose="020B0604020202020204" pitchFamily="34" charset="0"/>
              </a:rPr>
              <a:t> ενδογενής γήρανση </a:t>
            </a:r>
            <a:r>
              <a:rPr lang="el-GR" sz="2400" dirty="0">
                <a:latin typeface="Arial" panose="020B0604020202020204" pitchFamily="34" charset="0"/>
                <a:cs typeface="Arial" panose="020B0604020202020204" pitchFamily="34" charset="0"/>
              </a:rPr>
              <a:t>(βιολογική γήρανση).</a:t>
            </a:r>
          </a:p>
          <a:p>
            <a:pPr lvl="0"/>
            <a:r>
              <a:rPr lang="el-GR" sz="2400" b="1" dirty="0">
                <a:latin typeface="Arial" panose="020B0604020202020204" pitchFamily="34" charset="0"/>
                <a:cs typeface="Arial" panose="020B0604020202020204" pitchFamily="34" charset="0"/>
              </a:rPr>
              <a:t>Οι εξωγενείς παράγοντες</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φωτογήρανση</a:t>
            </a:r>
            <a:r>
              <a:rPr lang="el-GR" sz="2400" dirty="0">
                <a:latin typeface="Arial" panose="020B0604020202020204" pitchFamily="34" charset="0"/>
                <a:cs typeface="Arial" panose="020B0604020202020204" pitchFamily="34" charset="0"/>
              </a:rPr>
              <a:t>). </a:t>
            </a:r>
          </a:p>
          <a:p>
            <a:pPr lvl="0"/>
            <a:r>
              <a:rPr lang="el-GR" sz="2400" b="1" dirty="0">
                <a:latin typeface="Arial" panose="020B0604020202020204" pitchFamily="34" charset="0"/>
                <a:cs typeface="Arial" panose="020B0604020202020204" pitchFamily="34" charset="0"/>
              </a:rPr>
              <a:t>Οι ατομικοί παράγοντες</a:t>
            </a:r>
            <a:endParaRPr lang="el-GR" sz="2400"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5561787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H</a:t>
            </a:r>
            <a:r>
              <a:rPr lang="el-GR" sz="2400" dirty="0">
                <a:latin typeface="Arial" panose="020B0604020202020204" pitchFamily="34" charset="0"/>
                <a:cs typeface="Arial" panose="020B0604020202020204" pitchFamily="34" charset="0"/>
              </a:rPr>
              <a:t> ενδογενής ή βιολογική γήρανση παρουσιάζεται ταυτόχρονα σε όλους τους ιστούς του ανθρώπινου σώματος. </a:t>
            </a:r>
          </a:p>
          <a:p>
            <a:r>
              <a:rPr lang="el-GR" sz="2400" dirty="0">
                <a:latin typeface="Arial" panose="020B0604020202020204" pitchFamily="34" charset="0"/>
                <a:cs typeface="Arial" panose="020B0604020202020204" pitchFamily="34" charset="0"/>
              </a:rPr>
              <a:t>Η γήρανση, όμως του δέρματος είναι η μόνη που παρουσιάζει τις περισσότερες κοινωνικές και ψυχολογικές επιπτώσεις και οικονομικές επιπτώσεις. Οι παράγοντες που καθορίζουν την ενδογενή γήρανση (βιολογική γήρανση), είναι η κληρονομικότητα και ο </a:t>
            </a:r>
            <a:r>
              <a:rPr lang="el-GR" sz="2400" dirty="0" err="1">
                <a:latin typeface="Arial" panose="020B0604020202020204" pitchFamily="34" charset="0"/>
                <a:cs typeface="Arial" panose="020B0604020202020204" pitchFamily="34" charset="0"/>
              </a:rPr>
              <a:t>φωτότυπος</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Η εξωτερική γήρανση παρουσιάζει διαφορές μεταξύ των ατόμων και των ιστών και επηρεάζονται καθοριστικά από εξωγενείς παράγοντες, όπως η ηλιακή ακτινοβολία, το όζον, η ατμοσφαιρική ρύπανση, η συστηματική λήψη φαρμάκων καθώς και η τοπική τους εφαρμογή, η χρήση καλλυντικών </a:t>
            </a:r>
            <a:r>
              <a:rPr lang="el-GR" sz="2400" dirty="0" err="1">
                <a:latin typeface="Arial" panose="020B0604020202020204" pitchFamily="34" charset="0"/>
                <a:cs typeface="Arial" panose="020B0604020202020204" pitchFamily="34" charset="0"/>
              </a:rPr>
              <a:t>κ.ο.κ.</a:t>
            </a:r>
            <a:r>
              <a:rPr lang="el-GR"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642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Το μέγεθος της επίδραση της ηλιακής ακτινοβολίας, δηλαδή της </a:t>
            </a:r>
            <a:r>
              <a:rPr lang="el-GR" sz="2400" dirty="0" err="1">
                <a:latin typeface="Arial" panose="020B0604020202020204" pitchFamily="34" charset="0"/>
                <a:cs typeface="Arial" panose="020B0604020202020204" pitchFamily="34" charset="0"/>
              </a:rPr>
              <a:t>φωτογήρανσης</a:t>
            </a:r>
            <a:r>
              <a:rPr lang="el-GR" sz="2400" dirty="0">
                <a:latin typeface="Arial" panose="020B0604020202020204" pitchFamily="34" charset="0"/>
                <a:cs typeface="Arial" panose="020B0604020202020204" pitchFamily="34" charset="0"/>
              </a:rPr>
              <a:t> του δέρματος γίνεται σαφής στο ίδιο άτομο, εάν ελέγξουμε και συγκρίνουμε το εκτεθειμένο στον ήλιο δέρμα με το μη εκτεθειμένο. </a:t>
            </a:r>
          </a:p>
          <a:p>
            <a:r>
              <a:rPr lang="el-GR" sz="2400" dirty="0">
                <a:latin typeface="Arial" panose="020B0604020202020204" pitchFamily="34" charset="0"/>
                <a:cs typeface="Arial" panose="020B0604020202020204" pitchFamily="34" charset="0"/>
              </a:rPr>
              <a:t>Οι ατομικοί παράγοντες, όπως το κάπνισμα, ο τρόπος διαβίωσης, ο αλκοολισμός, το έντονο άγχος </a:t>
            </a:r>
            <a:r>
              <a:rPr lang="el-GR" sz="2400" dirty="0" err="1">
                <a:latin typeface="Arial" panose="020B0604020202020204" pitchFamily="34" charset="0"/>
                <a:cs typeface="Arial" panose="020B0604020202020204" pitchFamily="34" charset="0"/>
              </a:rPr>
              <a:t>κ.ο.κ.</a:t>
            </a:r>
            <a:r>
              <a:rPr lang="el-GR" sz="2400" dirty="0">
                <a:latin typeface="Arial" panose="020B0604020202020204" pitchFamily="34" charset="0"/>
                <a:cs typeface="Arial" panose="020B0604020202020204" pitchFamily="34" charset="0"/>
              </a:rPr>
              <a:t> επηρεάζουν και την εμφάνιση της γήρανσης.</a:t>
            </a:r>
          </a:p>
        </p:txBody>
      </p:sp>
    </p:spTree>
    <p:extLst>
      <p:ext uri="{BB962C8B-B14F-4D97-AF65-F5344CB8AC3E}">
        <p14:creationId xmlns:p14="http://schemas.microsoft.com/office/powerpoint/2010/main" val="31089068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Οι κρέμες που χρησιμοποιούνται σε γερασμένα δέρματα, πρέπει να είναι εμπλουτισμένα με ενεργά στοιχεία που θα έχουν τις εξής ιδιότητες:</a:t>
            </a:r>
          </a:p>
          <a:p>
            <a:r>
              <a:rPr lang="el-GR" sz="2400" dirty="0">
                <a:latin typeface="Arial" panose="020B0604020202020204" pitchFamily="34" charset="0"/>
                <a:cs typeface="Arial" panose="020B0604020202020204" pitchFamily="34" charset="0"/>
              </a:rPr>
              <a:t>Να αποδίδουν υγρασία στο δέρμα. </a:t>
            </a:r>
          </a:p>
          <a:p>
            <a:r>
              <a:rPr lang="el-GR" sz="2400" dirty="0">
                <a:latin typeface="Arial" panose="020B0604020202020204" pitchFamily="34" charset="0"/>
                <a:cs typeface="Arial" panose="020B0604020202020204" pitchFamily="34" charset="0"/>
              </a:rPr>
              <a:t>Να το θρέφουν. </a:t>
            </a:r>
          </a:p>
          <a:p>
            <a:r>
              <a:rPr lang="el-GR" sz="2400" dirty="0">
                <a:latin typeface="Arial" panose="020B0604020202020204" pitchFamily="34" charset="0"/>
                <a:cs typeface="Arial" panose="020B0604020202020204" pitchFamily="34" charset="0"/>
              </a:rPr>
              <a:t>Να εμποδίζουν την περαιτέρω ατροφία του. </a:t>
            </a:r>
          </a:p>
          <a:p>
            <a:r>
              <a:rPr lang="el-GR" sz="2400" dirty="0">
                <a:latin typeface="Arial" panose="020B0604020202020204" pitchFamily="34" charset="0"/>
                <a:cs typeface="Arial" panose="020B0604020202020204" pitchFamily="34" charset="0"/>
              </a:rPr>
              <a:t>Να ενεργοποιούν τη σύνθεση νέων βασικών στοιχείων του.</a:t>
            </a:r>
          </a:p>
          <a:p>
            <a:r>
              <a:rPr lang="el-GR" sz="2400" dirty="0">
                <a:latin typeface="Arial" panose="020B0604020202020204" pitchFamily="34" charset="0"/>
                <a:cs typeface="Arial" panose="020B0604020202020204" pitchFamily="34" charset="0"/>
              </a:rPr>
              <a:t>Να ενισχύσουν τη φυσική τους άμυνα στις εξωγενείς επιθέσεις που δέχεται.  </a:t>
            </a:r>
          </a:p>
          <a:p>
            <a:r>
              <a:rPr lang="el-GR" sz="2400" dirty="0">
                <a:latin typeface="Arial" panose="020B0604020202020204" pitchFamily="34" charset="0"/>
                <a:cs typeface="Arial" panose="020B0604020202020204" pitchFamily="34" charset="0"/>
              </a:rPr>
              <a:t>Να αναπληρώνουν τις βιολογικές ουσίες που φυσιολογικά βρίσκονται στο δέρμα αλλά έχουν μειωθεί με την ηλικία.</a:t>
            </a:r>
          </a:p>
        </p:txBody>
      </p:sp>
    </p:spTree>
    <p:extLst>
      <p:ext uri="{BB962C8B-B14F-4D97-AF65-F5344CB8AC3E}">
        <p14:creationId xmlns:p14="http://schemas.microsoft.com/office/powerpoint/2010/main" val="169606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r>
              <a:rPr lang="el-GR" sz="2400" dirty="0">
                <a:latin typeface="Arial" panose="020B0604020202020204" pitchFamily="34" charset="0"/>
                <a:cs typeface="Arial" panose="020B0604020202020204" pitchFamily="34" charset="0"/>
              </a:rPr>
              <a:t>Οι Αιγύπτιοι χρησιμοποιούσαν επίσης έντονα χρώματα, οργανικά και ανόργανα, για το μακιγιάζ των ματιών, πούδρες για τη λεύκανση του δέρματος, λάδια στα οποία είχαν εμβαπτίσει διάφορα βότανα κ.ά. </a:t>
            </a:r>
          </a:p>
          <a:p>
            <a:endParaRPr lang="el-GR" sz="2400" dirty="0">
              <a:latin typeface="Arial" panose="020B0604020202020204" pitchFamily="34" charset="0"/>
              <a:cs typeface="Arial" panose="020B0604020202020204" pitchFamily="34" charset="0"/>
            </a:endParaRPr>
          </a:p>
          <a:p>
            <a:endParaRPr lang="el-GR" dirty="0"/>
          </a:p>
        </p:txBody>
      </p:sp>
      <p:pic>
        <p:nvPicPr>
          <p:cNvPr id="4" name="Εικόνα 3"/>
          <p:cNvPicPr>
            <a:picLocks noChangeAspect="1"/>
          </p:cNvPicPr>
          <p:nvPr/>
        </p:nvPicPr>
        <p:blipFill>
          <a:blip r:embed="rId2"/>
          <a:stretch>
            <a:fillRect/>
          </a:stretch>
        </p:blipFill>
        <p:spPr>
          <a:xfrm>
            <a:off x="3953691" y="3002643"/>
            <a:ext cx="2734491" cy="2952205"/>
          </a:xfrm>
          <a:prstGeom prst="rect">
            <a:avLst/>
          </a:prstGeom>
        </p:spPr>
      </p:pic>
    </p:spTree>
    <p:extLst>
      <p:ext uri="{BB962C8B-B14F-4D97-AF65-F5344CB8AC3E}">
        <p14:creationId xmlns:p14="http://schemas.microsoft.com/office/powerpoint/2010/main" val="19298690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b="1" dirty="0">
                <a:latin typeface="Arial" panose="020B0604020202020204" pitchFamily="34" charset="0"/>
                <a:cs typeface="Arial" panose="020B0604020202020204" pitchFamily="34" charset="0"/>
              </a:rPr>
              <a:t>ΤΙ ΕΙΝΑΙ ΤΑ ΚΑΛΛΥΝΤΙΚΑ </a:t>
            </a: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Καλλυντικά είναι οι ουσίες ή τα παρασκευάσματα που προορίζονται να έλθουν σε επαφή με τα εξωτερικά μέρη του ανθρώπινου σώματος ή με τα δόντια και το βλεννογόνο της στοματικής κοιλότητας, με μοναδικό ή κύριο σκοπό : </a:t>
            </a:r>
          </a:p>
          <a:p>
            <a:r>
              <a:rPr lang="el-GR" sz="2400" dirty="0">
                <a:latin typeface="Arial" panose="020B0604020202020204" pitchFamily="34" charset="0"/>
                <a:cs typeface="Arial" panose="020B0604020202020204" pitchFamily="34" charset="0"/>
              </a:rPr>
              <a:t>τον καθαρισμό αυτών των σημείων </a:t>
            </a:r>
          </a:p>
          <a:p>
            <a:r>
              <a:rPr lang="el-GR" sz="2400" dirty="0">
                <a:latin typeface="Arial" panose="020B0604020202020204" pitchFamily="34" charset="0"/>
                <a:cs typeface="Arial" panose="020B0604020202020204" pitchFamily="34" charset="0"/>
              </a:rPr>
              <a:t>τον αρωματισμό τους </a:t>
            </a:r>
          </a:p>
          <a:p>
            <a:r>
              <a:rPr lang="el-GR" sz="2400" dirty="0">
                <a:latin typeface="Arial" panose="020B0604020202020204" pitchFamily="34" charset="0"/>
                <a:cs typeface="Arial" panose="020B0604020202020204" pitchFamily="34" charset="0"/>
              </a:rPr>
              <a:t>την προστασία τους ή τη διατήρησή τους σε καλή κατάσταση </a:t>
            </a:r>
          </a:p>
          <a:p>
            <a:r>
              <a:rPr lang="el-GR" sz="2400" dirty="0">
                <a:latin typeface="Arial" panose="020B0604020202020204" pitchFamily="34" charset="0"/>
                <a:cs typeface="Arial" panose="020B0604020202020204" pitchFamily="34" charset="0"/>
              </a:rPr>
              <a:t>την αλλαγή της εμφάνισης </a:t>
            </a:r>
          </a:p>
        </p:txBody>
      </p:sp>
    </p:spTree>
    <p:extLst>
      <p:ext uri="{BB962C8B-B14F-4D97-AF65-F5344CB8AC3E}">
        <p14:creationId xmlns:p14="http://schemas.microsoft.com/office/powerpoint/2010/main" val="41687656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endParaRPr lang="el-GR" sz="2400" u="sng" dirty="0">
              <a:latin typeface="Arial" panose="020B0604020202020204" pitchFamily="34" charset="0"/>
              <a:cs typeface="Arial" panose="020B0604020202020204" pitchFamily="34" charset="0"/>
            </a:endParaRPr>
          </a:p>
          <a:p>
            <a:pPr marL="0" indent="0">
              <a:buNone/>
            </a:pPr>
            <a:r>
              <a:rPr lang="el-GR" sz="2400" b="1" u="sng" dirty="0">
                <a:latin typeface="Arial" panose="020B0604020202020204" pitchFamily="34" charset="0"/>
                <a:cs typeface="Arial" panose="020B0604020202020204" pitchFamily="34" charset="0"/>
              </a:rPr>
              <a:t>ΑΛΟΙΦΕΣ και ΚΡΕΜΕΣ</a:t>
            </a:r>
          </a:p>
          <a:p>
            <a:pPr marL="0" indent="0">
              <a:buNone/>
            </a:pPr>
            <a:endParaRPr lang="el-GR" sz="2400" u="sng"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Οι αλοιφές είναι </a:t>
            </a:r>
            <a:r>
              <a:rPr lang="el-GR" sz="2400" dirty="0" err="1">
                <a:latin typeface="Arial" panose="020B0604020202020204" pitchFamily="34" charset="0"/>
                <a:cs typeface="Arial" panose="020B0604020202020204" pitchFamily="34" charset="0"/>
              </a:rPr>
              <a:t>ημιστερεά</a:t>
            </a:r>
            <a:r>
              <a:rPr lang="el-GR" sz="2400" dirty="0">
                <a:latin typeface="Arial" panose="020B0604020202020204" pitchFamily="34" charset="0"/>
                <a:cs typeface="Arial" panose="020B0604020202020204" pitchFamily="34" charset="0"/>
              </a:rPr>
              <a:t> σκευάσματα εξωτερικής χρήσης με κατάλληλη σύσταση για να απλωθούν στο δέρμα με επάλειψη ή εντριβή. </a:t>
            </a:r>
          </a:p>
          <a:p>
            <a:r>
              <a:rPr lang="el-GR" sz="2400" dirty="0">
                <a:latin typeface="Arial" panose="020B0604020202020204" pitchFamily="34" charset="0"/>
                <a:cs typeface="Arial" panose="020B0604020202020204" pitchFamily="34" charset="0"/>
              </a:rPr>
              <a:t>Οι αλοιφές διακρίνονται σε ιατρικές που περιέχουν δραστικά συστατικά για τοπική εφαρμογή των ουσιών στο δέρμα ή τους βλεννογόνους, αλλά και μη ιατρικές που χρησιμεύουν τόσο σαν μαλακτικά, λιπαντικά και προστατευτικά του δέρματος, όσο και σαν βάσεις παρασκευής ιατρικών αλοιφών.</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5949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lnSpcReduction="10000"/>
          </a:bodyPr>
          <a:lstStyle/>
          <a:p>
            <a:pPr marL="0" indent="0">
              <a:buNone/>
            </a:pPr>
            <a:endParaRPr lang="en-US" sz="2400" b="1" dirty="0">
              <a:latin typeface="Arial" panose="020B0604020202020204" pitchFamily="34" charset="0"/>
              <a:cs typeface="Arial" panose="020B0604020202020204" pitchFamily="34" charset="0"/>
            </a:endParaRPr>
          </a:p>
          <a:p>
            <a:pPr marL="0" indent="0">
              <a:buNone/>
            </a:pPr>
            <a:r>
              <a:rPr lang="el-GR" sz="2400" b="1" dirty="0">
                <a:latin typeface="Arial" panose="020B0604020202020204" pitchFamily="34" charset="0"/>
                <a:cs typeface="Arial" panose="020B0604020202020204" pitchFamily="34" charset="0"/>
              </a:rPr>
              <a:t>ΚΑΛΛΥΝΤΙΚΕΣ ΚΡΕΜΕΣ </a:t>
            </a:r>
            <a:endParaRPr lang="en-US" sz="2400" b="1"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Οι καλλυντικές κρέμες αποτελούνται από δύο φάσεις, την υδατική και την λιπαρή (ελαιώδη). Παρασκευάζονται με την ανάμιξη αυτών των δύο φάσεων. </a:t>
            </a:r>
          </a:p>
          <a:p>
            <a:r>
              <a:rPr lang="el-GR" sz="2400" dirty="0">
                <a:latin typeface="Arial" panose="020B0604020202020204" pitchFamily="34" charset="0"/>
                <a:cs typeface="Arial" panose="020B0604020202020204" pitchFamily="34" charset="0"/>
              </a:rPr>
              <a:t>Επειδή αυτές οι δύο φάσεις είναι αδιάλυτες η μία στην άλλη, είναι απαραίτητη η προσθήκη μιας άλλης κατάλληλης ένωσης, που θα φέρει σε επαφή τα σωματίδια των δύο φάσεων και θα συμβάλλει στην </a:t>
            </a:r>
            <a:r>
              <a:rPr lang="el-GR" sz="2400" dirty="0" err="1">
                <a:latin typeface="Arial" panose="020B0604020202020204" pitchFamily="34" charset="0"/>
                <a:cs typeface="Arial" panose="020B0604020202020204" pitchFamily="34" charset="0"/>
              </a:rPr>
              <a:t>ομογενοποιήσή</a:t>
            </a:r>
            <a:r>
              <a:rPr lang="el-GR" sz="2400" dirty="0">
                <a:latin typeface="Arial" panose="020B0604020202020204" pitchFamily="34" charset="0"/>
                <a:cs typeface="Arial" panose="020B0604020202020204" pitchFamily="34" charset="0"/>
              </a:rPr>
              <a:t> τους. </a:t>
            </a:r>
          </a:p>
          <a:p>
            <a:r>
              <a:rPr lang="el-GR" sz="2400" dirty="0">
                <a:latin typeface="Arial" panose="020B0604020202020204" pitchFamily="34" charset="0"/>
                <a:cs typeface="Arial" panose="020B0604020202020204" pitchFamily="34" charset="0"/>
              </a:rPr>
              <a:t>Οι ενώσεις που βοηθούν στην </a:t>
            </a:r>
            <a:r>
              <a:rPr lang="el-GR" sz="2400" dirty="0" err="1">
                <a:latin typeface="Arial" panose="020B0604020202020204" pitchFamily="34" charset="0"/>
                <a:cs typeface="Arial" panose="020B0604020202020204" pitchFamily="34" charset="0"/>
              </a:rPr>
              <a:t>ομογενοποίηση</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γαλακτωματοποίηση</a:t>
            </a:r>
            <a:r>
              <a:rPr lang="el-GR" sz="2400" dirty="0">
                <a:latin typeface="Arial" panose="020B0604020202020204" pitchFamily="34" charset="0"/>
                <a:cs typeface="Arial" panose="020B0604020202020204" pitchFamily="34" charset="0"/>
              </a:rPr>
              <a:t>) των δύο φάσεων είναι οι </a:t>
            </a:r>
            <a:r>
              <a:rPr lang="el-GR" sz="2400" dirty="0" err="1">
                <a:latin typeface="Arial" panose="020B0604020202020204" pitchFamily="34" charset="0"/>
                <a:cs typeface="Arial" panose="020B0604020202020204" pitchFamily="34" charset="0"/>
              </a:rPr>
              <a:t>γαλακτωματοποιητές</a:t>
            </a:r>
            <a:r>
              <a:rPr lang="el-GR"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676759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Στις κρέμες προστίθενται επίσης διάφορα συντηρητικά για να εμποδίσουν την ανάπτυξη βακτηρίων και μικροοργανισμών και να παρατείνουν τη διάρκεια ζωής τους. </a:t>
            </a:r>
          </a:p>
          <a:p>
            <a:r>
              <a:rPr lang="el-GR" sz="2400" dirty="0">
                <a:latin typeface="Arial" panose="020B0604020202020204" pitchFamily="34" charset="0"/>
                <a:cs typeface="Arial" panose="020B0604020202020204" pitchFamily="34" charset="0"/>
              </a:rPr>
              <a:t>Διαφορετικά, οι κρέμες έχουν πολύ μικρή διάρκεια ζωής, καθώς η μεγάλη ποσότητα νερού που περιέχουν ευνοεί την ανάπτυξη διάφορων μικροοργανισμών και συνεπώς την αλλοίωση της σύστασής τους.</a:t>
            </a:r>
          </a:p>
          <a:p>
            <a:r>
              <a:rPr lang="el-GR" sz="2400" dirty="0">
                <a:latin typeface="Arial" panose="020B0604020202020204" pitchFamily="34" charset="0"/>
                <a:cs typeface="Arial" panose="020B0604020202020204" pitchFamily="34" charset="0"/>
              </a:rPr>
              <a:t> Για την παράταση της διάρκειας ζωής τους προστίθενται επίσης αντιοξειδωτικά, τα οποία αποτρέπουν την οξείδωση των συστατικών τους. </a:t>
            </a:r>
          </a:p>
        </p:txBody>
      </p:sp>
    </p:spTree>
    <p:extLst>
      <p:ext uri="{BB962C8B-B14F-4D97-AF65-F5344CB8AC3E}">
        <p14:creationId xmlns:p14="http://schemas.microsoft.com/office/powerpoint/2010/main" val="9849988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Μπορούν ακόμη να προστεθούν στην υδατική ή στην ελαιώδη φάση, διάφορες φυσικές ή τεχνητές ουσίες που προσδίδουν χρώμα, άρωμα ή κάποιες ιδιότητες, όπως αντηλιακή προστασία.</a:t>
            </a:r>
          </a:p>
          <a:p>
            <a:r>
              <a:rPr lang="el-GR" sz="2400" dirty="0">
                <a:latin typeface="Arial" panose="020B0604020202020204" pitchFamily="34" charset="0"/>
                <a:cs typeface="Arial" panose="020B0604020202020204" pitchFamily="34" charset="0"/>
              </a:rPr>
              <a:t>Συχνά στην υδατική φάση εκχυλίζονται διάφορα βότανα και αιθέρια έλαια με σημαντικές ιδιότητες για την επιδερμίδα. </a:t>
            </a:r>
          </a:p>
        </p:txBody>
      </p:sp>
    </p:spTree>
    <p:extLst>
      <p:ext uri="{BB962C8B-B14F-4D97-AF65-F5344CB8AC3E}">
        <p14:creationId xmlns:p14="http://schemas.microsoft.com/office/powerpoint/2010/main" val="22982627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Autofit/>
          </a:bodyPr>
          <a:lstStyle/>
          <a:p>
            <a:r>
              <a:rPr lang="el-GR" sz="2400" b="1" dirty="0">
                <a:latin typeface="Arial" panose="020B0604020202020204" pitchFamily="34" charset="0"/>
                <a:cs typeface="Arial" panose="020B0604020202020204" pitchFamily="34" charset="0"/>
              </a:rPr>
              <a:t>ΚΑΤΗΓΟΡΙΕΣ ΚΑΛΛΥΝΤΙΚΩΝ ΚΡΕΜΩΝ </a:t>
            </a: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Οι κρέμες είναι γαλακτώματα με μεγάλο </a:t>
            </a:r>
            <a:r>
              <a:rPr lang="el-GR" sz="2400" dirty="0" err="1">
                <a:latin typeface="Arial" panose="020B0604020202020204" pitchFamily="34" charset="0"/>
                <a:cs typeface="Arial" panose="020B0604020202020204" pitchFamily="34" charset="0"/>
              </a:rPr>
              <a:t>ιξώδες,που</a:t>
            </a:r>
            <a:r>
              <a:rPr lang="el-GR" sz="2400" dirty="0">
                <a:latin typeface="Arial" panose="020B0604020202020204" pitchFamily="34" charset="0"/>
                <a:cs typeface="Arial" panose="020B0604020202020204" pitchFamily="34" charset="0"/>
              </a:rPr>
              <a:t> δεν ρέουν υπό την επίδραση της βαρύτητας. </a:t>
            </a:r>
          </a:p>
          <a:p>
            <a:pPr marL="0" indent="0">
              <a:buNone/>
            </a:pPr>
            <a:r>
              <a:rPr lang="el-GR" sz="2400" dirty="0">
                <a:latin typeface="Arial" panose="020B0604020202020204" pitchFamily="34" charset="0"/>
                <a:cs typeface="Arial" panose="020B0604020202020204" pitchFamily="34" charset="0"/>
              </a:rPr>
              <a:t>Μπορούν να κατηγοριοποιηθούν με βάση τα εξής κριτήρια : </a:t>
            </a:r>
          </a:p>
          <a:p>
            <a:pPr marL="0" indent="0">
              <a:buNone/>
            </a:pPr>
            <a:r>
              <a:rPr lang="el-GR" sz="2400" u="sng" dirty="0">
                <a:latin typeface="Arial" panose="020B0604020202020204" pitchFamily="34" charset="0"/>
                <a:cs typeface="Arial" panose="020B0604020202020204" pitchFamily="34" charset="0"/>
              </a:rPr>
              <a:t>Ανάλογα με τον τύπο του δέρματος για τον οποίο προορίζονται </a:t>
            </a:r>
            <a:r>
              <a:rPr lang="el-GR" sz="2400" dirty="0">
                <a:latin typeface="Arial" panose="020B0604020202020204" pitchFamily="34" charset="0"/>
                <a:cs typeface="Arial" panose="020B0604020202020204" pitchFamily="34" charset="0"/>
              </a:rPr>
              <a:t>: </a:t>
            </a:r>
          </a:p>
          <a:p>
            <a:r>
              <a:rPr lang="el-GR" sz="2400" dirty="0">
                <a:latin typeface="Arial" panose="020B0604020202020204" pitchFamily="34" charset="0"/>
                <a:cs typeface="Arial" panose="020B0604020202020204" pitchFamily="34" charset="0"/>
              </a:rPr>
              <a:t>Κρέμες για κανονικό δέρμα </a:t>
            </a:r>
          </a:p>
          <a:p>
            <a:r>
              <a:rPr lang="el-GR" sz="2400" dirty="0">
                <a:latin typeface="Arial" panose="020B0604020202020204" pitchFamily="34" charset="0"/>
                <a:cs typeface="Arial" panose="020B0604020202020204" pitchFamily="34" charset="0"/>
              </a:rPr>
              <a:t>Κρέμες για ξηρό δέρμα </a:t>
            </a:r>
          </a:p>
          <a:p>
            <a:r>
              <a:rPr lang="el-GR" sz="2400" dirty="0">
                <a:latin typeface="Arial" panose="020B0604020202020204" pitchFamily="34" charset="0"/>
                <a:cs typeface="Arial" panose="020B0604020202020204" pitchFamily="34" charset="0"/>
              </a:rPr>
              <a:t>Κρέμες για λιπαρό δέρμα </a:t>
            </a:r>
          </a:p>
          <a:p>
            <a:r>
              <a:rPr lang="el-GR" sz="2400" dirty="0">
                <a:latin typeface="Arial" panose="020B0604020202020204" pitchFamily="34" charset="0"/>
                <a:cs typeface="Arial" panose="020B0604020202020204" pitchFamily="34" charset="0"/>
              </a:rPr>
              <a:t>Κρέμες για μικτό δέρμα </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03960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dirty="0"/>
          </a:p>
          <a:p>
            <a:r>
              <a:rPr lang="el-GR" sz="2400" dirty="0">
                <a:latin typeface="Arial" panose="020B0604020202020204" pitchFamily="34" charset="0"/>
                <a:cs typeface="Arial" panose="020B0604020202020204" pitchFamily="34" charset="0"/>
              </a:rPr>
              <a:t>Κρέμες για ευαίσθητο δέρμα </a:t>
            </a:r>
          </a:p>
          <a:p>
            <a:r>
              <a:rPr lang="el-GR" sz="2400" dirty="0">
                <a:latin typeface="Arial" panose="020B0604020202020204" pitchFamily="34" charset="0"/>
                <a:cs typeface="Arial" panose="020B0604020202020204" pitchFamily="34" charset="0"/>
              </a:rPr>
              <a:t>Κρέμες για δέρμα με τάσεις ακμής, </a:t>
            </a:r>
            <a:r>
              <a:rPr lang="el-GR" sz="2400" dirty="0" err="1">
                <a:latin typeface="Arial" panose="020B0604020202020204" pitchFamily="34" charset="0"/>
                <a:cs typeface="Arial" panose="020B0604020202020204" pitchFamily="34" charset="0"/>
              </a:rPr>
              <a:t>κλπ</a:t>
            </a:r>
            <a:r>
              <a:rPr lang="el-GR" sz="2400" dirty="0">
                <a:latin typeface="Arial" panose="020B0604020202020204" pitchFamily="34" charset="0"/>
                <a:cs typeface="Arial" panose="020B0604020202020204" pitchFamily="34" charset="0"/>
              </a:rPr>
              <a:t> </a:t>
            </a:r>
          </a:p>
          <a:p>
            <a:endParaRPr lang="el-GR" sz="2400" dirty="0">
              <a:latin typeface="Arial" panose="020B0604020202020204" pitchFamily="34" charset="0"/>
              <a:cs typeface="Arial" panose="020B0604020202020204" pitchFamily="34" charset="0"/>
            </a:endParaRPr>
          </a:p>
          <a:p>
            <a:pPr marL="0" indent="0">
              <a:buNone/>
            </a:pPr>
            <a:r>
              <a:rPr lang="el-GR" sz="2400" u="sng" dirty="0">
                <a:latin typeface="Arial" panose="020B0604020202020204" pitchFamily="34" charset="0"/>
                <a:cs typeface="Arial" panose="020B0604020202020204" pitchFamily="34" charset="0"/>
              </a:rPr>
              <a:t>Ανάλογα με τα δραστικά συστατικά τους </a:t>
            </a:r>
            <a:r>
              <a:rPr lang="el-GR" sz="2400" dirty="0">
                <a:latin typeface="Arial" panose="020B0604020202020204" pitchFamily="34" charset="0"/>
                <a:cs typeface="Arial" panose="020B0604020202020204" pitchFamily="34" charset="0"/>
              </a:rPr>
              <a:t>: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Κρέμες βιταμινούχες </a:t>
            </a:r>
          </a:p>
          <a:p>
            <a:r>
              <a:rPr lang="el-GR" sz="2400" dirty="0">
                <a:latin typeface="Arial" panose="020B0604020202020204" pitchFamily="34" charset="0"/>
                <a:cs typeface="Arial" panose="020B0604020202020204" pitchFamily="34" charset="0"/>
              </a:rPr>
              <a:t>Κρέμες πρωτεϊνούχες, </a:t>
            </a:r>
            <a:r>
              <a:rPr lang="el-GR" sz="2400" dirty="0" err="1">
                <a:latin typeface="Arial" panose="020B0604020202020204" pitchFamily="34" charset="0"/>
                <a:cs typeface="Arial" panose="020B0604020202020204" pitchFamily="34" charset="0"/>
              </a:rPr>
              <a:t>κλπ</a:t>
            </a:r>
            <a:r>
              <a:rPr lang="el-GR" sz="2400" dirty="0">
                <a:latin typeface="Arial" panose="020B0604020202020204" pitchFamily="34" charset="0"/>
                <a:cs typeface="Arial" panose="020B0604020202020204" pitchFamily="34" charset="0"/>
              </a:rPr>
              <a:t> </a:t>
            </a:r>
          </a:p>
          <a:p>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17297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pPr marL="0" indent="0">
              <a:buNone/>
            </a:pPr>
            <a:r>
              <a:rPr lang="el-GR" sz="2400" u="sng" dirty="0">
                <a:latin typeface="Arial" panose="020B0604020202020204" pitchFamily="34" charset="0"/>
                <a:cs typeface="Arial" panose="020B0604020202020204" pitchFamily="34" charset="0"/>
              </a:rPr>
              <a:t>Ανάλογα με τη δράση τους </a:t>
            </a:r>
            <a:r>
              <a:rPr lang="el-GR" sz="2400" dirty="0">
                <a:latin typeface="Arial" panose="020B0604020202020204" pitchFamily="34" charset="0"/>
                <a:cs typeface="Arial" panose="020B0604020202020204" pitchFamily="34" charset="0"/>
              </a:rPr>
              <a:t>: </a:t>
            </a:r>
          </a:p>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Κρέμες Ημέρας </a:t>
            </a:r>
          </a:p>
          <a:p>
            <a:r>
              <a:rPr lang="el-GR" sz="2400" dirty="0">
                <a:latin typeface="Arial" panose="020B0604020202020204" pitchFamily="34" charset="0"/>
                <a:cs typeface="Arial" panose="020B0604020202020204" pitchFamily="34" charset="0"/>
              </a:rPr>
              <a:t>Κρέμες Νύχτας </a:t>
            </a:r>
          </a:p>
          <a:p>
            <a:r>
              <a:rPr lang="el-GR" sz="2400" dirty="0">
                <a:latin typeface="Arial" panose="020B0604020202020204" pitchFamily="34" charset="0"/>
                <a:cs typeface="Arial" panose="020B0604020202020204" pitchFamily="34" charset="0"/>
              </a:rPr>
              <a:t>Κρέμες καθαρισμού </a:t>
            </a:r>
          </a:p>
          <a:p>
            <a:r>
              <a:rPr lang="el-GR" sz="2400" dirty="0">
                <a:latin typeface="Arial" panose="020B0604020202020204" pitchFamily="34" charset="0"/>
                <a:cs typeface="Arial" panose="020B0604020202020204" pitchFamily="34" charset="0"/>
              </a:rPr>
              <a:t>Κρέμες χεριών και σώματος </a:t>
            </a:r>
          </a:p>
          <a:p>
            <a:r>
              <a:rPr lang="el-GR" sz="2400" dirty="0">
                <a:latin typeface="Arial" panose="020B0604020202020204" pitchFamily="34" charset="0"/>
                <a:cs typeface="Arial" panose="020B0604020202020204" pitchFamily="34" charset="0"/>
              </a:rPr>
              <a:t>Κρέμες για όλες τις χρήσεις </a:t>
            </a:r>
          </a:p>
        </p:txBody>
      </p:sp>
    </p:spTree>
    <p:extLst>
      <p:ext uri="{BB962C8B-B14F-4D97-AF65-F5344CB8AC3E}">
        <p14:creationId xmlns:p14="http://schemas.microsoft.com/office/powerpoint/2010/main" val="2319517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5" name="Θέση περιεχομένου 4"/>
          <p:cNvSpPr>
            <a:spLocks noGrp="1"/>
          </p:cNvSpPr>
          <p:nvPr>
            <p:ph idx="1"/>
          </p:nvPr>
        </p:nvSpPr>
        <p:spPr/>
        <p:txBody>
          <a:bodyPr>
            <a:normAutofit/>
          </a:bodyPr>
          <a:lstStyle/>
          <a:p>
            <a:pPr marL="0" indent="0">
              <a:buNone/>
            </a:pPr>
            <a:r>
              <a:rPr lang="el-GR" sz="2400" b="1" u="sng" dirty="0">
                <a:latin typeface="Arial" panose="020B0604020202020204" pitchFamily="34" charset="0"/>
                <a:cs typeface="Arial" panose="020B0604020202020204" pitchFamily="34" charset="0"/>
              </a:rPr>
              <a:t>ΕΛΑΙΟΛΑΔΟ</a:t>
            </a:r>
          </a:p>
          <a:p>
            <a:pPr marL="0" indent="0">
              <a:buNone/>
            </a:pPr>
            <a:endParaRPr lang="el-GR" sz="2400" u="sng"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Ελαιόλαδο χαρακτηρίζεται το έλαιο που λαμβάνεται από τους καρπούς της Ελιάς με μέσα αποκλειστικά μηχανικά και μεθόδους ή επεξεργασίες οπωσδήποτε φυσικές, σε θερμοκρασίες που να μην προκαλούν αλλοίωση του ελαίου. </a:t>
            </a:r>
          </a:p>
          <a:p>
            <a:pPr marL="0" indent="0">
              <a:buNone/>
            </a:pPr>
            <a:r>
              <a:rPr lang="el-GR" sz="2400" dirty="0">
                <a:latin typeface="Arial" panose="020B0604020202020204" pitchFamily="34" charset="0"/>
                <a:cs typeface="Arial" panose="020B0604020202020204" pitchFamily="34" charset="0"/>
              </a:rPr>
              <a:t>Το ελαιόλαδο, εξαιτίας των θρεπτικών και βιολογικών του ιδιοτήτων αποτελεί ένα βασικό συστατικό στο διαιτολόγιο των κατοίκων ορισμένων περιοχών της γης από την αρχαιότητα μέχρι και σήμερα. </a:t>
            </a:r>
          </a:p>
          <a:p>
            <a:pPr marL="0" indent="0">
              <a:buNone/>
            </a:pPr>
            <a:r>
              <a:rPr lang="el-GR" sz="2400" dirty="0">
                <a:latin typeface="Arial" panose="020B0604020202020204" pitchFamily="34" charset="0"/>
                <a:cs typeface="Arial" panose="020B0604020202020204" pitchFamily="34" charset="0"/>
              </a:rPr>
              <a:t>Πολλοί ιστορικοί ήδη αναφέρονταν στις θρεπτικές και θεραπευτικές ιδιότητες του ελαιόλαδου και στη χρησιμοποίηση του από τα αρχαία χρόνια.</a:t>
            </a:r>
            <a:endParaRPr lang="el-GR"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33517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pic>
        <p:nvPicPr>
          <p:cNvPr id="4" name="Θέση περιεχομένου 3"/>
          <p:cNvPicPr>
            <a:picLocks noGrp="1" noChangeAspect="1"/>
          </p:cNvPicPr>
          <p:nvPr>
            <p:ph idx="1"/>
          </p:nvPr>
        </p:nvPicPr>
        <p:blipFill>
          <a:blip r:embed="rId2"/>
          <a:stretch>
            <a:fillRect/>
          </a:stretch>
        </p:blipFill>
        <p:spPr>
          <a:xfrm>
            <a:off x="2409825" y="2034381"/>
            <a:ext cx="7372350" cy="3933825"/>
          </a:xfrm>
          <a:prstGeom prst="rect">
            <a:avLst/>
          </a:prstGeom>
        </p:spPr>
      </p:pic>
    </p:spTree>
    <p:extLst>
      <p:ext uri="{BB962C8B-B14F-4D97-AF65-F5344CB8AC3E}">
        <p14:creationId xmlns:p14="http://schemas.microsoft.com/office/powerpoint/2010/main" val="3579382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l-GR" dirty="0"/>
          </a:p>
          <a:p>
            <a:r>
              <a:rPr lang="el-GR" sz="2400" dirty="0">
                <a:latin typeface="Arial" panose="020B0604020202020204" pitchFamily="34" charset="0"/>
                <a:cs typeface="Arial" panose="020B0604020202020204" pitchFamily="34" charset="0"/>
              </a:rPr>
              <a:t>Σημαντικά ευρήματα έχουν δείξει ότι καλλυντικά σκευάσματα χρησιμοποιούνταν και στην αρχαία Κίνα για την διάκριση των κοινωνικών τάξεων, καθώς μόνο οι γυναίκες που ανήκαν στην αριστοκρατία επιτρεπόταν να καλλωπίζονται. </a:t>
            </a:r>
          </a:p>
          <a:p>
            <a:r>
              <a:rPr lang="el-GR" sz="2400" dirty="0">
                <a:latin typeface="Arial" panose="020B0604020202020204" pitchFamily="34" charset="0"/>
                <a:cs typeface="Arial" panose="020B0604020202020204" pitchFamily="34" charset="0"/>
              </a:rPr>
              <a:t>Τόσο στην αρχαία Ελλάδα, όσο και στην αρχαία Ρώμη οι άνθρωποι φαίνεται να χρησιμοποιούσαν ένα πλήθος καλλυντικών σκευασμάτων με σκοπό την καθημερινή περιποίηση, αλλά και τον καλλωπισμό της επιδερμίδας τους. </a:t>
            </a:r>
          </a:p>
        </p:txBody>
      </p:sp>
    </p:spTree>
    <p:extLst>
      <p:ext uri="{BB962C8B-B14F-4D97-AF65-F5344CB8AC3E}">
        <p14:creationId xmlns:p14="http://schemas.microsoft.com/office/powerpoint/2010/main" val="42020608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01791E-21CE-DC2F-DDD7-1277FC025B5A}"/>
              </a:ext>
            </a:extLst>
          </p:cNvPr>
          <p:cNvSpPr>
            <a:spLocks noGrp="1"/>
          </p:cNvSpPr>
          <p:nvPr>
            <p:ph type="title"/>
          </p:nvPr>
        </p:nvSpPr>
        <p:spPr/>
        <p:txBody>
          <a:bodyPr>
            <a:normAutofit/>
          </a:bodyPr>
          <a:lstStyle/>
          <a:p>
            <a:pPr algn="ctr"/>
            <a:r>
              <a:rPr lang="el-GR" sz="3600" dirty="0">
                <a:latin typeface="Arial" panose="020B0604020202020204" pitchFamily="34" charset="0"/>
                <a:cs typeface="Arial" panose="020B0604020202020204" pitchFamily="34" charset="0"/>
              </a:rPr>
              <a:t>ΒΙΒΛΙΟΓΡΑΦΙΑ</a:t>
            </a:r>
          </a:p>
        </p:txBody>
      </p:sp>
      <p:sp>
        <p:nvSpPr>
          <p:cNvPr id="3" name="Θέση περιεχομένου 2">
            <a:extLst>
              <a:ext uri="{FF2B5EF4-FFF2-40B4-BE49-F238E27FC236}">
                <a16:creationId xmlns:a16="http://schemas.microsoft.com/office/drawing/2014/main" id="{D490A749-A921-FB8F-E1B2-ADDCF73E9EDD}"/>
              </a:ext>
            </a:extLst>
          </p:cNvPr>
          <p:cNvSpPr>
            <a:spLocks noGrp="1"/>
          </p:cNvSpPr>
          <p:nvPr>
            <p:ph idx="1"/>
          </p:nvPr>
        </p:nvSpPr>
        <p:spPr/>
        <p:txBody>
          <a:bodyPr>
            <a:normAutofit/>
          </a:bodyPr>
          <a:lstStyle/>
          <a:p>
            <a:r>
              <a:rPr lang="el-GR" sz="2400" dirty="0">
                <a:latin typeface="Arial" panose="020B0604020202020204" pitchFamily="34" charset="0"/>
                <a:cs typeface="Arial" panose="020B0604020202020204" pitchFamily="34" charset="0"/>
              </a:rPr>
              <a:t>Καμμένου-Παπαγεωργίου Ελένη, </a:t>
            </a:r>
            <a:r>
              <a:rPr lang="el-GR" sz="2400" dirty="0" err="1">
                <a:latin typeface="Arial" panose="020B0604020202020204" pitchFamily="34" charset="0"/>
                <a:cs typeface="Arial" panose="020B0604020202020204" pitchFamily="34" charset="0"/>
              </a:rPr>
              <a:t>Κοτονιάς</a:t>
            </a:r>
            <a:r>
              <a:rPr lang="el-GR" sz="2400" dirty="0">
                <a:latin typeface="Arial" panose="020B0604020202020204" pitchFamily="34" charset="0"/>
                <a:cs typeface="Arial" panose="020B0604020202020204" pitchFamily="34" charset="0"/>
              </a:rPr>
              <a:t> Γεώργιος, Σκανδάλη Αναστασία, </a:t>
            </a:r>
            <a:r>
              <a:rPr lang="el-GR" sz="2400" i="1" dirty="0" err="1">
                <a:latin typeface="Arial" panose="020B0604020202020204" pitchFamily="34" charset="0"/>
                <a:cs typeface="Arial" panose="020B0604020202020204" pitchFamily="34" charset="0"/>
              </a:rPr>
              <a:t>Κοσμητολογία</a:t>
            </a:r>
            <a:r>
              <a:rPr lang="el-GR" sz="2400" i="1" dirty="0">
                <a:latin typeface="Arial" panose="020B0604020202020204" pitchFamily="34" charset="0"/>
                <a:cs typeface="Arial" panose="020B0604020202020204" pitchFamily="34" charset="0"/>
              </a:rPr>
              <a:t>, ΤΕΕ Τομέας Αισθητικής-Κομμωτικής</a:t>
            </a:r>
            <a:r>
              <a:rPr lang="el-GR" sz="2400" dirty="0">
                <a:latin typeface="Arial" panose="020B0604020202020204" pitchFamily="34" charset="0"/>
                <a:cs typeface="Arial" panose="020B0604020202020204" pitchFamily="34" charset="0"/>
              </a:rPr>
              <a:t>, Υπουργείο Εθνικής Παιδείας </a:t>
            </a:r>
            <a:r>
              <a:rPr lang="el-GR" sz="2400">
                <a:latin typeface="Arial" panose="020B0604020202020204" pitchFamily="34" charset="0"/>
                <a:cs typeface="Arial" panose="020B0604020202020204" pitchFamily="34" charset="0"/>
              </a:rPr>
              <a:t>και Θρησκευμάτων.</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52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lstStyle/>
          <a:p>
            <a:endParaRPr lang="el-GR"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Υπάρχουν αναφορές από τον Ιπποκράτη για 236 θεραπευτικά βότανα που χρησιμοποιούνταν τόσο ως γιατρικά, όσο και ως καλλυντικά. Στην αρχαία Ελλάδα χρησιμοποιούσαν διάφορες αλοιφές, αρωματικά έλαια, καθώς και έμπλαστρα με λάδι και κερί (“κηρωτή”). </a:t>
            </a:r>
          </a:p>
          <a:p>
            <a:r>
              <a:rPr lang="el-GR" sz="2400" dirty="0">
                <a:latin typeface="Arial" panose="020B0604020202020204" pitchFamily="34" charset="0"/>
                <a:cs typeface="Arial" panose="020B0604020202020204" pitchFamily="34" charset="0"/>
              </a:rPr>
              <a:t>Είχαν αναπτύξει πολλές συνταγές για την παρασκευή καλλυντικών, καθώς και τεχνικές όπως η εκχύλιση βοτάνων (σε λάδι, νερό, κρασί ή ξύδι) και η απόσταξη</a:t>
            </a:r>
            <a:r>
              <a:rPr lang="el-GR" dirty="0"/>
              <a:t>. </a:t>
            </a:r>
          </a:p>
        </p:txBody>
      </p:sp>
    </p:spTree>
    <p:extLst>
      <p:ext uri="{BB962C8B-B14F-4D97-AF65-F5344CB8AC3E}">
        <p14:creationId xmlns:p14="http://schemas.microsoft.com/office/powerpoint/2010/main" val="752147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n-US"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Στην αρχαία Ρώμη χρησιμοποιούσαν ένα μίγμα από λευκό μόλυβδο και ξύδι για την λεύκανση του προσώπου τους, καθώς ήταν της μόδας η πολύ λευκή επιδερμίδα. Έχει επίσης βρεθεί ότι χρησιμοποιούσαν αντιρυτιδικές κρέμες με βάση το ελαιόλαδο και διάφορες μάσκες προσώπου με σύκο, μπανάνα, αλεύρι, </a:t>
            </a:r>
            <a:r>
              <a:rPr lang="el-GR" sz="2400" dirty="0" err="1">
                <a:latin typeface="Arial" panose="020B0604020202020204" pitchFamily="34" charset="0"/>
                <a:cs typeface="Arial" panose="020B0604020202020204" pitchFamily="34" charset="0"/>
              </a:rPr>
              <a:t>βρώμη</a:t>
            </a:r>
            <a:r>
              <a:rPr lang="el-GR" sz="2400" dirty="0">
                <a:latin typeface="Arial" panose="020B0604020202020204" pitchFamily="34" charset="0"/>
                <a:cs typeface="Arial" panose="020B0604020202020204" pitchFamily="34" charset="0"/>
              </a:rPr>
              <a:t> και ροδόνερο</a:t>
            </a:r>
            <a:r>
              <a:rPr lang="el-G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95107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dirty="0">
                <a:latin typeface="Arial" panose="020B0604020202020204" pitchFamily="34" charset="0"/>
                <a:cs typeface="Arial" panose="020B0604020202020204" pitchFamily="34" charset="0"/>
              </a:rPr>
              <a:t>ΚΟΣΜΕΤΟΛΟΓΙΑ ΙΙ</a:t>
            </a:r>
            <a:endParaRPr lang="el-GR" sz="3200" dirty="0"/>
          </a:p>
        </p:txBody>
      </p:sp>
      <p:sp>
        <p:nvSpPr>
          <p:cNvPr id="3" name="Θέση περιεχομένου 2"/>
          <p:cNvSpPr>
            <a:spLocks noGrp="1"/>
          </p:cNvSpPr>
          <p:nvPr>
            <p:ph idx="1"/>
          </p:nvPr>
        </p:nvSpPr>
        <p:spPr/>
        <p:txBody>
          <a:bodyPr>
            <a:normAutofit/>
          </a:bodyPr>
          <a:lstStyle/>
          <a:p>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Στις αρχές του 20ου αιώνα, με την ανάπτυξη της βιομηχανίας, άρχισε να αναπτύσσεται ταχύτατα και ο τομέας των καλλυντικών. Αναπτύχθηκαν νέα προϊόντα, όπως αρώματα, χρώματα, </a:t>
            </a:r>
            <a:r>
              <a:rPr lang="el-GR" sz="2400" dirty="0" err="1">
                <a:latin typeface="Arial" panose="020B0604020202020204" pitchFamily="34" charset="0"/>
                <a:cs typeface="Arial" panose="020B0604020202020204" pitchFamily="34" charset="0"/>
              </a:rPr>
              <a:t>γαλακτωματοποιητές</a:t>
            </a:r>
            <a:r>
              <a:rPr lang="el-GR" sz="2400" dirty="0">
                <a:latin typeface="Arial" panose="020B0604020202020204" pitchFamily="34" charset="0"/>
                <a:cs typeface="Arial" panose="020B0604020202020204" pitchFamily="34" charset="0"/>
              </a:rPr>
              <a:t>, πρόσθετα και συντηρητικά, με βελτιωμένες φόρμουλες, τα οποία προστίθενται στα καλλυντικά (πχ. κραγιόν, σαμπουάν, κρέμες). </a:t>
            </a:r>
          </a:p>
          <a:p>
            <a:r>
              <a:rPr lang="el-GR" sz="2400" dirty="0">
                <a:latin typeface="Arial" panose="020B0604020202020204" pitchFamily="34" charset="0"/>
                <a:cs typeface="Arial" panose="020B0604020202020204" pitchFamily="34" charset="0"/>
              </a:rPr>
              <a:t>Άρχισαν να γίνονται ιατρικοί έλεγχοι και πειράματα σε ζώα για να διαπιστωθεί η ασφάλεια των διάφορων καλλυντικών προϊόντων και οι πιθανές επιπτώσεις τους στον άνθρωπο </a:t>
            </a:r>
          </a:p>
        </p:txBody>
      </p:sp>
    </p:spTree>
    <p:extLst>
      <p:ext uri="{BB962C8B-B14F-4D97-AF65-F5344CB8AC3E}">
        <p14:creationId xmlns:p14="http://schemas.microsoft.com/office/powerpoint/2010/main" val="63661479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3356</TotalTime>
  <Words>3917</Words>
  <Application>Microsoft Office PowerPoint</Application>
  <PresentationFormat>Ευρεία οθόνη</PresentationFormat>
  <Paragraphs>302</Paragraphs>
  <Slides>60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60</vt:i4>
      </vt:variant>
    </vt:vector>
  </HeadingPairs>
  <TitlesOfParts>
    <vt:vector size="64" baseType="lpstr">
      <vt:lpstr>Arial</vt:lpstr>
      <vt:lpstr>Calibri</vt:lpstr>
      <vt:lpstr>Calibri Light</vt:lpstr>
      <vt:lpstr>Θέμα του Office</vt:lpstr>
      <vt:lpstr>ΚΑΛΛΥΝΤΙΚΑ</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ΚΟΣΜΕΤΟΛΟΓΙΑ ΙΙ</vt:lpstr>
      <vt:lpstr>ΒΙΒΛΙΟΓΡΑΦΙΑ</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HP012022</dc:creator>
  <cp:lastModifiedBy>Alexandra Kotzamanidou</cp:lastModifiedBy>
  <cp:revision>166</cp:revision>
  <dcterms:created xsi:type="dcterms:W3CDTF">2023-02-26T12:21:32Z</dcterms:created>
  <dcterms:modified xsi:type="dcterms:W3CDTF">2023-06-11T17:42:34Z</dcterms:modified>
</cp:coreProperties>
</file>