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8" r:id="rId4"/>
    <p:sldId id="269" r:id="rId5"/>
    <p:sldId id="273" r:id="rId6"/>
    <p:sldId id="271" r:id="rId7"/>
    <p:sldId id="270" r:id="rId8"/>
    <p:sldId id="272" r:id="rId9"/>
    <p:sldId id="258" r:id="rId10"/>
    <p:sldId id="265" r:id="rId11"/>
    <p:sldId id="259" r:id="rId12"/>
    <p:sldId id="260" r:id="rId13"/>
    <p:sldId id="262" r:id="rId14"/>
    <p:sldId id="267" r:id="rId15"/>
    <p:sldId id="263" r:id="rId16"/>
    <p:sldId id="266" r:id="rId17"/>
    <p:sldId id="257"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7A6C6DF-BCF0-4965-A3BE-D84AB828F18B}" type="datetimeFigureOut">
              <a:rPr lang="el-GR" smtClean="0"/>
              <a:pPr/>
              <a:t>2/4/2021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E2C865-430A-4606-9AF6-16224E141CF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7A6C6DF-BCF0-4965-A3BE-D84AB828F18B}" type="datetimeFigureOut">
              <a:rPr lang="el-GR" smtClean="0"/>
              <a:pPr/>
              <a:t>2/4/2021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E2C865-430A-4606-9AF6-16224E141CF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7A6C6DF-BCF0-4965-A3BE-D84AB828F18B}" type="datetimeFigureOut">
              <a:rPr lang="el-GR" smtClean="0"/>
              <a:pPr/>
              <a:t>2/4/2021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E2C865-430A-4606-9AF6-16224E141CF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7A6C6DF-BCF0-4965-A3BE-D84AB828F18B}" type="datetimeFigureOut">
              <a:rPr lang="el-GR" smtClean="0"/>
              <a:pPr/>
              <a:t>2/4/2021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E2C865-430A-4606-9AF6-16224E141CF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7A6C6DF-BCF0-4965-A3BE-D84AB828F18B}" type="datetimeFigureOut">
              <a:rPr lang="el-GR" smtClean="0"/>
              <a:pPr/>
              <a:t>2/4/2021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E2C865-430A-4606-9AF6-16224E141CF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7A6C6DF-BCF0-4965-A3BE-D84AB828F18B}" type="datetimeFigureOut">
              <a:rPr lang="el-GR" smtClean="0"/>
              <a:pPr/>
              <a:t>2/4/2021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AE2C865-430A-4606-9AF6-16224E141CF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7A6C6DF-BCF0-4965-A3BE-D84AB828F18B}" type="datetimeFigureOut">
              <a:rPr lang="el-GR" smtClean="0"/>
              <a:pPr/>
              <a:t>2/4/2021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AE2C865-430A-4606-9AF6-16224E141CF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7A6C6DF-BCF0-4965-A3BE-D84AB828F18B}" type="datetimeFigureOut">
              <a:rPr lang="el-GR" smtClean="0"/>
              <a:pPr/>
              <a:t>2/4/2021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AE2C865-430A-4606-9AF6-16224E141CF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7A6C6DF-BCF0-4965-A3BE-D84AB828F18B}" type="datetimeFigureOut">
              <a:rPr lang="el-GR" smtClean="0"/>
              <a:pPr/>
              <a:t>2/4/2021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AE2C865-430A-4606-9AF6-16224E141CF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7A6C6DF-BCF0-4965-A3BE-D84AB828F18B}" type="datetimeFigureOut">
              <a:rPr lang="el-GR" smtClean="0"/>
              <a:pPr/>
              <a:t>2/4/2021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AE2C865-430A-4606-9AF6-16224E141CF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7A6C6DF-BCF0-4965-A3BE-D84AB828F18B}" type="datetimeFigureOut">
              <a:rPr lang="el-GR" smtClean="0"/>
              <a:pPr/>
              <a:t>2/4/2021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AE2C865-430A-4606-9AF6-16224E141CF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A6C6DF-BCF0-4965-A3BE-D84AB828F18B}" type="datetimeFigureOut">
              <a:rPr lang="el-GR" smtClean="0"/>
              <a:pPr/>
              <a:t>2/4/2021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E2C865-430A-4606-9AF6-16224E141CF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 Υπότιτλος"/>
          <p:cNvSpPr>
            <a:spLocks noGrp="1"/>
          </p:cNvSpPr>
          <p:nvPr>
            <p:ph type="subTitle" idx="1"/>
          </p:nvPr>
        </p:nvSpPr>
        <p:spPr>
          <a:xfrm>
            <a:off x="0" y="4714884"/>
            <a:ext cx="9144000" cy="1752600"/>
          </a:xfrm>
        </p:spPr>
        <p:txBody>
          <a:bodyPr>
            <a:noAutofit/>
          </a:bodyPr>
          <a:lstStyle/>
          <a:p>
            <a:pPr lvl="0" algn="r">
              <a:buClr>
                <a:srgbClr val="90C226"/>
              </a:buClr>
            </a:pPr>
            <a:r>
              <a:rPr lang="el-GR" sz="2000" b="0" dirty="0" smtClean="0">
                <a:solidFill>
                  <a:schemeClr val="accent3">
                    <a:lumMod val="50000"/>
                  </a:schemeClr>
                </a:solidFill>
                <a:latin typeface="Calibri" pitchFamily="34" charset="0"/>
              </a:rPr>
              <a:t>Ειδικότητα: Τεχνικός Αισθητικός Ποδολογίας – Καλλωπισμού Νυχιών και Ονυχοπλαστικής</a:t>
            </a:r>
          </a:p>
          <a:p>
            <a:pPr lvl="0" algn="r">
              <a:buClr>
                <a:srgbClr val="90C226"/>
              </a:buClr>
            </a:pPr>
            <a:r>
              <a:rPr lang="el-GR" sz="2000" dirty="0">
                <a:solidFill>
                  <a:schemeClr val="accent3">
                    <a:lumMod val="50000"/>
                  </a:schemeClr>
                </a:solidFill>
                <a:latin typeface="Calibri" pitchFamily="34" charset="0"/>
              </a:rPr>
              <a:t>Β</a:t>
            </a:r>
            <a:r>
              <a:rPr lang="el-GR" sz="2000" b="0" dirty="0" smtClean="0">
                <a:solidFill>
                  <a:schemeClr val="accent3">
                    <a:lumMod val="50000"/>
                  </a:schemeClr>
                </a:solidFill>
                <a:latin typeface="Calibri" pitchFamily="34" charset="0"/>
              </a:rPr>
              <a:t>’ Εξάμηνο</a:t>
            </a:r>
          </a:p>
          <a:p>
            <a:pPr lvl="0" algn="r">
              <a:buClr>
                <a:srgbClr val="90C226"/>
              </a:buClr>
            </a:pPr>
            <a:r>
              <a:rPr lang="el-GR" sz="2000" b="0" dirty="0" smtClean="0">
                <a:solidFill>
                  <a:schemeClr val="accent3">
                    <a:lumMod val="50000"/>
                  </a:schemeClr>
                </a:solidFill>
                <a:latin typeface="Calibri" pitchFamily="34" charset="0"/>
              </a:rPr>
              <a:t>Μάθημα:Πρακτική Εφαρμογή στην ειδικότητα </a:t>
            </a:r>
          </a:p>
          <a:p>
            <a:pPr lvl="0" algn="r">
              <a:buClr>
                <a:srgbClr val="90C226"/>
              </a:buClr>
            </a:pPr>
            <a:r>
              <a:rPr lang="el-GR" sz="2000" b="0" dirty="0" smtClean="0">
                <a:solidFill>
                  <a:schemeClr val="accent3">
                    <a:lumMod val="50000"/>
                  </a:schemeClr>
                </a:solidFill>
                <a:latin typeface="Calibri" pitchFamily="34" charset="0"/>
              </a:rPr>
              <a:t>Ματοπούλου Ελένη  </a:t>
            </a:r>
          </a:p>
          <a:p>
            <a:pPr lvl="0" algn="r">
              <a:buClr>
                <a:srgbClr val="90C226"/>
              </a:buClr>
            </a:pPr>
            <a:r>
              <a:rPr lang="el-GR" sz="2000" b="0" dirty="0" smtClean="0">
                <a:solidFill>
                  <a:schemeClr val="accent3">
                    <a:lumMod val="50000"/>
                  </a:schemeClr>
                </a:solidFill>
                <a:latin typeface="Calibri" pitchFamily="34" charset="0"/>
              </a:rPr>
              <a:t>Θεσσαλονίκη 202</a:t>
            </a:r>
            <a:r>
              <a:rPr lang="en-US" sz="2000" b="0" dirty="0" smtClean="0">
                <a:solidFill>
                  <a:schemeClr val="accent3">
                    <a:lumMod val="50000"/>
                  </a:schemeClr>
                </a:solidFill>
                <a:latin typeface="Calibri" pitchFamily="34" charset="0"/>
              </a:rPr>
              <a:t>1</a:t>
            </a:r>
            <a:r>
              <a:rPr lang="el-GR" sz="2000" b="0" dirty="0" smtClean="0">
                <a:solidFill>
                  <a:schemeClr val="accent3">
                    <a:lumMod val="50000"/>
                  </a:schemeClr>
                </a:solidFill>
                <a:latin typeface="Calibri" pitchFamily="34" charset="0"/>
              </a:rPr>
              <a:t> </a:t>
            </a:r>
          </a:p>
          <a:p>
            <a:pPr algn="r"/>
            <a:endParaRPr lang="el-GR" sz="2000" b="0" dirty="0">
              <a:solidFill>
                <a:schemeClr val="accent3">
                  <a:lumMod val="50000"/>
                </a:schemeClr>
              </a:solidFill>
            </a:endParaRPr>
          </a:p>
        </p:txBody>
      </p:sp>
      <p:pic>
        <p:nvPicPr>
          <p:cNvPr id="6" name="5 - Εικόνα" descr="images (1).jpg"/>
          <p:cNvPicPr>
            <a:picLocks noChangeAspect="1"/>
          </p:cNvPicPr>
          <p:nvPr/>
        </p:nvPicPr>
        <p:blipFill>
          <a:blip r:embed="rId2"/>
          <a:stretch>
            <a:fillRect/>
          </a:stretch>
        </p:blipFill>
        <p:spPr>
          <a:xfrm>
            <a:off x="2500298" y="1571612"/>
            <a:ext cx="3929090" cy="2943025"/>
          </a:xfrm>
          <a:prstGeom prst="rect">
            <a:avLst/>
          </a:prstGeom>
        </p:spPr>
      </p:pic>
      <p:sp>
        <p:nvSpPr>
          <p:cNvPr id="7" name="6 - TextBox"/>
          <p:cNvSpPr txBox="1"/>
          <p:nvPr/>
        </p:nvSpPr>
        <p:spPr>
          <a:xfrm>
            <a:off x="571472" y="571480"/>
            <a:ext cx="7858180" cy="769441"/>
          </a:xfrm>
          <a:prstGeom prst="rect">
            <a:avLst/>
          </a:prstGeom>
          <a:solidFill>
            <a:schemeClr val="accent3">
              <a:lumMod val="20000"/>
              <a:lumOff val="80000"/>
            </a:schemeClr>
          </a:solidFill>
          <a:ln w="38100">
            <a:solidFill>
              <a:schemeClr val="accent3">
                <a:lumMod val="50000"/>
              </a:schemeClr>
            </a:solidFill>
          </a:ln>
        </p:spPr>
        <p:txBody>
          <a:bodyPr wrap="square" rtlCol="0">
            <a:spAutoFit/>
          </a:bodyPr>
          <a:lstStyle/>
          <a:p>
            <a:pPr algn="ctr"/>
            <a:r>
              <a:rPr lang="en-US" sz="4400" b="1" dirty="0" smtClean="0">
                <a:solidFill>
                  <a:schemeClr val="accent3">
                    <a:lumMod val="50000"/>
                  </a:schemeClr>
                </a:solidFill>
              </a:rPr>
              <a:t>SPA - PEELING -</a:t>
            </a:r>
            <a:r>
              <a:rPr lang="el-GR" sz="4400" b="1" dirty="0" smtClean="0">
                <a:solidFill>
                  <a:schemeClr val="accent3">
                    <a:lumMod val="50000"/>
                  </a:schemeClr>
                </a:solidFill>
              </a:rPr>
              <a:t>ΜΑΣΚΑ ΠΟΔΙΩΝ</a:t>
            </a:r>
            <a:endParaRPr lang="el-GR" sz="4400" b="1" dirty="0">
              <a:solidFill>
                <a:schemeClr val="accent3">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Εικόνα" descr="apolepisi-podiwn-03.jpg"/>
          <p:cNvPicPr>
            <a:picLocks noChangeAspect="1"/>
          </p:cNvPicPr>
          <p:nvPr/>
        </p:nvPicPr>
        <p:blipFill>
          <a:blip r:embed="rId2"/>
          <a:stretch>
            <a:fillRect/>
          </a:stretch>
        </p:blipFill>
        <p:spPr>
          <a:xfrm>
            <a:off x="142844" y="1428736"/>
            <a:ext cx="6629400" cy="3686175"/>
          </a:xfrm>
          <a:prstGeom prst="rect">
            <a:avLst/>
          </a:prstGeom>
        </p:spPr>
      </p:pic>
      <p:sp>
        <p:nvSpPr>
          <p:cNvPr id="3" name="2 - Ορθογώνιο τρίγωνο"/>
          <p:cNvSpPr/>
          <p:nvPr/>
        </p:nvSpPr>
        <p:spPr>
          <a:xfrm flipH="1">
            <a:off x="4929190" y="0"/>
            <a:ext cx="4214810" cy="6858000"/>
          </a:xfrm>
          <a:prstGeom prst="rtTriangle">
            <a:avLst/>
          </a:prstGeom>
          <a:solidFill>
            <a:schemeClr val="accent3">
              <a:lumMod val="40000"/>
              <a:lumOff val="6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Ορθογώνιο τρίγωνο"/>
          <p:cNvSpPr/>
          <p:nvPr/>
        </p:nvSpPr>
        <p:spPr>
          <a:xfrm flipH="1">
            <a:off x="6215074" y="1785926"/>
            <a:ext cx="2928926" cy="5072074"/>
          </a:xfrm>
          <a:prstGeom prst="rtTriangl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146" name="AutoShape 2" descr="Απολέπιση ποδιών στο σπίτι για λαμπερό και λείο δέρμα - Beauté την Κυριακή"/>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6148" name="AutoShape 4" descr="Απολέπιση ποδιών στο σπίτι για λαμπερό και λείο δέρμα - Beauté την Κυριακή"/>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τρίγωνο"/>
          <p:cNvSpPr/>
          <p:nvPr/>
        </p:nvSpPr>
        <p:spPr>
          <a:xfrm flipH="1">
            <a:off x="4929190" y="0"/>
            <a:ext cx="4214810" cy="6858000"/>
          </a:xfrm>
          <a:prstGeom prst="rtTriangle">
            <a:avLst/>
          </a:prstGeom>
          <a:solidFill>
            <a:schemeClr val="accent3">
              <a:lumMod val="40000"/>
              <a:lumOff val="6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Ορθογώνιο τρίγωνο"/>
          <p:cNvSpPr/>
          <p:nvPr/>
        </p:nvSpPr>
        <p:spPr>
          <a:xfrm flipH="1">
            <a:off x="6215074" y="1785926"/>
            <a:ext cx="2928926" cy="5072074"/>
          </a:xfrm>
          <a:prstGeom prst="rtTriangl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TextBox"/>
          <p:cNvSpPr txBox="1"/>
          <p:nvPr/>
        </p:nvSpPr>
        <p:spPr>
          <a:xfrm>
            <a:off x="785786" y="928670"/>
            <a:ext cx="6929486" cy="769441"/>
          </a:xfrm>
          <a:prstGeom prst="rect">
            <a:avLst/>
          </a:prstGeom>
          <a:solidFill>
            <a:schemeClr val="accent3">
              <a:lumMod val="20000"/>
              <a:lumOff val="80000"/>
            </a:schemeClr>
          </a:solidFill>
          <a:ln w="38100">
            <a:solidFill>
              <a:schemeClr val="accent3">
                <a:lumMod val="50000"/>
              </a:schemeClr>
            </a:solidFill>
          </a:ln>
        </p:spPr>
        <p:txBody>
          <a:bodyPr wrap="square" rtlCol="0">
            <a:spAutoFit/>
          </a:bodyPr>
          <a:lstStyle/>
          <a:p>
            <a:pPr algn="ctr"/>
            <a:r>
              <a:rPr lang="en-US" sz="4400" b="1" dirty="0" smtClean="0">
                <a:solidFill>
                  <a:schemeClr val="accent3">
                    <a:lumMod val="50000"/>
                  </a:schemeClr>
                </a:solidFill>
              </a:rPr>
              <a:t>PEELING </a:t>
            </a:r>
            <a:r>
              <a:rPr lang="el-GR" sz="4400" b="1" dirty="0" smtClean="0">
                <a:solidFill>
                  <a:schemeClr val="accent3">
                    <a:lumMod val="50000"/>
                  </a:schemeClr>
                </a:solidFill>
              </a:rPr>
              <a:t>ΠΟΔΙΩΝ</a:t>
            </a:r>
            <a:endParaRPr lang="el-GR" sz="4400" b="1" dirty="0">
              <a:solidFill>
                <a:schemeClr val="accent3">
                  <a:lumMod val="50000"/>
                </a:schemeClr>
              </a:solidFill>
            </a:endParaRPr>
          </a:p>
        </p:txBody>
      </p:sp>
      <p:sp>
        <p:nvSpPr>
          <p:cNvPr id="6" name="5 - TextBox"/>
          <p:cNvSpPr txBox="1"/>
          <p:nvPr/>
        </p:nvSpPr>
        <p:spPr>
          <a:xfrm>
            <a:off x="714348" y="2285992"/>
            <a:ext cx="5786478" cy="3785652"/>
          </a:xfrm>
          <a:prstGeom prst="rect">
            <a:avLst/>
          </a:prstGeom>
          <a:noFill/>
        </p:spPr>
        <p:txBody>
          <a:bodyPr wrap="square" rtlCol="0">
            <a:spAutoFit/>
          </a:bodyPr>
          <a:lstStyle/>
          <a:p>
            <a:r>
              <a:rPr lang="el-GR" sz="2400" dirty="0" smtClean="0">
                <a:solidFill>
                  <a:schemeClr val="accent3">
                    <a:lumMod val="50000"/>
                  </a:schemeClr>
                </a:solidFill>
              </a:rPr>
              <a:t>Η εφαρμογή του γίνεται σε δέρμα υγρό. Εφαρμόζεται σε περιοχές όπου υπάρχει το πρόβλημα(ξηρότητα, αφυδάτωση). Απλώνουμε το προϊόν σε αυτές τις περιοχές, τρίβουμε με απαλές κινήσεις και αφαιρούμε.  Μετά το τέλος του πίλινγκ εφαρμόζουμε μια ενυδατική κρέμα.  </a:t>
            </a:r>
          </a:p>
          <a:p>
            <a:endParaRPr lang="el-GR" sz="2400" dirty="0">
              <a:solidFill>
                <a:schemeClr val="accent3">
                  <a:lumMod val="50000"/>
                </a:schemeClr>
              </a:solidFill>
            </a:endParaRPr>
          </a:p>
          <a:p>
            <a:r>
              <a:rPr lang="el-GR" sz="2400" dirty="0" smtClean="0">
                <a:solidFill>
                  <a:schemeClr val="accent3">
                    <a:lumMod val="50000"/>
                  </a:schemeClr>
                </a:solidFill>
              </a:rPr>
              <a:t>Η εφαρμογή του κάλο είναι να γίνεται 1 φορά την εβδομάδα. </a:t>
            </a:r>
            <a:endParaRPr lang="el-GR" sz="2400" dirty="0">
              <a:solidFill>
                <a:schemeClr val="accent3">
                  <a:lumMod val="50000"/>
                </a:schemeClr>
              </a:solidFill>
            </a:endParaRPr>
          </a:p>
        </p:txBody>
      </p:sp>
      <p:sp>
        <p:nvSpPr>
          <p:cNvPr id="7" name="6 - TextBox"/>
          <p:cNvSpPr txBox="1"/>
          <p:nvPr/>
        </p:nvSpPr>
        <p:spPr>
          <a:xfrm>
            <a:off x="714348" y="1928802"/>
            <a:ext cx="5500726" cy="461665"/>
          </a:xfrm>
          <a:prstGeom prst="rect">
            <a:avLst/>
          </a:prstGeom>
          <a:noFill/>
        </p:spPr>
        <p:txBody>
          <a:bodyPr wrap="square" rtlCol="0">
            <a:spAutoFit/>
          </a:bodyPr>
          <a:lstStyle/>
          <a:p>
            <a:r>
              <a:rPr lang="el-GR" sz="2400" b="1" u="sng" dirty="0" smtClean="0">
                <a:solidFill>
                  <a:schemeClr val="accent3">
                    <a:lumMod val="50000"/>
                  </a:schemeClr>
                </a:solidFill>
              </a:rPr>
              <a:t>ΔΙΑΔΙΚΑΣΙΑ ΕΦΑΡΜΟΓΗΣ</a:t>
            </a:r>
            <a:endParaRPr lang="el-GR" sz="2400" b="1" u="sng" dirty="0">
              <a:solidFill>
                <a:schemeClr val="accent3">
                  <a:lumMod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τρίγωνο"/>
          <p:cNvSpPr/>
          <p:nvPr/>
        </p:nvSpPr>
        <p:spPr>
          <a:xfrm flipH="1">
            <a:off x="4929190" y="0"/>
            <a:ext cx="4214810" cy="6858000"/>
          </a:xfrm>
          <a:prstGeom prst="rtTriangle">
            <a:avLst/>
          </a:prstGeom>
          <a:solidFill>
            <a:schemeClr val="accent3">
              <a:lumMod val="40000"/>
              <a:lumOff val="6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Ορθογώνιο τρίγωνο"/>
          <p:cNvSpPr/>
          <p:nvPr/>
        </p:nvSpPr>
        <p:spPr>
          <a:xfrm flipH="1">
            <a:off x="6215074" y="1785926"/>
            <a:ext cx="2928926" cy="5072074"/>
          </a:xfrm>
          <a:prstGeom prst="rtTriangl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TextBox"/>
          <p:cNvSpPr txBox="1"/>
          <p:nvPr/>
        </p:nvSpPr>
        <p:spPr>
          <a:xfrm>
            <a:off x="857224" y="642918"/>
            <a:ext cx="7286676" cy="769441"/>
          </a:xfrm>
          <a:prstGeom prst="rect">
            <a:avLst/>
          </a:prstGeom>
          <a:solidFill>
            <a:schemeClr val="accent3">
              <a:lumMod val="20000"/>
              <a:lumOff val="80000"/>
            </a:schemeClr>
          </a:solidFill>
          <a:ln w="38100">
            <a:solidFill>
              <a:schemeClr val="accent3">
                <a:lumMod val="50000"/>
              </a:schemeClr>
            </a:solidFill>
          </a:ln>
        </p:spPr>
        <p:txBody>
          <a:bodyPr wrap="square" rtlCol="0">
            <a:spAutoFit/>
          </a:bodyPr>
          <a:lstStyle/>
          <a:p>
            <a:pPr algn="ctr"/>
            <a:r>
              <a:rPr lang="el-GR" sz="4400" b="1" dirty="0" smtClean="0">
                <a:solidFill>
                  <a:schemeClr val="accent3">
                    <a:lumMod val="50000"/>
                  </a:schemeClr>
                </a:solidFill>
              </a:rPr>
              <a:t>ΜΑΣΚΑ ΠΟΔΙΩΝ</a:t>
            </a:r>
            <a:endParaRPr lang="el-GR" sz="4400" b="1" dirty="0">
              <a:solidFill>
                <a:schemeClr val="accent3">
                  <a:lumMod val="50000"/>
                </a:schemeClr>
              </a:solidFill>
            </a:endParaRPr>
          </a:p>
        </p:txBody>
      </p:sp>
      <p:sp>
        <p:nvSpPr>
          <p:cNvPr id="6" name="5 - TextBox"/>
          <p:cNvSpPr txBox="1"/>
          <p:nvPr/>
        </p:nvSpPr>
        <p:spPr>
          <a:xfrm>
            <a:off x="642910" y="2571744"/>
            <a:ext cx="5643602" cy="2308324"/>
          </a:xfrm>
          <a:prstGeom prst="rect">
            <a:avLst/>
          </a:prstGeom>
          <a:noFill/>
        </p:spPr>
        <p:txBody>
          <a:bodyPr wrap="square" rtlCol="0">
            <a:spAutoFit/>
          </a:bodyPr>
          <a:lstStyle/>
          <a:p>
            <a:r>
              <a:rPr lang="el-GR" sz="2400" dirty="0" smtClean="0">
                <a:solidFill>
                  <a:schemeClr val="accent3">
                    <a:lumMod val="50000"/>
                  </a:schemeClr>
                </a:solidFill>
              </a:rPr>
              <a:t>Μια μάσκα ποδιών μπορεί να προσφέρει ενυδάτωση του δέρματος, </a:t>
            </a:r>
            <a:r>
              <a:rPr lang="el-GR" sz="2400" dirty="0">
                <a:solidFill>
                  <a:schemeClr val="accent3">
                    <a:lumMod val="50000"/>
                  </a:schemeClr>
                </a:solidFill>
              </a:rPr>
              <a:t> αφαιρεί την άγρια και σκληρή </a:t>
            </a:r>
            <a:r>
              <a:rPr lang="el-GR" sz="2400" dirty="0" smtClean="0">
                <a:solidFill>
                  <a:schemeClr val="accent3">
                    <a:lumMod val="50000"/>
                  </a:schemeClr>
                </a:solidFill>
              </a:rPr>
              <a:t>επιδερμίδα και δίνει απαλότητα στα πόδια. Σε συνδυασμό με καθημερινή χρήση ενυδατικής κρέμας , τα αποτελέσματα είναι ορατά.</a:t>
            </a:r>
            <a:endParaRPr lang="el-GR" sz="2400" dirty="0">
              <a:solidFill>
                <a:schemeClr val="accent3">
                  <a:lumMod val="50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τρίγωνο"/>
          <p:cNvSpPr/>
          <p:nvPr/>
        </p:nvSpPr>
        <p:spPr>
          <a:xfrm flipH="1">
            <a:off x="4929190" y="0"/>
            <a:ext cx="4214810" cy="6858000"/>
          </a:xfrm>
          <a:prstGeom prst="rtTriangle">
            <a:avLst/>
          </a:prstGeom>
          <a:solidFill>
            <a:schemeClr val="accent3">
              <a:lumMod val="40000"/>
              <a:lumOff val="6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Ορθογώνιο τρίγωνο"/>
          <p:cNvSpPr/>
          <p:nvPr/>
        </p:nvSpPr>
        <p:spPr>
          <a:xfrm flipH="1">
            <a:off x="6215074" y="1785926"/>
            <a:ext cx="2928926" cy="5072074"/>
          </a:xfrm>
          <a:prstGeom prst="rtTriangl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TextBox"/>
          <p:cNvSpPr txBox="1"/>
          <p:nvPr/>
        </p:nvSpPr>
        <p:spPr>
          <a:xfrm>
            <a:off x="857224" y="2500306"/>
            <a:ext cx="5286412" cy="3416320"/>
          </a:xfrm>
          <a:prstGeom prst="rect">
            <a:avLst/>
          </a:prstGeom>
          <a:noFill/>
        </p:spPr>
        <p:txBody>
          <a:bodyPr wrap="square" rtlCol="0">
            <a:spAutoFit/>
          </a:bodyPr>
          <a:lstStyle/>
          <a:p>
            <a:r>
              <a:rPr lang="el-GR" sz="2400" dirty="0" smtClean="0">
                <a:solidFill>
                  <a:schemeClr val="accent3">
                    <a:lumMod val="50000"/>
                  </a:schemeClr>
                </a:solidFill>
              </a:rPr>
              <a:t>Καλό είναι να εφαρμόζεται μια φορά την εβδομάδα.  Εφαρμόζουμε τη μάσκα στα πόδια, αφήνουμε γύρω στα 10’ και αφαιρούμε. Υπάρχουν δυο είδη μάσκας που κυκλοφορούν. Αυτά είναι </a:t>
            </a:r>
            <a:r>
              <a:rPr lang="en-US" sz="2400" dirty="0" smtClean="0">
                <a:solidFill>
                  <a:schemeClr val="accent3">
                    <a:lumMod val="50000"/>
                  </a:schemeClr>
                </a:solidFill>
              </a:rPr>
              <a:t>:</a:t>
            </a:r>
          </a:p>
          <a:p>
            <a:r>
              <a:rPr lang="el-GR" sz="2400" dirty="0" smtClean="0">
                <a:solidFill>
                  <a:schemeClr val="accent3">
                    <a:lumMod val="50000"/>
                  </a:schemeClr>
                </a:solidFill>
              </a:rPr>
              <a:t>-Για ενυδάτωση</a:t>
            </a:r>
          </a:p>
          <a:p>
            <a:endParaRPr lang="el-GR" sz="2400" dirty="0" smtClean="0">
              <a:solidFill>
                <a:schemeClr val="accent3">
                  <a:lumMod val="50000"/>
                </a:schemeClr>
              </a:solidFill>
            </a:endParaRPr>
          </a:p>
          <a:p>
            <a:r>
              <a:rPr lang="el-GR" sz="2400" dirty="0" smtClean="0">
                <a:solidFill>
                  <a:schemeClr val="accent3">
                    <a:lumMod val="50000"/>
                  </a:schemeClr>
                </a:solidFill>
              </a:rPr>
              <a:t>-Για απολέπιση(η οποία επιτυγχάνεται και με το πίλινγκ)</a:t>
            </a:r>
            <a:endParaRPr lang="el-GR" sz="2400" dirty="0">
              <a:solidFill>
                <a:schemeClr val="accent3">
                  <a:lumMod val="50000"/>
                </a:schemeClr>
              </a:solidFill>
            </a:endParaRPr>
          </a:p>
        </p:txBody>
      </p:sp>
      <p:sp>
        <p:nvSpPr>
          <p:cNvPr id="6" name="5 - TextBox"/>
          <p:cNvSpPr txBox="1"/>
          <p:nvPr/>
        </p:nvSpPr>
        <p:spPr>
          <a:xfrm>
            <a:off x="1285852" y="928670"/>
            <a:ext cx="6357982" cy="769441"/>
          </a:xfrm>
          <a:prstGeom prst="rect">
            <a:avLst/>
          </a:prstGeom>
          <a:solidFill>
            <a:schemeClr val="accent3">
              <a:lumMod val="20000"/>
              <a:lumOff val="80000"/>
            </a:schemeClr>
          </a:solidFill>
          <a:ln w="38100">
            <a:solidFill>
              <a:schemeClr val="accent3">
                <a:lumMod val="50000"/>
              </a:schemeClr>
            </a:solidFill>
          </a:ln>
        </p:spPr>
        <p:txBody>
          <a:bodyPr wrap="square" rtlCol="0">
            <a:spAutoFit/>
          </a:bodyPr>
          <a:lstStyle/>
          <a:p>
            <a:pPr algn="ctr"/>
            <a:r>
              <a:rPr lang="el-GR" sz="4400" b="1" dirty="0" smtClean="0">
                <a:solidFill>
                  <a:schemeClr val="accent3">
                    <a:lumMod val="50000"/>
                  </a:schemeClr>
                </a:solidFill>
              </a:rPr>
              <a:t>ΜΑΣΚΑ ΠΟΔΙΩΝ</a:t>
            </a:r>
            <a:endParaRPr lang="el-GR" sz="4400" b="1" dirty="0">
              <a:solidFill>
                <a:schemeClr val="accent3">
                  <a:lumMod val="50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282" y="1500174"/>
            <a:ext cx="6215106" cy="44291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2400" b="1" u="sng" dirty="0" smtClean="0">
              <a:solidFill>
                <a:schemeClr val="accent3">
                  <a:lumMod val="50000"/>
                </a:schemeClr>
              </a:solidFill>
              <a:latin typeface="Calibri" pitchFamily="34" charset="0"/>
            </a:endParaRPr>
          </a:p>
          <a:p>
            <a:endParaRPr lang="el-GR" sz="2400" dirty="0" smtClean="0">
              <a:solidFill>
                <a:schemeClr val="accent3">
                  <a:lumMod val="50000"/>
                </a:schemeClr>
              </a:solidFill>
              <a:latin typeface="Calibri" pitchFamily="34" charset="0"/>
            </a:endParaRPr>
          </a:p>
          <a:p>
            <a:pPr>
              <a:buFont typeface="Wingdings" pitchFamily="2" charset="2"/>
              <a:buChar char="Ø"/>
            </a:pPr>
            <a:r>
              <a:rPr lang="el-GR" sz="2400" dirty="0" smtClean="0">
                <a:solidFill>
                  <a:schemeClr val="accent3">
                    <a:lumMod val="50000"/>
                  </a:schemeClr>
                </a:solidFill>
                <a:latin typeface="Calibri" pitchFamily="34" charset="0"/>
              </a:rPr>
              <a:t>Εφαρμόζουμε μία λεπτή στρώση προϊόντος στα πόδια </a:t>
            </a:r>
          </a:p>
          <a:p>
            <a:pPr>
              <a:buFont typeface="Wingdings" pitchFamily="2" charset="2"/>
              <a:buChar char="Ø"/>
            </a:pPr>
            <a:endParaRPr lang="el-GR" sz="2400" dirty="0" smtClean="0">
              <a:solidFill>
                <a:schemeClr val="accent3">
                  <a:lumMod val="50000"/>
                </a:schemeClr>
              </a:solidFill>
              <a:latin typeface="Calibri" pitchFamily="34" charset="0"/>
            </a:endParaRPr>
          </a:p>
          <a:p>
            <a:pPr>
              <a:buFont typeface="Wingdings" pitchFamily="2" charset="2"/>
              <a:buChar char="Ø"/>
            </a:pPr>
            <a:r>
              <a:rPr lang="el-GR" sz="2400" dirty="0" smtClean="0">
                <a:solidFill>
                  <a:schemeClr val="accent3">
                    <a:lumMod val="50000"/>
                  </a:schemeClr>
                </a:solidFill>
                <a:latin typeface="Calibri" pitchFamily="34" charset="0"/>
              </a:rPr>
              <a:t>Μετά τυλίγουμε τα πόδια με ειδικές θήκες</a:t>
            </a:r>
          </a:p>
          <a:p>
            <a:pPr>
              <a:buFont typeface="Wingdings" pitchFamily="2" charset="2"/>
              <a:buChar char="Ø"/>
            </a:pPr>
            <a:endParaRPr lang="el-GR" sz="2400" dirty="0" smtClean="0">
              <a:solidFill>
                <a:schemeClr val="accent3">
                  <a:lumMod val="50000"/>
                </a:schemeClr>
              </a:solidFill>
              <a:latin typeface="Calibri" pitchFamily="34" charset="0"/>
            </a:endParaRPr>
          </a:p>
          <a:p>
            <a:pPr>
              <a:buFont typeface="Wingdings" pitchFamily="2" charset="2"/>
              <a:buChar char="Ø"/>
            </a:pPr>
            <a:r>
              <a:rPr lang="el-GR" sz="2400" dirty="0" smtClean="0">
                <a:solidFill>
                  <a:schemeClr val="accent3">
                    <a:lumMod val="50000"/>
                  </a:schemeClr>
                </a:solidFill>
                <a:latin typeface="Calibri" pitchFamily="34" charset="0"/>
              </a:rPr>
              <a:t>Αφού περάσουν 10 λεπτά, αφαιρούμε την εναπομείνασα μάσκα με ένα απαλό σφουγγάρι</a:t>
            </a:r>
          </a:p>
          <a:p>
            <a:pPr>
              <a:buFont typeface="Wingdings" pitchFamily="2" charset="2"/>
              <a:buChar char="Ø"/>
            </a:pPr>
            <a:endParaRPr lang="el-GR" sz="2400" dirty="0" smtClean="0">
              <a:solidFill>
                <a:schemeClr val="accent3">
                  <a:lumMod val="50000"/>
                </a:schemeClr>
              </a:solidFill>
              <a:latin typeface="Calibri" pitchFamily="34" charset="0"/>
            </a:endParaRPr>
          </a:p>
          <a:p>
            <a:pPr>
              <a:buFont typeface="Wingdings" pitchFamily="2" charset="2"/>
              <a:buChar char="Ø"/>
            </a:pPr>
            <a:r>
              <a:rPr lang="el-GR" sz="2400" dirty="0" smtClean="0">
                <a:solidFill>
                  <a:schemeClr val="accent3">
                    <a:lumMod val="50000"/>
                  </a:schemeClr>
                </a:solidFill>
                <a:latin typeface="Calibri" pitchFamily="34" charset="0"/>
              </a:rPr>
              <a:t>Τέλος, στεγνώνουμε τα πόδια και εφαρμόζουμε μια ενυδατική κρέμα.</a:t>
            </a:r>
            <a:endParaRPr lang="el-GR" sz="2400" dirty="0">
              <a:solidFill>
                <a:schemeClr val="accent3">
                  <a:lumMod val="50000"/>
                </a:schemeClr>
              </a:solidFill>
              <a:latin typeface="Calibri" pitchFamily="34" charset="0"/>
            </a:endParaRPr>
          </a:p>
        </p:txBody>
      </p:sp>
      <p:sp>
        <p:nvSpPr>
          <p:cNvPr id="4" name="3 - Ορθογώνιο τρίγωνο"/>
          <p:cNvSpPr/>
          <p:nvPr/>
        </p:nvSpPr>
        <p:spPr>
          <a:xfrm flipH="1">
            <a:off x="4929190" y="0"/>
            <a:ext cx="4214810" cy="6858000"/>
          </a:xfrm>
          <a:prstGeom prst="rtTriangle">
            <a:avLst/>
          </a:prstGeom>
          <a:solidFill>
            <a:schemeClr val="accent3">
              <a:lumMod val="40000"/>
              <a:lumOff val="6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2 - Ορθογώνιο τρίγωνο"/>
          <p:cNvSpPr/>
          <p:nvPr/>
        </p:nvSpPr>
        <p:spPr>
          <a:xfrm flipH="1">
            <a:off x="6215074" y="1785926"/>
            <a:ext cx="2928926" cy="5072074"/>
          </a:xfrm>
          <a:prstGeom prst="rtTriangl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Ορθογώνιο"/>
          <p:cNvSpPr/>
          <p:nvPr/>
        </p:nvSpPr>
        <p:spPr>
          <a:xfrm>
            <a:off x="1428728" y="1714488"/>
            <a:ext cx="4071966" cy="461665"/>
          </a:xfrm>
          <a:prstGeom prst="rect">
            <a:avLst/>
          </a:prstGeom>
        </p:spPr>
        <p:txBody>
          <a:bodyPr wrap="square">
            <a:spAutoFit/>
          </a:bodyPr>
          <a:lstStyle/>
          <a:p>
            <a:pPr algn="ctr"/>
            <a:r>
              <a:rPr lang="el-GR" sz="2400" b="1" u="sng" dirty="0" smtClean="0">
                <a:solidFill>
                  <a:schemeClr val="accent3">
                    <a:lumMod val="50000"/>
                  </a:schemeClr>
                </a:solidFill>
                <a:latin typeface="Calibri" pitchFamily="34" charset="0"/>
              </a:rPr>
              <a:t>ΔΙΑΔΙΚΑΣΙΑ ΕΦΑΡΜΟΓΗΣ</a:t>
            </a:r>
          </a:p>
        </p:txBody>
      </p:sp>
      <p:sp>
        <p:nvSpPr>
          <p:cNvPr id="9" name="8 - TextBox"/>
          <p:cNvSpPr txBox="1"/>
          <p:nvPr/>
        </p:nvSpPr>
        <p:spPr>
          <a:xfrm>
            <a:off x="1285852" y="500042"/>
            <a:ext cx="6357982" cy="769441"/>
          </a:xfrm>
          <a:prstGeom prst="rect">
            <a:avLst/>
          </a:prstGeom>
          <a:solidFill>
            <a:schemeClr val="accent3">
              <a:lumMod val="20000"/>
              <a:lumOff val="80000"/>
            </a:schemeClr>
          </a:solidFill>
          <a:ln w="38100">
            <a:solidFill>
              <a:schemeClr val="accent3">
                <a:lumMod val="50000"/>
              </a:schemeClr>
            </a:solidFill>
          </a:ln>
        </p:spPr>
        <p:txBody>
          <a:bodyPr wrap="square" rtlCol="0">
            <a:spAutoFit/>
          </a:bodyPr>
          <a:lstStyle/>
          <a:p>
            <a:pPr algn="ctr"/>
            <a:r>
              <a:rPr lang="el-GR" sz="4400" b="1" dirty="0" smtClean="0">
                <a:solidFill>
                  <a:schemeClr val="accent3">
                    <a:lumMod val="50000"/>
                  </a:schemeClr>
                </a:solidFill>
              </a:rPr>
              <a:t>ΜΑΣΚΑ ΠΟΔΙΩΝ</a:t>
            </a:r>
            <a:endParaRPr lang="el-GR" sz="4400" b="1" dirty="0">
              <a:solidFill>
                <a:schemeClr val="accent3">
                  <a:lumMod val="50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Σώμα :: Μάσκες Ομορφιάς :: Σετ 5τεμ Μάσκα Ποδιών για Ενυδάτωση και  Περιποίηση (Beauty 1013601) - Προϊόντα μακιγιάζ και ομορφιάς"/>
          <p:cNvPicPr>
            <a:picLocks noChangeAspect="1" noChangeArrowheads="1"/>
          </p:cNvPicPr>
          <p:nvPr/>
        </p:nvPicPr>
        <p:blipFill>
          <a:blip r:embed="rId2"/>
          <a:srcRect/>
          <a:stretch>
            <a:fillRect/>
          </a:stretch>
        </p:blipFill>
        <p:spPr bwMode="auto">
          <a:xfrm>
            <a:off x="2143108" y="857232"/>
            <a:ext cx="4572032" cy="4572032"/>
          </a:xfrm>
          <a:prstGeom prst="rect">
            <a:avLst/>
          </a:prstGeom>
          <a:noFill/>
        </p:spPr>
      </p:pic>
      <p:sp>
        <p:nvSpPr>
          <p:cNvPr id="3" name="2 - Ορθογώνιο τρίγωνο"/>
          <p:cNvSpPr/>
          <p:nvPr/>
        </p:nvSpPr>
        <p:spPr>
          <a:xfrm flipH="1">
            <a:off x="4929190" y="0"/>
            <a:ext cx="4214810" cy="6858000"/>
          </a:xfrm>
          <a:prstGeom prst="rtTriangle">
            <a:avLst/>
          </a:prstGeom>
          <a:solidFill>
            <a:schemeClr val="accent3">
              <a:lumMod val="40000"/>
              <a:lumOff val="6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Ορθογώνιο τρίγωνο"/>
          <p:cNvSpPr/>
          <p:nvPr/>
        </p:nvSpPr>
        <p:spPr>
          <a:xfrm flipH="1">
            <a:off x="6215074" y="1785926"/>
            <a:ext cx="2928926" cy="5072074"/>
          </a:xfrm>
          <a:prstGeom prst="rtTriangl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τρίγωνο"/>
          <p:cNvSpPr/>
          <p:nvPr/>
        </p:nvSpPr>
        <p:spPr>
          <a:xfrm flipH="1">
            <a:off x="4929190" y="0"/>
            <a:ext cx="4214810" cy="6858000"/>
          </a:xfrm>
          <a:prstGeom prst="rtTriangle">
            <a:avLst/>
          </a:prstGeom>
          <a:solidFill>
            <a:schemeClr val="accent3">
              <a:lumMod val="40000"/>
              <a:lumOff val="6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Ορθογώνιο τρίγωνο"/>
          <p:cNvSpPr/>
          <p:nvPr/>
        </p:nvSpPr>
        <p:spPr>
          <a:xfrm flipH="1">
            <a:off x="6215074" y="1785926"/>
            <a:ext cx="2928926" cy="5072074"/>
          </a:xfrm>
          <a:prstGeom prst="rtTriangl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TextBox"/>
          <p:cNvSpPr txBox="1"/>
          <p:nvPr/>
        </p:nvSpPr>
        <p:spPr>
          <a:xfrm>
            <a:off x="1285852" y="2500306"/>
            <a:ext cx="5715040" cy="1569660"/>
          </a:xfrm>
          <a:prstGeom prst="rect">
            <a:avLst/>
          </a:prstGeom>
          <a:noFill/>
        </p:spPr>
        <p:txBody>
          <a:bodyPr wrap="square" rtlCol="0">
            <a:spAutoFit/>
          </a:bodyPr>
          <a:lstStyle/>
          <a:p>
            <a:pPr algn="ctr"/>
            <a:r>
              <a:rPr lang="el-GR" sz="2400" dirty="0" smtClean="0">
                <a:solidFill>
                  <a:schemeClr val="accent3">
                    <a:lumMod val="50000"/>
                  </a:schemeClr>
                </a:solidFill>
              </a:rPr>
              <a:t>Για περισσότερη εν τω βάθει ενυδάτωση των ποδιών μπορούμε να πραγματοποιήσουμε παραφινόλουτρο, το οποίο αναφέρθηκε στην ύλη Α’ εξαμήνου. </a:t>
            </a:r>
            <a:endParaRPr lang="el-GR" sz="2400" dirty="0">
              <a:solidFill>
                <a:schemeClr val="accent3">
                  <a:lumMod val="50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71538" y="1785926"/>
            <a:ext cx="7011810" cy="3732093"/>
          </a:xfrm>
          <a:prstGeom prst="rect">
            <a:avLst/>
          </a:prstGeom>
          <a:effectLst/>
        </p:spPr>
      </p:pic>
      <p:sp>
        <p:nvSpPr>
          <p:cNvPr id="3" name="2 - TextBox"/>
          <p:cNvSpPr txBox="1"/>
          <p:nvPr/>
        </p:nvSpPr>
        <p:spPr>
          <a:xfrm>
            <a:off x="500034" y="785794"/>
            <a:ext cx="8143932" cy="707886"/>
          </a:xfrm>
          <a:prstGeom prst="rect">
            <a:avLst/>
          </a:prstGeom>
          <a:solidFill>
            <a:schemeClr val="accent3">
              <a:lumMod val="20000"/>
              <a:lumOff val="80000"/>
            </a:schemeClr>
          </a:solidFill>
          <a:ln>
            <a:solidFill>
              <a:schemeClr val="accent3">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sz="4000" b="1" dirty="0" smtClean="0">
                <a:solidFill>
                  <a:schemeClr val="accent3">
                    <a:lumMod val="50000"/>
                  </a:schemeClr>
                </a:solidFill>
                <a:latin typeface="Calibri" pitchFamily="34" charset="0"/>
              </a:rPr>
              <a:t>Ευχαριστώ για την προσοχή σας</a:t>
            </a:r>
            <a:endParaRPr lang="el-GR" sz="4000" b="1" dirty="0">
              <a:solidFill>
                <a:schemeClr val="accent3">
                  <a:lumMod val="50000"/>
                </a:schemeClr>
              </a:solidFill>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τρίγωνο"/>
          <p:cNvSpPr/>
          <p:nvPr/>
        </p:nvSpPr>
        <p:spPr>
          <a:xfrm flipH="1">
            <a:off x="4929190" y="0"/>
            <a:ext cx="4214810" cy="6858000"/>
          </a:xfrm>
          <a:prstGeom prst="rtTriangle">
            <a:avLst/>
          </a:prstGeom>
          <a:solidFill>
            <a:schemeClr val="accent3">
              <a:lumMod val="40000"/>
              <a:lumOff val="6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Ορθογώνιο τρίγωνο"/>
          <p:cNvSpPr/>
          <p:nvPr/>
        </p:nvSpPr>
        <p:spPr>
          <a:xfrm flipH="1">
            <a:off x="6215074" y="1785926"/>
            <a:ext cx="2928926" cy="5072074"/>
          </a:xfrm>
          <a:prstGeom prst="rtTriangl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TextBox"/>
          <p:cNvSpPr txBox="1"/>
          <p:nvPr/>
        </p:nvSpPr>
        <p:spPr>
          <a:xfrm>
            <a:off x="1357290" y="1285860"/>
            <a:ext cx="5572164" cy="3785652"/>
          </a:xfrm>
          <a:prstGeom prst="rect">
            <a:avLst/>
          </a:prstGeom>
          <a:noFill/>
        </p:spPr>
        <p:txBody>
          <a:bodyPr wrap="square" rtlCol="0">
            <a:spAutoFit/>
          </a:bodyPr>
          <a:lstStyle/>
          <a:p>
            <a:r>
              <a:rPr lang="el-GR" sz="2400" dirty="0" smtClean="0">
                <a:solidFill>
                  <a:schemeClr val="accent3">
                    <a:lumMod val="50000"/>
                  </a:schemeClr>
                </a:solidFill>
              </a:rPr>
              <a:t>Τα πόδια μας είναι αυτά που καθημερινά καταπονούνται περισσότερο από οποιαδήποτε άλλη περιοχή του σώματος μας. Για να τα διατηρήσουμε υγιή, πρέπει να τα φροντίζουμε καθημερινά. Ένα </a:t>
            </a:r>
            <a:r>
              <a:rPr lang="en-US" sz="2400" dirty="0" smtClean="0">
                <a:solidFill>
                  <a:schemeClr val="accent3">
                    <a:lumMod val="50000"/>
                  </a:schemeClr>
                </a:solidFill>
              </a:rPr>
              <a:t>spa </a:t>
            </a:r>
            <a:r>
              <a:rPr lang="el-GR" sz="2400" dirty="0" smtClean="0">
                <a:solidFill>
                  <a:schemeClr val="accent3">
                    <a:lumMod val="50000"/>
                  </a:schemeClr>
                </a:solidFill>
              </a:rPr>
              <a:t>ποδιών, ένα πίλινγκ ποδιών, μια μάσκα ποδιών είναι κάποιοι από αυτούς τους τρόπους που μπορούν να βοηθήσουν σε αυτό, καθώς η χρήση μόνο μιας ενυδατικής κρέμας δεν αρκεί.</a:t>
            </a:r>
            <a:endParaRPr lang="el-GR" sz="2400" dirty="0">
              <a:solidFill>
                <a:schemeClr val="accent3">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τρίγωνο"/>
          <p:cNvSpPr/>
          <p:nvPr/>
        </p:nvSpPr>
        <p:spPr>
          <a:xfrm flipH="1">
            <a:off x="4929190" y="0"/>
            <a:ext cx="4214810" cy="6858000"/>
          </a:xfrm>
          <a:prstGeom prst="rtTriangle">
            <a:avLst/>
          </a:prstGeom>
          <a:solidFill>
            <a:schemeClr val="accent3">
              <a:lumMod val="40000"/>
              <a:lumOff val="6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1 - TextBox"/>
          <p:cNvSpPr txBox="1"/>
          <p:nvPr/>
        </p:nvSpPr>
        <p:spPr>
          <a:xfrm>
            <a:off x="1000100" y="1142984"/>
            <a:ext cx="6572296" cy="769441"/>
          </a:xfrm>
          <a:prstGeom prst="rect">
            <a:avLst/>
          </a:prstGeom>
          <a:solidFill>
            <a:schemeClr val="accent3">
              <a:lumMod val="20000"/>
              <a:lumOff val="80000"/>
            </a:schemeClr>
          </a:solidFill>
          <a:ln w="38100">
            <a:solidFill>
              <a:schemeClr val="accent3">
                <a:lumMod val="50000"/>
              </a:schemeClr>
            </a:solidFill>
          </a:ln>
        </p:spPr>
        <p:txBody>
          <a:bodyPr wrap="square" rtlCol="0">
            <a:spAutoFit/>
          </a:bodyPr>
          <a:lstStyle/>
          <a:p>
            <a:pPr algn="ctr"/>
            <a:r>
              <a:rPr lang="en-US" sz="4400" b="1" dirty="0" smtClean="0">
                <a:solidFill>
                  <a:schemeClr val="accent3">
                    <a:lumMod val="50000"/>
                  </a:schemeClr>
                </a:solidFill>
              </a:rPr>
              <a:t>SPA </a:t>
            </a:r>
            <a:r>
              <a:rPr lang="el-GR" sz="4400" b="1" dirty="0" smtClean="0">
                <a:solidFill>
                  <a:schemeClr val="accent3">
                    <a:lumMod val="50000"/>
                  </a:schemeClr>
                </a:solidFill>
              </a:rPr>
              <a:t>ΠΟΔΙΩΝ</a:t>
            </a:r>
            <a:endParaRPr lang="el-GR" sz="4400" b="1" dirty="0">
              <a:solidFill>
                <a:schemeClr val="accent3">
                  <a:lumMod val="50000"/>
                </a:schemeClr>
              </a:solidFill>
            </a:endParaRPr>
          </a:p>
        </p:txBody>
      </p:sp>
      <p:sp>
        <p:nvSpPr>
          <p:cNvPr id="3" name="2 - Ορθογώνιο τρίγωνο"/>
          <p:cNvSpPr/>
          <p:nvPr/>
        </p:nvSpPr>
        <p:spPr>
          <a:xfrm flipH="1">
            <a:off x="6215074" y="1785926"/>
            <a:ext cx="2928926" cy="5072074"/>
          </a:xfrm>
          <a:prstGeom prst="rtTriangl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TextBox"/>
          <p:cNvSpPr txBox="1"/>
          <p:nvPr/>
        </p:nvSpPr>
        <p:spPr>
          <a:xfrm>
            <a:off x="857224" y="2786058"/>
            <a:ext cx="6000792" cy="1938992"/>
          </a:xfrm>
          <a:prstGeom prst="rect">
            <a:avLst/>
          </a:prstGeom>
          <a:noFill/>
        </p:spPr>
        <p:txBody>
          <a:bodyPr wrap="square" rtlCol="0">
            <a:spAutoFit/>
          </a:bodyPr>
          <a:lstStyle/>
          <a:p>
            <a:r>
              <a:rPr lang="el-GR" sz="2400" dirty="0" smtClean="0">
                <a:solidFill>
                  <a:schemeClr val="accent3">
                    <a:lumMod val="50000"/>
                  </a:schemeClr>
                </a:solidFill>
              </a:rPr>
              <a:t>Το σπα ποδιών βοηθάει στην ενυδάτωση του δέρματος, στην χαλάρωση και ξεκούραση. Συστήνεται δε σε πόδια με αφυδάτωση, ρωγμές και σκληρύνσεις. Το κύριο στοιχείο του σπα είναι το νερό. </a:t>
            </a:r>
            <a:endParaRPr lang="el-GR" sz="2400" dirty="0">
              <a:solidFill>
                <a:schemeClr val="accent3">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τρίγωνο"/>
          <p:cNvSpPr/>
          <p:nvPr/>
        </p:nvSpPr>
        <p:spPr>
          <a:xfrm flipH="1">
            <a:off x="4929190" y="0"/>
            <a:ext cx="4214810" cy="6858000"/>
          </a:xfrm>
          <a:prstGeom prst="rtTriangle">
            <a:avLst/>
          </a:prstGeom>
          <a:solidFill>
            <a:schemeClr val="accent3">
              <a:lumMod val="40000"/>
              <a:lumOff val="6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1 - TextBox"/>
          <p:cNvSpPr txBox="1"/>
          <p:nvPr/>
        </p:nvSpPr>
        <p:spPr>
          <a:xfrm>
            <a:off x="1000100" y="642918"/>
            <a:ext cx="6572296" cy="769441"/>
          </a:xfrm>
          <a:prstGeom prst="rect">
            <a:avLst/>
          </a:prstGeom>
          <a:solidFill>
            <a:schemeClr val="accent3">
              <a:lumMod val="20000"/>
              <a:lumOff val="80000"/>
            </a:schemeClr>
          </a:solidFill>
          <a:ln w="38100">
            <a:solidFill>
              <a:schemeClr val="accent3">
                <a:lumMod val="50000"/>
              </a:schemeClr>
            </a:solidFill>
          </a:ln>
        </p:spPr>
        <p:txBody>
          <a:bodyPr wrap="square" rtlCol="0">
            <a:spAutoFit/>
          </a:bodyPr>
          <a:lstStyle/>
          <a:p>
            <a:pPr algn="ctr"/>
            <a:r>
              <a:rPr lang="en-US" sz="4400" b="1" dirty="0" smtClean="0">
                <a:solidFill>
                  <a:schemeClr val="accent3">
                    <a:lumMod val="50000"/>
                  </a:schemeClr>
                </a:solidFill>
              </a:rPr>
              <a:t>SPA </a:t>
            </a:r>
            <a:r>
              <a:rPr lang="el-GR" sz="4400" b="1" dirty="0" smtClean="0">
                <a:solidFill>
                  <a:schemeClr val="accent3">
                    <a:lumMod val="50000"/>
                  </a:schemeClr>
                </a:solidFill>
              </a:rPr>
              <a:t>ΠΟΔΙΩΝ</a:t>
            </a:r>
            <a:endParaRPr lang="el-GR" sz="4400" b="1" dirty="0">
              <a:solidFill>
                <a:schemeClr val="accent3">
                  <a:lumMod val="50000"/>
                </a:schemeClr>
              </a:solidFill>
            </a:endParaRPr>
          </a:p>
        </p:txBody>
      </p:sp>
      <p:sp>
        <p:nvSpPr>
          <p:cNvPr id="3" name="2 - Ορθογώνιο τρίγωνο"/>
          <p:cNvSpPr/>
          <p:nvPr/>
        </p:nvSpPr>
        <p:spPr>
          <a:xfrm flipH="1">
            <a:off x="6215074" y="1785926"/>
            <a:ext cx="2928926" cy="5072074"/>
          </a:xfrm>
          <a:prstGeom prst="rtTriangl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TextBox"/>
          <p:cNvSpPr txBox="1"/>
          <p:nvPr/>
        </p:nvSpPr>
        <p:spPr>
          <a:xfrm>
            <a:off x="1285852" y="2357430"/>
            <a:ext cx="5643602" cy="2677656"/>
          </a:xfrm>
          <a:prstGeom prst="rect">
            <a:avLst/>
          </a:prstGeom>
          <a:noFill/>
        </p:spPr>
        <p:txBody>
          <a:bodyPr wrap="square" rtlCol="0">
            <a:spAutoFit/>
          </a:bodyPr>
          <a:lstStyle/>
          <a:p>
            <a:r>
              <a:rPr lang="el-GR" sz="2400" dirty="0" smtClean="0">
                <a:solidFill>
                  <a:schemeClr val="accent3">
                    <a:lumMod val="50000"/>
                  </a:schemeClr>
                </a:solidFill>
              </a:rPr>
              <a:t>Το σπα ποδιών πραγματοποιείται</a:t>
            </a:r>
          </a:p>
          <a:p>
            <a:r>
              <a:rPr lang="el-GR" sz="2400" dirty="0" smtClean="0">
                <a:solidFill>
                  <a:schemeClr val="accent3">
                    <a:lumMod val="50000"/>
                  </a:schemeClr>
                </a:solidFill>
              </a:rPr>
              <a:t> </a:t>
            </a:r>
          </a:p>
          <a:p>
            <a:pPr>
              <a:buFont typeface="Wingdings" pitchFamily="2" charset="2"/>
              <a:buChar char="§"/>
            </a:pPr>
            <a:r>
              <a:rPr lang="el-GR" sz="2400" dirty="0" smtClean="0">
                <a:solidFill>
                  <a:schemeClr val="accent3">
                    <a:lumMod val="50000"/>
                  </a:schemeClr>
                </a:solidFill>
              </a:rPr>
              <a:t>είτε σε ειδική συσκευή μασάζ </a:t>
            </a:r>
          </a:p>
          <a:p>
            <a:pPr>
              <a:buFont typeface="Wingdings" pitchFamily="2" charset="2"/>
              <a:buChar char="§"/>
            </a:pPr>
            <a:endParaRPr lang="el-GR" sz="2400" dirty="0" smtClean="0">
              <a:solidFill>
                <a:schemeClr val="accent3">
                  <a:lumMod val="50000"/>
                </a:schemeClr>
              </a:solidFill>
            </a:endParaRPr>
          </a:p>
          <a:p>
            <a:pPr>
              <a:buFont typeface="Wingdings" pitchFamily="2" charset="2"/>
              <a:buChar char="§"/>
            </a:pPr>
            <a:r>
              <a:rPr lang="el-GR" sz="2400" dirty="0" smtClean="0">
                <a:solidFill>
                  <a:schemeClr val="accent3">
                    <a:lumMod val="50000"/>
                  </a:schemeClr>
                </a:solidFill>
              </a:rPr>
              <a:t>είτε σε ξύλινη ειδική λεκάνη </a:t>
            </a:r>
          </a:p>
          <a:p>
            <a:endParaRPr lang="el-GR" sz="2400" dirty="0">
              <a:solidFill>
                <a:schemeClr val="accent3">
                  <a:lumMod val="50000"/>
                </a:schemeClr>
              </a:solidFill>
            </a:endParaRPr>
          </a:p>
          <a:p>
            <a:r>
              <a:rPr lang="el-GR" sz="2400" dirty="0" smtClean="0">
                <a:solidFill>
                  <a:schemeClr val="accent3">
                    <a:lumMod val="50000"/>
                  </a:schemeClr>
                </a:solidFill>
              </a:rPr>
              <a:t>όπου βυθίζονται τα πόδια. </a:t>
            </a:r>
            <a:endParaRPr lang="el-GR" sz="2400" dirty="0">
              <a:solidFill>
                <a:schemeClr val="accent3">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τρίγωνο"/>
          <p:cNvSpPr/>
          <p:nvPr/>
        </p:nvSpPr>
        <p:spPr>
          <a:xfrm flipH="1">
            <a:off x="4929190" y="0"/>
            <a:ext cx="4214810" cy="6858000"/>
          </a:xfrm>
          <a:prstGeom prst="rtTriangle">
            <a:avLst/>
          </a:prstGeom>
          <a:solidFill>
            <a:schemeClr val="accent3">
              <a:lumMod val="40000"/>
              <a:lumOff val="6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1 - TextBox"/>
          <p:cNvSpPr txBox="1"/>
          <p:nvPr/>
        </p:nvSpPr>
        <p:spPr>
          <a:xfrm>
            <a:off x="1000100" y="642918"/>
            <a:ext cx="6572296" cy="769441"/>
          </a:xfrm>
          <a:prstGeom prst="rect">
            <a:avLst/>
          </a:prstGeom>
          <a:solidFill>
            <a:schemeClr val="accent3">
              <a:lumMod val="20000"/>
              <a:lumOff val="80000"/>
            </a:schemeClr>
          </a:solidFill>
          <a:ln w="38100">
            <a:solidFill>
              <a:schemeClr val="accent3">
                <a:lumMod val="50000"/>
              </a:schemeClr>
            </a:solidFill>
          </a:ln>
        </p:spPr>
        <p:txBody>
          <a:bodyPr wrap="square" rtlCol="0">
            <a:spAutoFit/>
          </a:bodyPr>
          <a:lstStyle/>
          <a:p>
            <a:pPr algn="ctr"/>
            <a:r>
              <a:rPr lang="en-US" sz="4400" b="1" dirty="0" smtClean="0">
                <a:solidFill>
                  <a:schemeClr val="accent3">
                    <a:lumMod val="50000"/>
                  </a:schemeClr>
                </a:solidFill>
              </a:rPr>
              <a:t>SPA </a:t>
            </a:r>
            <a:r>
              <a:rPr lang="el-GR" sz="4400" b="1" dirty="0" smtClean="0">
                <a:solidFill>
                  <a:schemeClr val="accent3">
                    <a:lumMod val="50000"/>
                  </a:schemeClr>
                </a:solidFill>
              </a:rPr>
              <a:t>ΠΟΔΙΩΝ</a:t>
            </a:r>
            <a:endParaRPr lang="el-GR" sz="4400" b="1" dirty="0">
              <a:solidFill>
                <a:schemeClr val="accent3">
                  <a:lumMod val="50000"/>
                </a:schemeClr>
              </a:solidFill>
            </a:endParaRPr>
          </a:p>
        </p:txBody>
      </p:sp>
      <p:sp>
        <p:nvSpPr>
          <p:cNvPr id="3" name="2 - Ορθογώνιο τρίγωνο"/>
          <p:cNvSpPr/>
          <p:nvPr/>
        </p:nvSpPr>
        <p:spPr>
          <a:xfrm flipH="1">
            <a:off x="6215074" y="1785926"/>
            <a:ext cx="2928926" cy="5072074"/>
          </a:xfrm>
          <a:prstGeom prst="rtTriangl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6" name="Picture 4" descr="Υδρομασάζ για τα πόδια: τα οφέλη και η βλάβη του τζακούζι, μοντέλα με  υδρομασάζ Beurer, Bosch και Polaris"/>
          <p:cNvPicPr>
            <a:picLocks noChangeAspect="1" noChangeArrowheads="1"/>
          </p:cNvPicPr>
          <p:nvPr/>
        </p:nvPicPr>
        <p:blipFill>
          <a:blip r:embed="rId2" cstate="print"/>
          <a:srcRect l="8164" r="24487"/>
          <a:stretch>
            <a:fillRect/>
          </a:stretch>
        </p:blipFill>
        <p:spPr bwMode="auto">
          <a:xfrm>
            <a:off x="3500430" y="1714488"/>
            <a:ext cx="3706159" cy="3149573"/>
          </a:xfrm>
          <a:prstGeom prst="rect">
            <a:avLst/>
          </a:prstGeom>
          <a:noFill/>
        </p:spPr>
      </p:pic>
      <p:pic>
        <p:nvPicPr>
          <p:cNvPr id="5" name="Picture 2" descr="Spa Ποδιών | Milner"/>
          <p:cNvPicPr>
            <a:picLocks noChangeAspect="1" noChangeArrowheads="1"/>
          </p:cNvPicPr>
          <p:nvPr/>
        </p:nvPicPr>
        <p:blipFill>
          <a:blip r:embed="rId3" cstate="print"/>
          <a:srcRect/>
          <a:stretch>
            <a:fillRect/>
          </a:stretch>
        </p:blipFill>
        <p:spPr bwMode="auto">
          <a:xfrm>
            <a:off x="357158" y="3429000"/>
            <a:ext cx="3571900" cy="305992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τρίγωνο"/>
          <p:cNvSpPr/>
          <p:nvPr/>
        </p:nvSpPr>
        <p:spPr>
          <a:xfrm flipH="1">
            <a:off x="4929190" y="0"/>
            <a:ext cx="4214810" cy="6858000"/>
          </a:xfrm>
          <a:prstGeom prst="rtTriangle">
            <a:avLst/>
          </a:prstGeom>
          <a:solidFill>
            <a:schemeClr val="accent3">
              <a:lumMod val="40000"/>
              <a:lumOff val="6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1 - TextBox"/>
          <p:cNvSpPr txBox="1"/>
          <p:nvPr/>
        </p:nvSpPr>
        <p:spPr>
          <a:xfrm>
            <a:off x="1000100" y="642918"/>
            <a:ext cx="6572296" cy="769441"/>
          </a:xfrm>
          <a:prstGeom prst="rect">
            <a:avLst/>
          </a:prstGeom>
          <a:solidFill>
            <a:schemeClr val="accent3">
              <a:lumMod val="20000"/>
              <a:lumOff val="80000"/>
            </a:schemeClr>
          </a:solidFill>
          <a:ln w="38100">
            <a:solidFill>
              <a:schemeClr val="accent3">
                <a:lumMod val="50000"/>
              </a:schemeClr>
            </a:solidFill>
          </a:ln>
        </p:spPr>
        <p:txBody>
          <a:bodyPr wrap="square" rtlCol="0">
            <a:spAutoFit/>
          </a:bodyPr>
          <a:lstStyle/>
          <a:p>
            <a:pPr algn="ctr"/>
            <a:r>
              <a:rPr lang="en-US" sz="4400" b="1" dirty="0" smtClean="0">
                <a:solidFill>
                  <a:schemeClr val="accent3">
                    <a:lumMod val="50000"/>
                  </a:schemeClr>
                </a:solidFill>
              </a:rPr>
              <a:t>SPA </a:t>
            </a:r>
            <a:r>
              <a:rPr lang="el-GR" sz="4400" b="1" dirty="0" smtClean="0">
                <a:solidFill>
                  <a:schemeClr val="accent3">
                    <a:lumMod val="50000"/>
                  </a:schemeClr>
                </a:solidFill>
              </a:rPr>
              <a:t>ΠΟΔΙΩΝ</a:t>
            </a:r>
            <a:endParaRPr lang="el-GR" sz="4400" b="1" dirty="0">
              <a:solidFill>
                <a:schemeClr val="accent3">
                  <a:lumMod val="50000"/>
                </a:schemeClr>
              </a:solidFill>
            </a:endParaRPr>
          </a:p>
        </p:txBody>
      </p:sp>
      <p:sp>
        <p:nvSpPr>
          <p:cNvPr id="3" name="2 - Ορθογώνιο τρίγωνο"/>
          <p:cNvSpPr/>
          <p:nvPr/>
        </p:nvSpPr>
        <p:spPr>
          <a:xfrm flipH="1">
            <a:off x="6215074" y="1785926"/>
            <a:ext cx="2928926" cy="5072074"/>
          </a:xfrm>
          <a:prstGeom prst="rtTriangl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Ορθογώνιο"/>
          <p:cNvSpPr/>
          <p:nvPr/>
        </p:nvSpPr>
        <p:spPr>
          <a:xfrm>
            <a:off x="1000100" y="2214554"/>
            <a:ext cx="5429288" cy="3046988"/>
          </a:xfrm>
          <a:prstGeom prst="rect">
            <a:avLst/>
          </a:prstGeom>
        </p:spPr>
        <p:txBody>
          <a:bodyPr wrap="square">
            <a:spAutoFit/>
          </a:bodyPr>
          <a:lstStyle/>
          <a:p>
            <a:r>
              <a:rPr lang="el-GR" sz="2400" b="1" u="sng" dirty="0" smtClean="0">
                <a:solidFill>
                  <a:schemeClr val="accent3">
                    <a:lumMod val="50000"/>
                  </a:schemeClr>
                </a:solidFill>
              </a:rPr>
              <a:t>ΔΙΑΔΙΚΑΣΙΑ</a:t>
            </a:r>
          </a:p>
          <a:p>
            <a:endParaRPr lang="el-GR" sz="2400" dirty="0">
              <a:solidFill>
                <a:schemeClr val="accent3">
                  <a:lumMod val="50000"/>
                </a:schemeClr>
              </a:solidFill>
            </a:endParaRPr>
          </a:p>
          <a:p>
            <a:r>
              <a:rPr lang="el-GR" sz="2400" dirty="0" smtClean="0">
                <a:solidFill>
                  <a:schemeClr val="accent3">
                    <a:lumMod val="50000"/>
                  </a:schemeClr>
                </a:solidFill>
              </a:rPr>
              <a:t>Και στις δυο περιπτώσεις, μέσα στη συσκευή που χρησιμοποιούμε βάζουμε νερό με αιθέρια έλαια τα οποία με τα αρώματα που απελευθερώνουν στην ατμόσφαιρα συμβάλλουν στην χαλάρωση και ευεξία του πελάτη. </a:t>
            </a:r>
            <a:endParaRPr lang="el-GR" sz="2400" dirty="0">
              <a:solidFill>
                <a:schemeClr val="accent3">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τρίγωνο"/>
          <p:cNvSpPr/>
          <p:nvPr/>
        </p:nvSpPr>
        <p:spPr>
          <a:xfrm flipH="1">
            <a:off x="4929190" y="0"/>
            <a:ext cx="4214810" cy="6858000"/>
          </a:xfrm>
          <a:prstGeom prst="rtTriangle">
            <a:avLst/>
          </a:prstGeom>
          <a:solidFill>
            <a:schemeClr val="accent3">
              <a:lumMod val="40000"/>
              <a:lumOff val="6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1 - TextBox"/>
          <p:cNvSpPr txBox="1"/>
          <p:nvPr/>
        </p:nvSpPr>
        <p:spPr>
          <a:xfrm>
            <a:off x="1000100" y="642918"/>
            <a:ext cx="6572296" cy="769441"/>
          </a:xfrm>
          <a:prstGeom prst="rect">
            <a:avLst/>
          </a:prstGeom>
          <a:solidFill>
            <a:schemeClr val="accent3">
              <a:lumMod val="20000"/>
              <a:lumOff val="80000"/>
            </a:schemeClr>
          </a:solidFill>
          <a:ln w="38100">
            <a:solidFill>
              <a:schemeClr val="accent3">
                <a:lumMod val="50000"/>
              </a:schemeClr>
            </a:solidFill>
          </a:ln>
        </p:spPr>
        <p:txBody>
          <a:bodyPr wrap="square" rtlCol="0">
            <a:spAutoFit/>
          </a:bodyPr>
          <a:lstStyle/>
          <a:p>
            <a:pPr algn="ctr"/>
            <a:r>
              <a:rPr lang="en-US" sz="4400" b="1" dirty="0" smtClean="0">
                <a:solidFill>
                  <a:schemeClr val="accent3">
                    <a:lumMod val="50000"/>
                  </a:schemeClr>
                </a:solidFill>
              </a:rPr>
              <a:t>SPA </a:t>
            </a:r>
            <a:r>
              <a:rPr lang="el-GR" sz="4400" b="1" dirty="0" smtClean="0">
                <a:solidFill>
                  <a:schemeClr val="accent3">
                    <a:lumMod val="50000"/>
                  </a:schemeClr>
                </a:solidFill>
              </a:rPr>
              <a:t>ΠΟΔΙΩΝ</a:t>
            </a:r>
            <a:endParaRPr lang="el-GR" sz="4400" b="1" dirty="0">
              <a:solidFill>
                <a:schemeClr val="accent3">
                  <a:lumMod val="50000"/>
                </a:schemeClr>
              </a:solidFill>
            </a:endParaRPr>
          </a:p>
        </p:txBody>
      </p:sp>
      <p:sp>
        <p:nvSpPr>
          <p:cNvPr id="3" name="2 - Ορθογώνιο τρίγωνο"/>
          <p:cNvSpPr/>
          <p:nvPr/>
        </p:nvSpPr>
        <p:spPr>
          <a:xfrm flipH="1">
            <a:off x="6215074" y="1785926"/>
            <a:ext cx="2928926" cy="5072074"/>
          </a:xfrm>
          <a:prstGeom prst="rtTriangl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TextBox"/>
          <p:cNvSpPr txBox="1"/>
          <p:nvPr/>
        </p:nvSpPr>
        <p:spPr>
          <a:xfrm>
            <a:off x="928662" y="1643050"/>
            <a:ext cx="5572164" cy="6001643"/>
          </a:xfrm>
          <a:prstGeom prst="rect">
            <a:avLst/>
          </a:prstGeom>
          <a:noFill/>
        </p:spPr>
        <p:txBody>
          <a:bodyPr wrap="square" rtlCol="0">
            <a:spAutoFit/>
          </a:bodyPr>
          <a:lstStyle/>
          <a:p>
            <a:r>
              <a:rPr lang="el-GR" sz="2400" b="1" u="sng" dirty="0" smtClean="0">
                <a:solidFill>
                  <a:schemeClr val="accent3">
                    <a:lumMod val="50000"/>
                  </a:schemeClr>
                </a:solidFill>
              </a:rPr>
              <a:t>ΟΦΕΛΗ ΤΟΥ ΣΠΑ ΠΟΔΙΩΝ</a:t>
            </a:r>
          </a:p>
          <a:p>
            <a:pPr algn="ctr"/>
            <a:endParaRPr lang="el-GR" sz="2400" b="1" u="sng" dirty="0" smtClean="0">
              <a:solidFill>
                <a:schemeClr val="accent3">
                  <a:lumMod val="50000"/>
                </a:schemeClr>
              </a:solidFill>
            </a:endParaRPr>
          </a:p>
          <a:p>
            <a:pPr algn="ctr"/>
            <a:endParaRPr lang="el-GR" sz="2400" b="1" u="sng" dirty="0">
              <a:solidFill>
                <a:schemeClr val="accent3">
                  <a:lumMod val="50000"/>
                </a:schemeClr>
              </a:solidFill>
            </a:endParaRPr>
          </a:p>
          <a:p>
            <a:pPr>
              <a:buFont typeface="Wingdings" pitchFamily="2" charset="2"/>
              <a:buChar char="§"/>
            </a:pPr>
            <a:r>
              <a:rPr lang="el-GR" sz="2400" dirty="0" smtClean="0">
                <a:solidFill>
                  <a:schemeClr val="accent3">
                    <a:lumMod val="50000"/>
                  </a:schemeClr>
                </a:solidFill>
              </a:rPr>
              <a:t>Απολέπιση  δέρματος</a:t>
            </a:r>
          </a:p>
          <a:p>
            <a:pPr>
              <a:buFont typeface="Wingdings" pitchFamily="2" charset="2"/>
              <a:buChar char="§"/>
            </a:pPr>
            <a:endParaRPr lang="el-GR" sz="2400" dirty="0" smtClean="0">
              <a:solidFill>
                <a:schemeClr val="accent3">
                  <a:lumMod val="50000"/>
                </a:schemeClr>
              </a:solidFill>
            </a:endParaRPr>
          </a:p>
          <a:p>
            <a:pPr>
              <a:buFont typeface="Wingdings" pitchFamily="2" charset="2"/>
              <a:buChar char="§"/>
            </a:pPr>
            <a:r>
              <a:rPr lang="el-GR" sz="2400" dirty="0" smtClean="0">
                <a:solidFill>
                  <a:schemeClr val="accent3">
                    <a:lumMod val="50000"/>
                  </a:schemeClr>
                </a:solidFill>
              </a:rPr>
              <a:t>Βελτιώνεται η κυκλοφορία του αίματος</a:t>
            </a:r>
          </a:p>
          <a:p>
            <a:pPr>
              <a:buFont typeface="Wingdings" pitchFamily="2" charset="2"/>
              <a:buChar char="§"/>
            </a:pPr>
            <a:endParaRPr lang="el-GR" sz="2400" dirty="0" smtClean="0">
              <a:solidFill>
                <a:schemeClr val="accent3">
                  <a:lumMod val="50000"/>
                </a:schemeClr>
              </a:solidFill>
            </a:endParaRPr>
          </a:p>
          <a:p>
            <a:pPr>
              <a:buFont typeface="Wingdings" pitchFamily="2" charset="2"/>
              <a:buChar char="§"/>
            </a:pPr>
            <a:r>
              <a:rPr lang="el-GR" sz="2400" dirty="0" smtClean="0">
                <a:solidFill>
                  <a:schemeClr val="accent3">
                    <a:lumMod val="50000"/>
                  </a:schemeClr>
                </a:solidFill>
              </a:rPr>
              <a:t>Μειώνεται η εφίδρωση των ποδιών</a:t>
            </a:r>
          </a:p>
          <a:p>
            <a:pPr>
              <a:buFont typeface="Wingdings" pitchFamily="2" charset="2"/>
              <a:buChar char="§"/>
            </a:pPr>
            <a:endParaRPr lang="el-GR" sz="2400" dirty="0" smtClean="0">
              <a:solidFill>
                <a:schemeClr val="accent3">
                  <a:lumMod val="50000"/>
                </a:schemeClr>
              </a:solidFill>
            </a:endParaRPr>
          </a:p>
          <a:p>
            <a:pPr>
              <a:buFont typeface="Wingdings" pitchFamily="2" charset="2"/>
              <a:buChar char="§"/>
            </a:pPr>
            <a:r>
              <a:rPr lang="el-GR" sz="2400" dirty="0" smtClean="0">
                <a:solidFill>
                  <a:schemeClr val="accent3">
                    <a:lumMod val="50000"/>
                  </a:schemeClr>
                </a:solidFill>
              </a:rPr>
              <a:t>Καθαρίζονται  </a:t>
            </a:r>
            <a:r>
              <a:rPr lang="el-GR" sz="2400" dirty="0">
                <a:solidFill>
                  <a:schemeClr val="accent3">
                    <a:lumMod val="50000"/>
                  </a:schemeClr>
                </a:solidFill>
              </a:rPr>
              <a:t>και </a:t>
            </a:r>
            <a:r>
              <a:rPr lang="el-GR" sz="2400" dirty="0" smtClean="0">
                <a:solidFill>
                  <a:schemeClr val="accent3">
                    <a:lumMod val="50000"/>
                  </a:schemeClr>
                </a:solidFill>
              </a:rPr>
              <a:t>προετοιμάζονται τα ποδιά για ένα αισθητικό πεντικιούρ</a:t>
            </a:r>
            <a:r>
              <a:rPr lang="el-GR" sz="2400" dirty="0">
                <a:solidFill>
                  <a:schemeClr val="accent3">
                    <a:lumMod val="50000"/>
                  </a:schemeClr>
                </a:solidFill>
              </a:rPr>
              <a:t>.</a:t>
            </a:r>
          </a:p>
          <a:p>
            <a:pPr algn="ctr">
              <a:buFont typeface="Wingdings" pitchFamily="2" charset="2"/>
              <a:buChar char="§"/>
            </a:pPr>
            <a:endParaRPr lang="el-GR" sz="2400" dirty="0" smtClean="0">
              <a:solidFill>
                <a:schemeClr val="accent3">
                  <a:lumMod val="50000"/>
                </a:schemeClr>
              </a:solidFill>
            </a:endParaRPr>
          </a:p>
          <a:p>
            <a:pPr algn="ctr">
              <a:buFont typeface="Wingdings" pitchFamily="2" charset="2"/>
              <a:buChar char="§"/>
            </a:pPr>
            <a:endParaRPr lang="el-GR" sz="2400" dirty="0">
              <a:solidFill>
                <a:schemeClr val="accent3">
                  <a:lumMod val="50000"/>
                </a:schemeClr>
              </a:solidFill>
            </a:endParaRPr>
          </a:p>
          <a:p>
            <a:pPr algn="ctr">
              <a:buFont typeface="Wingdings" pitchFamily="2" charset="2"/>
              <a:buChar char="§"/>
            </a:pPr>
            <a:endParaRPr lang="el-GR" sz="2400" b="1" u="sng" dirty="0" smtClean="0">
              <a:solidFill>
                <a:schemeClr val="accent3">
                  <a:lumMod val="50000"/>
                </a:schemeClr>
              </a:solidFill>
            </a:endParaRPr>
          </a:p>
          <a:p>
            <a:pPr algn="ctr"/>
            <a:endParaRPr lang="el-GR" sz="2400" b="1" u="sng" dirty="0">
              <a:solidFill>
                <a:schemeClr val="accent3">
                  <a:lumMod val="50000"/>
                </a:schemeClr>
              </a:solidFill>
            </a:endParaRPr>
          </a:p>
          <a:p>
            <a:pPr algn="ctr"/>
            <a:endParaRPr lang="el-GR" sz="2400" b="1" u="sng" dirty="0">
              <a:solidFill>
                <a:schemeClr val="accent3">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τρίγωνο"/>
          <p:cNvSpPr/>
          <p:nvPr/>
        </p:nvSpPr>
        <p:spPr>
          <a:xfrm flipH="1">
            <a:off x="4929190" y="0"/>
            <a:ext cx="4214810" cy="6858000"/>
          </a:xfrm>
          <a:prstGeom prst="rtTriangle">
            <a:avLst/>
          </a:prstGeom>
          <a:solidFill>
            <a:schemeClr val="accent3">
              <a:lumMod val="40000"/>
              <a:lumOff val="6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1 - TextBox"/>
          <p:cNvSpPr txBox="1"/>
          <p:nvPr/>
        </p:nvSpPr>
        <p:spPr>
          <a:xfrm>
            <a:off x="1000100" y="642918"/>
            <a:ext cx="6572296" cy="769441"/>
          </a:xfrm>
          <a:prstGeom prst="rect">
            <a:avLst/>
          </a:prstGeom>
          <a:solidFill>
            <a:schemeClr val="accent3">
              <a:lumMod val="20000"/>
              <a:lumOff val="80000"/>
            </a:schemeClr>
          </a:solidFill>
          <a:ln w="38100">
            <a:solidFill>
              <a:schemeClr val="accent3">
                <a:lumMod val="50000"/>
              </a:schemeClr>
            </a:solidFill>
          </a:ln>
        </p:spPr>
        <p:txBody>
          <a:bodyPr wrap="square" rtlCol="0">
            <a:spAutoFit/>
          </a:bodyPr>
          <a:lstStyle/>
          <a:p>
            <a:pPr algn="ctr"/>
            <a:r>
              <a:rPr lang="en-US" sz="4400" b="1" dirty="0" smtClean="0">
                <a:solidFill>
                  <a:schemeClr val="accent3">
                    <a:lumMod val="50000"/>
                  </a:schemeClr>
                </a:solidFill>
              </a:rPr>
              <a:t>SPA </a:t>
            </a:r>
            <a:r>
              <a:rPr lang="el-GR" sz="4400" b="1" dirty="0" smtClean="0">
                <a:solidFill>
                  <a:schemeClr val="accent3">
                    <a:lumMod val="50000"/>
                  </a:schemeClr>
                </a:solidFill>
              </a:rPr>
              <a:t>ΠΟΔΙΩΝ</a:t>
            </a:r>
            <a:endParaRPr lang="el-GR" sz="4400" b="1" dirty="0">
              <a:solidFill>
                <a:schemeClr val="accent3">
                  <a:lumMod val="50000"/>
                </a:schemeClr>
              </a:solidFill>
            </a:endParaRPr>
          </a:p>
        </p:txBody>
      </p:sp>
      <p:sp>
        <p:nvSpPr>
          <p:cNvPr id="3" name="2 - Ορθογώνιο τρίγωνο"/>
          <p:cNvSpPr/>
          <p:nvPr/>
        </p:nvSpPr>
        <p:spPr>
          <a:xfrm flipH="1">
            <a:off x="6215074" y="1785926"/>
            <a:ext cx="2928926" cy="5072074"/>
          </a:xfrm>
          <a:prstGeom prst="rtTriangl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TextBox"/>
          <p:cNvSpPr txBox="1"/>
          <p:nvPr/>
        </p:nvSpPr>
        <p:spPr>
          <a:xfrm>
            <a:off x="428596" y="1500174"/>
            <a:ext cx="8215370" cy="6740307"/>
          </a:xfrm>
          <a:prstGeom prst="rect">
            <a:avLst/>
          </a:prstGeom>
          <a:noFill/>
        </p:spPr>
        <p:txBody>
          <a:bodyPr wrap="square" rtlCol="0">
            <a:spAutoFit/>
          </a:bodyPr>
          <a:lstStyle/>
          <a:p>
            <a:r>
              <a:rPr lang="el-GR" sz="2400" b="1" u="sng" dirty="0" smtClean="0">
                <a:solidFill>
                  <a:schemeClr val="accent3">
                    <a:lumMod val="50000"/>
                  </a:schemeClr>
                </a:solidFill>
              </a:rPr>
              <a:t>ΑΝΤΕΝΔΕΙΞΕΙΣ ΣΠΑ ΠΟΔΙΩΝ</a:t>
            </a:r>
          </a:p>
          <a:p>
            <a:endParaRPr lang="el-GR" sz="2400" b="1" u="sng" dirty="0">
              <a:solidFill>
                <a:schemeClr val="accent3">
                  <a:lumMod val="50000"/>
                </a:schemeClr>
              </a:solidFill>
            </a:endParaRPr>
          </a:p>
          <a:p>
            <a:r>
              <a:rPr lang="el-GR" sz="2400" dirty="0" smtClean="0">
                <a:solidFill>
                  <a:schemeClr val="accent3">
                    <a:lumMod val="50000"/>
                  </a:schemeClr>
                </a:solidFill>
              </a:rPr>
              <a:t>Δεν εφαρμόζουμε το σπα ποδιών όταν </a:t>
            </a:r>
            <a:r>
              <a:rPr lang="el-GR" sz="2400" dirty="0">
                <a:solidFill>
                  <a:schemeClr val="accent3">
                    <a:lumMod val="50000"/>
                  </a:schemeClr>
                </a:solidFill>
              </a:rPr>
              <a:t>υ</a:t>
            </a:r>
            <a:r>
              <a:rPr lang="el-GR" sz="2400" dirty="0" smtClean="0"/>
              <a:t>πάρχουν</a:t>
            </a:r>
            <a:r>
              <a:rPr lang="el-GR" sz="2400" dirty="0" smtClean="0">
                <a:solidFill>
                  <a:schemeClr val="accent3">
                    <a:lumMod val="50000"/>
                  </a:schemeClr>
                </a:solidFill>
              </a:rPr>
              <a:t> </a:t>
            </a:r>
            <a:r>
              <a:rPr lang="en-US" sz="2400" dirty="0" smtClean="0">
                <a:solidFill>
                  <a:schemeClr val="accent3">
                    <a:lumMod val="50000"/>
                  </a:schemeClr>
                </a:solidFill>
              </a:rPr>
              <a:t>:</a:t>
            </a:r>
          </a:p>
          <a:p>
            <a:endParaRPr lang="en-US" sz="2400" b="1" u="sng" dirty="0">
              <a:solidFill>
                <a:schemeClr val="accent3">
                  <a:lumMod val="50000"/>
                </a:schemeClr>
              </a:solidFill>
            </a:endParaRPr>
          </a:p>
          <a:p>
            <a:pPr marL="342900" indent="-342900">
              <a:buFont typeface="Wingdings" pitchFamily="2" charset="2"/>
              <a:buChar char="§"/>
            </a:pPr>
            <a:r>
              <a:rPr lang="el-GR" sz="2400" dirty="0" smtClean="0">
                <a:solidFill>
                  <a:schemeClr val="accent3">
                    <a:lumMod val="50000"/>
                  </a:schemeClr>
                </a:solidFill>
              </a:rPr>
              <a:t>δερματικές </a:t>
            </a:r>
            <a:r>
              <a:rPr lang="el-GR" sz="2400" dirty="0">
                <a:solidFill>
                  <a:schemeClr val="accent3">
                    <a:lumMod val="50000"/>
                  </a:schemeClr>
                </a:solidFill>
              </a:rPr>
              <a:t>αλλοιώσεις </a:t>
            </a:r>
            <a:r>
              <a:rPr lang="el-GR" sz="2400" dirty="0" smtClean="0">
                <a:solidFill>
                  <a:schemeClr val="accent3">
                    <a:lumMod val="50000"/>
                  </a:schemeClr>
                </a:solidFill>
              </a:rPr>
              <a:t>σε νύχια και</a:t>
            </a:r>
            <a:r>
              <a:rPr lang="en-US" sz="2400" dirty="0" smtClean="0">
                <a:solidFill>
                  <a:schemeClr val="accent3">
                    <a:lumMod val="50000"/>
                  </a:schemeClr>
                </a:solidFill>
              </a:rPr>
              <a:t> </a:t>
            </a:r>
            <a:r>
              <a:rPr lang="el-GR" sz="2400" smtClean="0">
                <a:solidFill>
                  <a:schemeClr val="accent3">
                    <a:lumMod val="50000"/>
                  </a:schemeClr>
                </a:solidFill>
              </a:rPr>
              <a:t>δέρμα</a:t>
            </a:r>
            <a:endParaRPr lang="el-GR" sz="2400" dirty="0" smtClean="0">
              <a:solidFill>
                <a:schemeClr val="accent3">
                  <a:lumMod val="50000"/>
                </a:schemeClr>
              </a:solidFill>
            </a:endParaRPr>
          </a:p>
          <a:p>
            <a:pPr marL="342900" indent="-342900">
              <a:buFont typeface="Wingdings" pitchFamily="2" charset="2"/>
              <a:buChar char="§"/>
            </a:pPr>
            <a:endParaRPr lang="el-GR" sz="2400" dirty="0">
              <a:solidFill>
                <a:schemeClr val="accent3">
                  <a:lumMod val="50000"/>
                </a:schemeClr>
              </a:solidFill>
            </a:endParaRPr>
          </a:p>
          <a:p>
            <a:pPr marL="342900" indent="-342900">
              <a:buFont typeface="Wingdings" pitchFamily="2" charset="2"/>
              <a:buChar char="§"/>
            </a:pPr>
            <a:r>
              <a:rPr lang="el-GR" sz="2400" dirty="0">
                <a:solidFill>
                  <a:schemeClr val="accent3">
                    <a:lumMod val="50000"/>
                  </a:schemeClr>
                </a:solidFill>
              </a:rPr>
              <a:t>δ</a:t>
            </a:r>
            <a:r>
              <a:rPr lang="el-GR" sz="2400" dirty="0" smtClean="0">
                <a:solidFill>
                  <a:schemeClr val="accent3">
                    <a:lumMod val="50000"/>
                  </a:schemeClr>
                </a:solidFill>
              </a:rPr>
              <a:t>ιαβήτης</a:t>
            </a:r>
          </a:p>
          <a:p>
            <a:pPr marL="342900" indent="-342900">
              <a:buFont typeface="Wingdings" pitchFamily="2" charset="2"/>
              <a:buChar char="§"/>
            </a:pPr>
            <a:endParaRPr lang="el-GR" sz="2400" dirty="0">
              <a:solidFill>
                <a:schemeClr val="accent3">
                  <a:lumMod val="50000"/>
                </a:schemeClr>
              </a:solidFill>
            </a:endParaRPr>
          </a:p>
          <a:p>
            <a:pPr marL="342900" indent="-342900">
              <a:buFont typeface="Wingdings" pitchFamily="2" charset="2"/>
              <a:buChar char="§"/>
            </a:pPr>
            <a:r>
              <a:rPr lang="el-GR" sz="2400" dirty="0">
                <a:solidFill>
                  <a:schemeClr val="accent3">
                    <a:lumMod val="50000"/>
                  </a:schemeClr>
                </a:solidFill>
              </a:rPr>
              <a:t>καρδιαγγειακές </a:t>
            </a:r>
            <a:r>
              <a:rPr lang="el-GR" sz="2400" dirty="0" smtClean="0">
                <a:solidFill>
                  <a:schemeClr val="accent3">
                    <a:lumMod val="50000"/>
                  </a:schemeClr>
                </a:solidFill>
              </a:rPr>
              <a:t>παθήσεις</a:t>
            </a:r>
          </a:p>
          <a:p>
            <a:pPr marL="342900" indent="-342900">
              <a:buFont typeface="Wingdings" pitchFamily="2" charset="2"/>
              <a:buChar char="§"/>
            </a:pPr>
            <a:endParaRPr lang="el-GR" sz="2400" dirty="0">
              <a:solidFill>
                <a:schemeClr val="accent3">
                  <a:lumMod val="50000"/>
                </a:schemeClr>
              </a:solidFill>
            </a:endParaRPr>
          </a:p>
          <a:p>
            <a:pPr marL="342900" indent="-342900">
              <a:buFont typeface="Wingdings" pitchFamily="2" charset="2"/>
              <a:buChar char="§"/>
            </a:pPr>
            <a:r>
              <a:rPr lang="el-GR" sz="2400" dirty="0" smtClean="0">
                <a:solidFill>
                  <a:schemeClr val="accent3">
                    <a:lumMod val="50000"/>
                  </a:schemeClr>
                </a:solidFill>
              </a:rPr>
              <a:t>θρομβώσεις</a:t>
            </a:r>
          </a:p>
          <a:p>
            <a:pPr marL="342900" indent="-342900">
              <a:buFont typeface="Wingdings" pitchFamily="2" charset="2"/>
              <a:buChar char="§"/>
            </a:pPr>
            <a:endParaRPr lang="el-GR" sz="2400" dirty="0">
              <a:solidFill>
                <a:schemeClr val="accent3">
                  <a:lumMod val="50000"/>
                </a:schemeClr>
              </a:solidFill>
            </a:endParaRPr>
          </a:p>
          <a:p>
            <a:pPr marL="342900" indent="-342900">
              <a:buFont typeface="Wingdings" pitchFamily="2" charset="2"/>
              <a:buChar char="§"/>
            </a:pPr>
            <a:r>
              <a:rPr lang="el-GR" sz="2400" dirty="0" smtClean="0">
                <a:solidFill>
                  <a:schemeClr val="accent3">
                    <a:lumMod val="50000"/>
                  </a:schemeClr>
                </a:solidFill>
              </a:rPr>
              <a:t>νεφρική ανεπάρκεια </a:t>
            </a:r>
          </a:p>
          <a:p>
            <a:pPr marL="342900" indent="-342900">
              <a:buFont typeface="Wingdings" pitchFamily="2" charset="2"/>
              <a:buChar char="§"/>
            </a:pPr>
            <a:endParaRPr lang="el-GR" sz="2400" dirty="0"/>
          </a:p>
          <a:p>
            <a:pPr marL="342900" indent="-342900">
              <a:buFont typeface="Wingdings" pitchFamily="2" charset="2"/>
              <a:buChar char="§"/>
            </a:pPr>
            <a:endParaRPr lang="el-GR" sz="2400" dirty="0"/>
          </a:p>
          <a:p>
            <a:pPr marL="342900" indent="-342900">
              <a:buFont typeface="Wingdings" pitchFamily="2" charset="2"/>
              <a:buChar char="§"/>
            </a:pPr>
            <a:endParaRPr lang="en-US" sz="2400" b="1" u="sng" dirty="0" smtClean="0">
              <a:solidFill>
                <a:schemeClr val="accent3">
                  <a:lumMod val="50000"/>
                </a:schemeClr>
              </a:solidFill>
            </a:endParaRPr>
          </a:p>
          <a:p>
            <a:endParaRPr lang="en-US" sz="2400" b="1" u="sng" dirty="0">
              <a:solidFill>
                <a:schemeClr val="accent3">
                  <a:lumMod val="50000"/>
                </a:schemeClr>
              </a:solidFill>
            </a:endParaRPr>
          </a:p>
          <a:p>
            <a:r>
              <a:rPr lang="el-GR" sz="2400" b="1" u="sng" dirty="0" smtClean="0">
                <a:solidFill>
                  <a:schemeClr val="accent3">
                    <a:lumMod val="50000"/>
                  </a:schemeClr>
                </a:solidFill>
              </a:rPr>
              <a:t> </a:t>
            </a:r>
            <a:endParaRPr lang="el-GR" sz="2400" b="1" u="sng" dirty="0">
              <a:solidFill>
                <a:schemeClr val="accent3">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τρίγωνο"/>
          <p:cNvSpPr/>
          <p:nvPr/>
        </p:nvSpPr>
        <p:spPr>
          <a:xfrm flipH="1">
            <a:off x="4929190" y="0"/>
            <a:ext cx="4214810" cy="6858000"/>
          </a:xfrm>
          <a:prstGeom prst="rtTriangle">
            <a:avLst/>
          </a:prstGeom>
          <a:solidFill>
            <a:schemeClr val="accent3">
              <a:lumMod val="40000"/>
              <a:lumOff val="6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Ορθογώνιο τρίγωνο"/>
          <p:cNvSpPr/>
          <p:nvPr/>
        </p:nvSpPr>
        <p:spPr>
          <a:xfrm flipH="1">
            <a:off x="6215074" y="1785926"/>
            <a:ext cx="2928926" cy="5072074"/>
          </a:xfrm>
          <a:prstGeom prst="rtTriangl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TextBox"/>
          <p:cNvSpPr txBox="1"/>
          <p:nvPr/>
        </p:nvSpPr>
        <p:spPr>
          <a:xfrm>
            <a:off x="785786" y="928670"/>
            <a:ext cx="6929486" cy="769441"/>
          </a:xfrm>
          <a:prstGeom prst="rect">
            <a:avLst/>
          </a:prstGeom>
          <a:solidFill>
            <a:schemeClr val="accent3">
              <a:lumMod val="20000"/>
              <a:lumOff val="80000"/>
            </a:schemeClr>
          </a:solidFill>
          <a:ln w="38100">
            <a:solidFill>
              <a:schemeClr val="accent3">
                <a:lumMod val="50000"/>
              </a:schemeClr>
            </a:solidFill>
          </a:ln>
        </p:spPr>
        <p:txBody>
          <a:bodyPr wrap="square" rtlCol="0">
            <a:spAutoFit/>
          </a:bodyPr>
          <a:lstStyle/>
          <a:p>
            <a:pPr algn="ctr"/>
            <a:r>
              <a:rPr lang="en-US" sz="4400" b="1" dirty="0" smtClean="0">
                <a:solidFill>
                  <a:schemeClr val="accent3">
                    <a:lumMod val="50000"/>
                  </a:schemeClr>
                </a:solidFill>
              </a:rPr>
              <a:t>PEELING </a:t>
            </a:r>
            <a:r>
              <a:rPr lang="el-GR" sz="4400" b="1" dirty="0" smtClean="0">
                <a:solidFill>
                  <a:schemeClr val="accent3">
                    <a:lumMod val="50000"/>
                  </a:schemeClr>
                </a:solidFill>
              </a:rPr>
              <a:t>ΠΟΔΙΩΝ</a:t>
            </a:r>
            <a:endParaRPr lang="el-GR" sz="4400" b="1" dirty="0">
              <a:solidFill>
                <a:schemeClr val="accent3">
                  <a:lumMod val="50000"/>
                </a:schemeClr>
              </a:solidFill>
            </a:endParaRPr>
          </a:p>
        </p:txBody>
      </p:sp>
      <p:sp>
        <p:nvSpPr>
          <p:cNvPr id="7" name="6 - TextBox"/>
          <p:cNvSpPr txBox="1"/>
          <p:nvPr/>
        </p:nvSpPr>
        <p:spPr>
          <a:xfrm>
            <a:off x="428596" y="3000372"/>
            <a:ext cx="5786478" cy="1938992"/>
          </a:xfrm>
          <a:prstGeom prst="rect">
            <a:avLst/>
          </a:prstGeom>
          <a:noFill/>
        </p:spPr>
        <p:txBody>
          <a:bodyPr wrap="square" rtlCol="0">
            <a:spAutoFit/>
          </a:bodyPr>
          <a:lstStyle/>
          <a:p>
            <a:r>
              <a:rPr lang="el-GR" sz="2400" dirty="0" smtClean="0">
                <a:solidFill>
                  <a:schemeClr val="accent3">
                    <a:lumMod val="50000"/>
                  </a:schemeClr>
                </a:solidFill>
              </a:rPr>
              <a:t>Με το πίλινγκ ποδιών αφαιρούνται τα νεκρά κύτταρα των ποδιών. Ανανεώνει και φροντίζει το δέρμα. Με το πίλινγκ απολεπίζεται το δέρμα , επομένως αναζωογονείται και δείχνει υγιές. </a:t>
            </a:r>
            <a:endParaRPr lang="el-GR" sz="2400" dirty="0">
              <a:solidFill>
                <a:schemeClr val="accent3">
                  <a:lumMod val="50000"/>
                </a:schemeClr>
              </a:solidFill>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460</Words>
  <Application>Microsoft Office PowerPoint</Application>
  <PresentationFormat>Προβολή στην οθόνη (4:3)</PresentationFormat>
  <Paragraphs>82</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20</cp:revision>
  <dcterms:created xsi:type="dcterms:W3CDTF">2021-03-22T09:43:55Z</dcterms:created>
  <dcterms:modified xsi:type="dcterms:W3CDTF">2021-04-02T18:49:22Z</dcterms:modified>
</cp:coreProperties>
</file>