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9" r:id="rId3"/>
    <p:sldId id="260" r:id="rId4"/>
    <p:sldId id="263" r:id="rId5"/>
    <p:sldId id="264" r:id="rId6"/>
    <p:sldId id="265" r:id="rId7"/>
    <p:sldId id="267" r:id="rId8"/>
    <p:sldId id="266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8" r:id="rId17"/>
    <p:sldId id="275" r:id="rId18"/>
    <p:sldId id="276" r:id="rId19"/>
    <p:sldId id="277" r:id="rId20"/>
    <p:sldId id="279" r:id="rId21"/>
    <p:sldId id="280" r:id="rId22"/>
    <p:sldId id="281" r:id="rId23"/>
    <p:sldId id="284" r:id="rId24"/>
    <p:sldId id="283" r:id="rId25"/>
    <p:sldId id="282" r:id="rId26"/>
    <p:sldId id="285" r:id="rId27"/>
    <p:sldId id="286" r:id="rId28"/>
    <p:sldId id="287" r:id="rId29"/>
    <p:sldId id="288" r:id="rId30"/>
    <p:sldId id="289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24" autoAdjust="0"/>
  </p:normalViewPr>
  <p:slideViewPr>
    <p:cSldViewPr>
      <p:cViewPr varScale="1">
        <p:scale>
          <a:sx n="68" d="100"/>
          <a:sy n="68" d="100"/>
        </p:scale>
        <p:origin x="144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07480-FEE5-46E9-AE7A-6832C72A38EA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D811-A153-4FBB-8F38-FEB4A7EE5F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07480-FEE5-46E9-AE7A-6832C72A38EA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D811-A153-4FBB-8F38-FEB4A7EE5F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07480-FEE5-46E9-AE7A-6832C72A38EA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D811-A153-4FBB-8F38-FEB4A7EE5F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07480-FEE5-46E9-AE7A-6832C72A38EA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D811-A153-4FBB-8F38-FEB4A7EE5F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07480-FEE5-46E9-AE7A-6832C72A38EA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D811-A153-4FBB-8F38-FEB4A7EE5F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07480-FEE5-46E9-AE7A-6832C72A38EA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D811-A153-4FBB-8F38-FEB4A7EE5F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07480-FEE5-46E9-AE7A-6832C72A38EA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D811-A153-4FBB-8F38-FEB4A7EE5F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07480-FEE5-46E9-AE7A-6832C72A38EA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D811-A153-4FBB-8F38-FEB4A7EE5F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07480-FEE5-46E9-AE7A-6832C72A38EA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D811-A153-4FBB-8F38-FEB4A7EE5F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07480-FEE5-46E9-AE7A-6832C72A38EA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D811-A153-4FBB-8F38-FEB4A7EE5F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07480-FEE5-46E9-AE7A-6832C72A38EA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D811-A153-4FBB-8F38-FEB4A7EE5F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07480-FEE5-46E9-AE7A-6832C72A38EA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2D811-A153-4FBB-8F38-FEB4A7EE5F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διαθερμία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υπέρυθρη ακτινοβολία παράγεται συνήθως από νηματοειδείς λαμπτήρες βολφραμίου που βρίσκονται μέσα σε μεταλλικό </a:t>
            </a:r>
            <a:r>
              <a:rPr lang="el-GR" dirty="0" err="1"/>
              <a:t>ανακλαστή</a:t>
            </a:r>
            <a:r>
              <a:rPr lang="el-GR" dirty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ΑΝΤΕΝΔΕΙΞΕΙΣ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ισχαιμικές περιοχές </a:t>
            </a:r>
          </a:p>
          <a:p>
            <a:r>
              <a:rPr lang="el-GR" dirty="0"/>
              <a:t> σε περιοχές με αιμορραγική προδιάθεση</a:t>
            </a:r>
          </a:p>
          <a:p>
            <a:r>
              <a:rPr lang="el-GR" dirty="0"/>
              <a:t> σε αρθρώσεις  με υγρό</a:t>
            </a:r>
          </a:p>
          <a:p>
            <a:r>
              <a:rPr lang="el-GR" dirty="0"/>
              <a:t> στις περιοχές της λεκάνης και της οσφύος των εγκύων</a:t>
            </a:r>
          </a:p>
          <a:p>
            <a:r>
              <a:rPr lang="el-GR" dirty="0"/>
              <a:t> σε περιοχές με υπαισθησία</a:t>
            </a:r>
          </a:p>
          <a:p>
            <a:r>
              <a:rPr lang="el-GR" dirty="0"/>
              <a:t> σε κακοήθεις νεοπλασίες</a:t>
            </a:r>
          </a:p>
          <a:p>
            <a:r>
              <a:rPr lang="el-GR" dirty="0"/>
              <a:t>στην επίφυση αναπτυσσόμενου οστού  </a:t>
            </a:r>
          </a:p>
          <a:p>
            <a:r>
              <a:rPr lang="el-GR" dirty="0"/>
              <a:t> σε περιοχές καταγμάτων πριν από την </a:t>
            </a:r>
            <a:r>
              <a:rPr lang="el-GR" dirty="0" err="1"/>
              <a:t>πόρωσή</a:t>
            </a:r>
            <a:r>
              <a:rPr lang="el-GR" dirty="0"/>
              <a:t> τους.</a:t>
            </a:r>
          </a:p>
          <a:p>
            <a:endParaRPr lang="el-GR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ΜΑΓΝΗΤΟΘΕΡΑΠΕΙΑ</a:t>
            </a:r>
            <a:endParaRPr lang="en-US" dirty="0"/>
          </a:p>
        </p:txBody>
      </p:sp>
      <p:pic>
        <p:nvPicPr>
          <p:cNvPr id="4" name="3 - Θέση περιεχομένου" descr="2012-02-29-17.00.02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1340768"/>
            <a:ext cx="6408712" cy="4972492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Ενεργοποιεί την καλύτερη κυκλοφορία του αίματος </a:t>
            </a:r>
          </a:p>
          <a:p>
            <a:r>
              <a:rPr lang="el-GR" dirty="0"/>
              <a:t>Βοηθάει στην εξισορρόπηση του PH στον οργανισμό που η οξείδωση και η υπερβολικές τοξίνες δημιουργούν ένα όξινο περιβάλλον, δηλαδή υψηλή οξύτητα και χαμηλά επίπεδα οξυγόνου στον οργανισμό.</a:t>
            </a:r>
          </a:p>
          <a:p>
            <a:r>
              <a:rPr lang="el-GR" dirty="0"/>
              <a:t> Βοηθάει τον μεταβολισμό του κυττάρου, δηλαδή την μετατροπή του νατρίου σε κάλιο που είναι η πηγή της ενεργείας για το κάθε κύτταρο του οργανισμού. Λόγω του ενεργοποιημένου οξυγόνου δεν οξειδώνεται ο οργανισμός και εξουδετερώνει τις ελεύθερες ρίζες. </a:t>
            </a:r>
          </a:p>
          <a:p>
            <a:r>
              <a:rPr lang="el-GR" dirty="0"/>
              <a:t>Διεγείρει τους αδένες στο να παράγουν ορμόνες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ΠΛΕΟΝΕΚΤΗΜΑΤΑ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Η χρήση των μαγνητών δεν προκαλεί εθισμό.</a:t>
            </a:r>
          </a:p>
          <a:p>
            <a:r>
              <a:rPr lang="el-GR" dirty="0"/>
              <a:t>Δεν εκπέμπουν ραδιενέργεια και καμιά άλλη μορφής βλαβερή ακτινοβολία.</a:t>
            </a:r>
          </a:p>
          <a:p>
            <a:r>
              <a:rPr lang="el-GR" dirty="0"/>
              <a:t>Δεν έχουν παρενέργειες καθώς είναι ένα φυσικό μέσο.</a:t>
            </a:r>
          </a:p>
          <a:p>
            <a:r>
              <a:rPr lang="el-GR" dirty="0"/>
              <a:t>Μπορούν να χρησιμοποιηθούν από όλους ανεξάρτητα από το φύλο ή την ηλικία.</a:t>
            </a:r>
          </a:p>
          <a:p>
            <a:r>
              <a:rPr lang="el-GR" dirty="0"/>
              <a:t>Συνδυάζονται με οποιαδήποτε άλλη θεραπεία.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ΑΝΤΕΝΔΕΙΞΕΙΣ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ΣΕ ΑΣΘΕΝΕΙΣ ΜΕ ΚΑΡΔΙΑΚΟ ΒΗΜΑΤΟΔΟΤΗ ΚΑΙ ΑΠΕΙΝΗΔΩΤΗ.</a:t>
            </a:r>
          </a:p>
          <a:p>
            <a:r>
              <a:rPr lang="el-GR" dirty="0"/>
              <a:t> ΣΕ ΕΓΚΥΜΟΝΟΥΣΕΣ.</a:t>
            </a:r>
          </a:p>
          <a:p>
            <a:r>
              <a:rPr lang="el-GR" dirty="0"/>
              <a:t> ΣΕ ΑΣΘΕΝΕΙΣ ΜΕ ΕΠΙΛΗΨΙΑ</a:t>
            </a:r>
          </a:p>
          <a:p>
            <a:r>
              <a:rPr lang="el-GR" dirty="0"/>
              <a:t>. ΣΕ ΑΣΘΕΝΕΙΣ ΜΕ ΠΡΟΘΕΣΕΙΣ ΜΕΤΑΛΛΙΚΕΣ ΑΠΟ ΟΡΘΟΠΕΔΙΚΑ ΧΕΙΡΟΥΡΓΕΙΑ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ΙΣΧΥΡΟΤΑΤΗ ΑΝΤΙΦΛΕΓΜΟΝΩΔΗ ΚΑΙ ΑΝΤΙΟΙΔΗΜΑΤΙΚΗ ΔΡΑΣΗ </a:t>
            </a:r>
          </a:p>
          <a:p>
            <a:r>
              <a:rPr lang="el-GR" dirty="0"/>
              <a:t>ΑΜΕΣΑ ΠΑΥΣΙΠΟΝΑ ΑΠΟΤΕΛΕΣΜΑΤΑ </a:t>
            </a:r>
          </a:p>
          <a:p>
            <a:r>
              <a:rPr lang="el-GR" dirty="0"/>
              <a:t>ΤΑΧΥΤΕΡΗ ΕΠΟΥΛΩΣΗ ΕΓΚΑΥΜΑΤΩΝ ΚΑΙ ΑΤΟΝΩΝ ΕΛΚΩΝ</a:t>
            </a:r>
          </a:p>
          <a:p>
            <a:r>
              <a:rPr lang="el-GR" dirty="0"/>
              <a:t> ΕΠΙΤΑΧΥΝΣΗ ΑΠΟΚΑΤΑΣΤΑΣΗΣ ΚΑΤΑΓΜΑΤΩΝ </a:t>
            </a:r>
          </a:p>
          <a:p>
            <a:r>
              <a:rPr lang="el-GR" dirty="0"/>
              <a:t>ΤΑΧΥΤΑΤΗ ΑΝΤΙΜΕΤΩΠΙΣΗ ΑΘΛΗΤΙΚΩΝ ΚΑΚΩΣΕΩΝ </a:t>
            </a:r>
          </a:p>
          <a:p>
            <a:r>
              <a:rPr lang="el-GR" dirty="0"/>
              <a:t> ΑΝΑΚΟΥΦΙΣΗ ΣΕ ΡΕΥΜΑΤΙΚΕΣ ΝΟΣΟΥΣ</a:t>
            </a:r>
          </a:p>
          <a:p>
            <a:pPr>
              <a:buNone/>
            </a:pPr>
            <a:endParaRPr lang="el-GR" b="1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LASER</a:t>
            </a:r>
          </a:p>
        </p:txBody>
      </p:sp>
      <p:pic>
        <p:nvPicPr>
          <p:cNvPr id="6" name="5 - Θέση περιεχομένου" descr="aktines-laser-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0" y="2148681"/>
            <a:ext cx="4572000" cy="3429000"/>
          </a:xfrm>
        </p:spPr>
      </p:pic>
      <p:pic>
        <p:nvPicPr>
          <p:cNvPr id="7" name="5 - Θέση περιεχομένου" descr="aktines-laser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2132856"/>
            <a:ext cx="4572000" cy="3429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LASER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Πρόκειται για μία πηγή τεχνητού φωτός (ορατού ή όχι , ανάλογα με την συχνότητα) που παράγει μη ιονισμένη ακτινοβολία, άρα ακίνδυνη, με συντονισμένη δέσμη φωτονίων στο επιθυμητό μήκος κύματος. </a:t>
            </a:r>
            <a:r>
              <a:rPr lang="el-GR" dirty="0" err="1"/>
              <a:t>Laser</a:t>
            </a:r>
            <a:r>
              <a:rPr lang="el-GR" dirty="0"/>
              <a:t> χαμηλής ισχύος χαρακτηρίζονται εκείνα που η μέση τιμή ισχύος τους είναι της τάξης του χιλιοστού του </a:t>
            </a:r>
            <a:r>
              <a:rPr lang="el-GR" dirty="0" err="1"/>
              <a:t>Watt</a:t>
            </a:r>
            <a:r>
              <a:rPr lang="el-GR" dirty="0"/>
              <a:t> και συγκεκριμένα αυτών που η ισχύς είναι μικρότερη ή ίση με 500 </a:t>
            </a:r>
            <a:r>
              <a:rPr lang="el-GR" dirty="0" err="1"/>
              <a:t>mW</a:t>
            </a:r>
            <a:r>
              <a:rPr lang="el-GR" dirty="0"/>
              <a:t> .</a:t>
            </a:r>
          </a:p>
          <a:p>
            <a:r>
              <a:rPr lang="el-GR" dirty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 KANEI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err="1"/>
              <a:t>Αποιδηματική</a:t>
            </a:r>
            <a:r>
              <a:rPr lang="el-GR" dirty="0"/>
              <a:t> – αντιφλεγμονώδη δράση</a:t>
            </a:r>
          </a:p>
          <a:p>
            <a:pPr lvl="0"/>
            <a:r>
              <a:rPr lang="el-GR" dirty="0"/>
              <a:t>·          Αναλγητική δράση , λόγω της επιρροής στην σύνθεση της </a:t>
            </a:r>
            <a:r>
              <a:rPr lang="el-GR" dirty="0" err="1"/>
              <a:t>ενδορφίνης</a:t>
            </a:r>
            <a:r>
              <a:rPr lang="el-GR" dirty="0"/>
              <a:t> </a:t>
            </a:r>
          </a:p>
          <a:p>
            <a:pPr lvl="0"/>
            <a:r>
              <a:rPr lang="el-GR" dirty="0"/>
              <a:t>·         Τόνωση της σύνθεσης του κολλαγόνου και των πρωτεϊνών στα κύτταρα του δέρματος</a:t>
            </a:r>
          </a:p>
          <a:p>
            <a:pPr lvl="0"/>
            <a:r>
              <a:rPr lang="el-GR" dirty="0"/>
              <a:t>·         Αύξηση της αντοχής των νευρικών κυττάρων</a:t>
            </a:r>
          </a:p>
          <a:p>
            <a:r>
              <a:rPr lang="el-GR" dirty="0"/>
              <a:t> 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ΕΝΔΕΙΞΕΙΣ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l-GR" dirty="0"/>
              <a:t>   Επούλωση τραυμάτων, αντιμετώπιση κατακλίσεων ή έλκη διαβητικά, αγγειακά κ.α. </a:t>
            </a:r>
          </a:p>
          <a:p>
            <a:pPr lvl="0"/>
            <a:r>
              <a:rPr lang="el-GR" dirty="0"/>
              <a:t>·         Τραυματισμοί μαλακών μορίων, (φλεγμονή , μυϊκή θλάση , σύνδρομο </a:t>
            </a:r>
            <a:r>
              <a:rPr lang="el-GR" dirty="0" err="1"/>
              <a:t>υπέρχρησης</a:t>
            </a:r>
            <a:r>
              <a:rPr lang="el-GR" dirty="0"/>
              <a:t> , μυϊκός σπασμός , συνδεσμική κάκωση , τενοντίτιδα κ.α.)</a:t>
            </a:r>
          </a:p>
          <a:p>
            <a:pPr lvl="0"/>
            <a:r>
              <a:rPr lang="el-GR" dirty="0"/>
              <a:t>·         Ανακούφιση από τον πόνο , ιδιαίτερα στην οξεία φάση </a:t>
            </a:r>
          </a:p>
          <a:p>
            <a:pPr lvl="0"/>
            <a:r>
              <a:rPr lang="el-GR" dirty="0"/>
              <a:t>·         Αρθρίτιδα, κλινικά έχει αποδειχθεί ότι μπορεί να προσφέρει σημαντικά στην ανακούφιση του ασθενή </a:t>
            </a:r>
          </a:p>
          <a:p>
            <a:pPr lvl="0"/>
            <a:r>
              <a:rPr lang="el-GR" dirty="0"/>
              <a:t>·         Σε οσφυαλγία, ισχιαλγία, αυχενικό σύνδρομο, νευραλγία τριδύμου, πάρεση προσωπικού νεύρου κ.ά.</a:t>
            </a:r>
          </a:p>
          <a:p>
            <a:r>
              <a:rPr lang="el-GR" b="1" dirty="0"/>
              <a:t> </a:t>
            </a:r>
            <a:endParaRPr lang="el-GR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ΕΝΔΕΙΞΕΙΣ</a:t>
            </a:r>
            <a:endParaRPr lang="en-US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ΑΥΞΗΣΗ ΤΗΣ ΑΙΜΑΤΙΚΗΣ ΚΥΚΛΟΦΟΡΙΑΣ</a:t>
            </a:r>
          </a:p>
          <a:p>
            <a:r>
              <a:rPr lang="el-GR" dirty="0"/>
              <a:t>ΑΥΞΗΣΗ ΤΩΝ ΚΑΡΔΙΑΚΩΝ ΠΑΛΜΩΝ</a:t>
            </a:r>
          </a:p>
          <a:p>
            <a:r>
              <a:rPr lang="el-GR" dirty="0"/>
              <a:t>ΑΥΞΗΣΗ ΡΥΘΜΟΥ ΑΝΑΠΝΟΗΣ</a:t>
            </a:r>
          </a:p>
          <a:p>
            <a:r>
              <a:rPr lang="el-GR" dirty="0"/>
              <a:t>ΥΠΟΞΕΙΕΣ-ΧΡΟΝΙΕΣ ΦΛΕΓΜΟΝΕΣ</a:t>
            </a:r>
          </a:p>
          <a:p>
            <a:r>
              <a:rPr lang="el-GR" dirty="0"/>
              <a:t>ΤΡΑΥΜΑΤΙΚΕΣ ΚΑΤΑΣΤΑΣΕΙΣ (</a:t>
            </a:r>
            <a:r>
              <a:rPr lang="el-GR" dirty="0" err="1"/>
              <a:t>οστεοαρθρίτιδα,αγκυλοποιητική</a:t>
            </a:r>
            <a:r>
              <a:rPr lang="el-GR" dirty="0"/>
              <a:t> </a:t>
            </a:r>
            <a:r>
              <a:rPr lang="el-GR" dirty="0" err="1"/>
              <a:t>σπονδυλοαρθρίτιδα,ρευματοειδής</a:t>
            </a:r>
            <a:r>
              <a:rPr lang="el-GR" dirty="0"/>
              <a:t> αρθρίτιδα)</a:t>
            </a:r>
          </a:p>
          <a:p>
            <a:r>
              <a:rPr lang="el-GR" dirty="0"/>
              <a:t>ΔΥΣΚΑΜΠΤΕΣ ΑΡΘΡΩΣΕΙΣ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ΗΛΕΚΤΡΟΘΕΡΑΠΕΙΑ</a:t>
            </a:r>
            <a:endParaRPr lang="en-US" dirty="0"/>
          </a:p>
        </p:txBody>
      </p:sp>
      <p:pic>
        <p:nvPicPr>
          <p:cNvPr id="4" name="3 - Θέση περιεχομένου" descr="IONOSON-Basic_accw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38275" y="2343944"/>
            <a:ext cx="6267450" cy="3038475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ΟΡΙΣΜΟΣ</a:t>
            </a:r>
            <a:endParaRPr lang="en-US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/>
              <a:t>Ηλεκτροθεραπεία </a:t>
            </a:r>
            <a:r>
              <a:rPr lang="el-GR" dirty="0"/>
              <a:t>ορίζεται η χρήση της ηλεκτρικής ενέργειας για ιατρική θεραπεία. Στ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ΧΡΗΣΕΙΣ</a:t>
            </a:r>
            <a:endParaRPr lang="en-US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l-GR" b="1" u="sng" dirty="0"/>
              <a:t>Διαχείριση πόνου</a:t>
            </a:r>
            <a:br>
              <a:rPr lang="el-GR" dirty="0"/>
            </a:br>
            <a:r>
              <a:rPr lang="en-US" dirty="0"/>
              <a:t>    </a:t>
            </a:r>
            <a:r>
              <a:rPr lang="el-GR" dirty="0"/>
              <a:t> Βελτίωση εύρους κίνησης</a:t>
            </a:r>
            <a:br>
              <a:rPr lang="el-GR" dirty="0"/>
            </a:br>
            <a:br>
              <a:rPr lang="el-GR" dirty="0"/>
            </a:br>
            <a:r>
              <a:rPr lang="el-GR" b="1" u="sng" dirty="0"/>
              <a:t>Θεραπεία </a:t>
            </a:r>
            <a:r>
              <a:rPr lang="el-GR" b="1" u="sng" dirty="0" err="1"/>
              <a:t>νευρομυικής</a:t>
            </a:r>
            <a:r>
              <a:rPr lang="el-GR" b="1" u="sng" dirty="0"/>
              <a:t> δυσλειτουργίας</a:t>
            </a:r>
          </a:p>
          <a:p>
            <a:br>
              <a:rPr lang="el-GR" dirty="0"/>
            </a:br>
            <a:r>
              <a:rPr lang="el-GR" dirty="0"/>
              <a:t> </a:t>
            </a:r>
            <a:r>
              <a:rPr lang="el-GR" b="1" u="sng" dirty="0"/>
              <a:t>Βελτίωση εύρους αρθρικής κινητικότητας </a:t>
            </a:r>
            <a:br>
              <a:rPr lang="el-GR" dirty="0"/>
            </a:br>
            <a:r>
              <a:rPr lang="en-US" dirty="0"/>
              <a:t>  </a:t>
            </a:r>
            <a:r>
              <a:rPr lang="el-GR" dirty="0"/>
              <a:t> </a:t>
            </a:r>
            <a:br>
              <a:rPr lang="el-GR" dirty="0"/>
            </a:br>
            <a:r>
              <a:rPr lang="el-GR" dirty="0"/>
              <a:t> </a:t>
            </a:r>
            <a:r>
              <a:rPr lang="el-GR" b="1" u="sng" dirty="0" err="1"/>
              <a:t>Ιστική</a:t>
            </a:r>
            <a:r>
              <a:rPr lang="el-GR" b="1" u="sng" dirty="0"/>
              <a:t> ανάπλαση</a:t>
            </a:r>
            <a:br>
              <a:rPr lang="el-GR" dirty="0"/>
            </a:br>
            <a:r>
              <a:rPr lang="en-US" dirty="0"/>
              <a:t>   </a:t>
            </a:r>
            <a:br>
              <a:rPr lang="el-GR" dirty="0"/>
            </a:br>
            <a:br>
              <a:rPr lang="el-GR" dirty="0"/>
            </a:br>
            <a:r>
              <a:rPr lang="el-GR" dirty="0"/>
              <a:t> </a:t>
            </a:r>
            <a:r>
              <a:rPr lang="el-GR" b="1" u="sng" dirty="0"/>
              <a:t>Οξύ και χρόνιο οίδημα</a:t>
            </a:r>
            <a:br>
              <a:rPr lang="el-GR" dirty="0"/>
            </a:br>
            <a:r>
              <a:rPr lang="en-US" dirty="0"/>
              <a:t>    </a:t>
            </a:r>
            <a:br>
              <a:rPr lang="el-GR" dirty="0"/>
            </a:br>
            <a:br>
              <a:rPr lang="el-GR" dirty="0"/>
            </a:br>
            <a:r>
              <a:rPr lang="el-GR" b="1" u="sng" dirty="0"/>
              <a:t>Περιφερική αιματική ροή</a:t>
            </a:r>
            <a:br>
              <a:rPr lang="el-GR" dirty="0"/>
            </a:br>
            <a:r>
              <a:rPr lang="en-US" dirty="0"/>
              <a:t>  </a:t>
            </a:r>
            <a:r>
              <a:rPr lang="el-GR" dirty="0"/>
              <a:t> </a:t>
            </a:r>
            <a:br>
              <a:rPr lang="el-GR" dirty="0"/>
            </a:br>
            <a:br>
              <a:rPr lang="el-GR" dirty="0"/>
            </a:br>
            <a:r>
              <a:rPr lang="el-GR" b="1" u="sng" dirty="0" err="1"/>
              <a:t>Ιοντοφόρεση</a:t>
            </a:r>
            <a:br>
              <a:rPr lang="el-GR" dirty="0"/>
            </a:br>
            <a:r>
              <a:rPr lang="en-US" dirty="0"/>
              <a:t>  </a:t>
            </a:r>
            <a:r>
              <a:rPr lang="el-GR" dirty="0"/>
              <a:t> </a:t>
            </a:r>
            <a:br>
              <a:rPr lang="el-GR" dirty="0"/>
            </a:br>
            <a:br>
              <a:rPr lang="el-GR" dirty="0"/>
            </a:br>
            <a:r>
              <a:rPr lang="el-GR" b="1" u="sng" dirty="0"/>
              <a:t>Ακράτεια ούρων και κοπράνων</a:t>
            </a:r>
            <a:br>
              <a:rPr lang="el-GR" dirty="0"/>
            </a:br>
            <a:r>
              <a:rPr lang="el-GR" dirty="0"/>
              <a:t>·</a:t>
            </a:r>
            <a:r>
              <a:rPr lang="en-US" dirty="0"/>
              <a:t>     </a:t>
            </a:r>
            <a:r>
              <a:rPr lang="el-GR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u="sng" dirty="0" err="1"/>
              <a:t>Ιστική</a:t>
            </a:r>
            <a:r>
              <a:rPr lang="el-GR" b="1" u="sng" dirty="0"/>
              <a:t> ανάπλαση</a:t>
            </a:r>
            <a:br>
              <a:rPr lang="el-GR" dirty="0"/>
            </a:br>
            <a:r>
              <a:rPr lang="en-US" dirty="0"/>
              <a:t>   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·</a:t>
            </a:r>
            <a:r>
              <a:rPr lang="en-US" dirty="0"/>
              <a:t>     </a:t>
            </a:r>
            <a:r>
              <a:rPr lang="el-GR" dirty="0"/>
              <a:t> Προάγει την </a:t>
            </a:r>
            <a:r>
              <a:rPr lang="el-GR" dirty="0" err="1"/>
              <a:t>μικροκυκλοφορία</a:t>
            </a:r>
            <a:r>
              <a:rPr lang="el-GR" dirty="0"/>
              <a:t> και την σύνθεση </a:t>
            </a:r>
            <a:r>
              <a:rPr lang="el-GR" dirty="0" err="1"/>
              <a:t>πρωτεινών</a:t>
            </a:r>
            <a:r>
              <a:rPr lang="el-GR" dirty="0"/>
              <a:t> για την επούλωση πληγών </a:t>
            </a:r>
            <a:br>
              <a:rPr lang="el-GR" dirty="0"/>
            </a:br>
            <a:r>
              <a:rPr lang="el-GR" dirty="0"/>
              <a:t>·</a:t>
            </a:r>
            <a:r>
              <a:rPr lang="en-US" dirty="0"/>
              <a:t>     </a:t>
            </a:r>
            <a:r>
              <a:rPr lang="el-GR" dirty="0"/>
              <a:t> Αποκαθιστά την συνέχεια του συνδετικού και δερματικού ιστού</a:t>
            </a:r>
            <a:br>
              <a:rPr lang="el-GR" dirty="0"/>
            </a:br>
            <a:br>
              <a:rPr lang="el-GR" dirty="0"/>
            </a:b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u="sng" dirty="0"/>
              <a:t>Βελτίωση εύρους αρθρικής κινητικότητας</a:t>
            </a:r>
            <a:endParaRPr lang="en-US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·</a:t>
            </a:r>
            <a:r>
              <a:rPr lang="en-US" dirty="0"/>
              <a:t>     </a:t>
            </a:r>
            <a:r>
              <a:rPr lang="el-GR" dirty="0"/>
              <a:t> Προάγει την επαναλαμβανόμενη διάταση </a:t>
            </a:r>
            <a:r>
              <a:rPr lang="el-GR" dirty="0" err="1"/>
              <a:t>συγκεκαμένων</a:t>
            </a:r>
            <a:r>
              <a:rPr lang="el-GR" dirty="0"/>
              <a:t>, </a:t>
            </a:r>
            <a:r>
              <a:rPr lang="el-GR" dirty="0" err="1"/>
              <a:t>βραχυμένων</a:t>
            </a:r>
            <a:r>
              <a:rPr lang="el-GR" dirty="0"/>
              <a:t> μαλακών ιστών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u="sng" dirty="0"/>
              <a:t>Θεραπεία </a:t>
            </a:r>
            <a:r>
              <a:rPr lang="el-GR" b="1" u="sng" dirty="0" err="1"/>
              <a:t>νευρομυικής</a:t>
            </a:r>
            <a:r>
              <a:rPr lang="el-GR" b="1" u="sng" dirty="0"/>
              <a:t> δυσλειτουργίας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·</a:t>
            </a:r>
            <a:r>
              <a:rPr lang="en-US" dirty="0"/>
              <a:t>     </a:t>
            </a:r>
            <a:r>
              <a:rPr lang="el-GR" dirty="0"/>
              <a:t> Βελτίωση δύναμης</a:t>
            </a:r>
            <a:br>
              <a:rPr lang="el-GR" dirty="0"/>
            </a:br>
            <a:r>
              <a:rPr lang="el-GR" dirty="0"/>
              <a:t>·</a:t>
            </a:r>
            <a:r>
              <a:rPr lang="en-US" dirty="0"/>
              <a:t>     </a:t>
            </a:r>
            <a:r>
              <a:rPr lang="el-GR" dirty="0"/>
              <a:t> Βελτίωση κινητικού ελέγχου</a:t>
            </a:r>
            <a:br>
              <a:rPr lang="el-GR" dirty="0"/>
            </a:br>
            <a:r>
              <a:rPr lang="el-GR" dirty="0"/>
              <a:t>·</a:t>
            </a:r>
            <a:r>
              <a:rPr lang="en-US" dirty="0"/>
              <a:t>     </a:t>
            </a:r>
            <a:r>
              <a:rPr lang="el-GR" dirty="0"/>
              <a:t> Επιβράδυνση </a:t>
            </a:r>
            <a:r>
              <a:rPr lang="el-GR" dirty="0" err="1"/>
              <a:t>μυικής</a:t>
            </a:r>
            <a:r>
              <a:rPr lang="el-GR" dirty="0"/>
              <a:t> ατροφίας</a:t>
            </a:r>
            <a:br>
              <a:rPr lang="el-GR" dirty="0"/>
            </a:br>
            <a:r>
              <a:rPr lang="el-GR" dirty="0"/>
              <a:t>·</a:t>
            </a:r>
            <a:r>
              <a:rPr lang="en-US" dirty="0"/>
              <a:t>     </a:t>
            </a:r>
            <a:r>
              <a:rPr lang="el-GR" dirty="0"/>
              <a:t> Βελτίωση τοπικής αιματικής ροής</a:t>
            </a:r>
            <a:br>
              <a:rPr lang="el-GR" dirty="0"/>
            </a:br>
            <a:br>
              <a:rPr lang="el-GR" dirty="0"/>
            </a:b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Οξύ και χρόνιο οίδημα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br>
              <a:rPr lang="el-GR" dirty="0"/>
            </a:br>
            <a:r>
              <a:rPr lang="el-GR" dirty="0"/>
              <a:t>·</a:t>
            </a:r>
            <a:r>
              <a:rPr lang="en-US" dirty="0"/>
              <a:t>     </a:t>
            </a:r>
            <a:r>
              <a:rPr lang="el-GR" dirty="0"/>
              <a:t> Επιταχύνει το ρυθμό απορρόφησης </a:t>
            </a:r>
            <a:br>
              <a:rPr lang="el-GR" dirty="0"/>
            </a:br>
            <a:r>
              <a:rPr lang="el-GR" dirty="0"/>
              <a:t>·</a:t>
            </a:r>
            <a:r>
              <a:rPr lang="en-US" dirty="0"/>
              <a:t>     </a:t>
            </a:r>
            <a:r>
              <a:rPr lang="el-GR" dirty="0"/>
              <a:t> Επηρεάζει την διαπερατότητα των αιμοφόρων αγγείων </a:t>
            </a:r>
            <a:br>
              <a:rPr lang="el-GR" dirty="0"/>
            </a:br>
            <a:r>
              <a:rPr lang="el-GR" dirty="0"/>
              <a:t>·</a:t>
            </a:r>
            <a:r>
              <a:rPr lang="en-US" dirty="0"/>
              <a:t>     </a:t>
            </a:r>
            <a:r>
              <a:rPr lang="el-GR" dirty="0"/>
              <a:t> Αυξάνει την κινητικότητα των </a:t>
            </a:r>
            <a:r>
              <a:rPr lang="el-GR" dirty="0" err="1"/>
              <a:t>πρωτεινών</a:t>
            </a:r>
            <a:r>
              <a:rPr lang="el-GR" dirty="0"/>
              <a:t>, των αιμοφόρων αγγείων και της λεμφικής ροής </a:t>
            </a:r>
            <a:br>
              <a:rPr lang="el-GR" dirty="0"/>
            </a:br>
            <a:br>
              <a:rPr lang="el-GR" dirty="0"/>
            </a:b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Περιφερική αιματική ροή</a:t>
            </a:r>
            <a:endParaRPr lang="en-US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br>
              <a:rPr lang="el-GR" dirty="0"/>
            </a:br>
            <a:r>
              <a:rPr lang="el-GR" dirty="0"/>
              <a:t>·</a:t>
            </a:r>
            <a:r>
              <a:rPr lang="en-US" dirty="0"/>
              <a:t>     </a:t>
            </a:r>
            <a:r>
              <a:rPr lang="el-GR" dirty="0"/>
              <a:t> Προάγει την αρτηριακή, φλεβική και λεμφική ροή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err="1"/>
              <a:t>Ιοντοφόρεση</a:t>
            </a:r>
            <a:endParaRPr lang="en-US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br>
              <a:rPr lang="el-GR" dirty="0"/>
            </a:br>
            <a:r>
              <a:rPr lang="el-GR" dirty="0"/>
              <a:t>·</a:t>
            </a:r>
            <a:r>
              <a:rPr lang="en-US" dirty="0"/>
              <a:t>     </a:t>
            </a:r>
            <a:r>
              <a:rPr lang="el-GR" dirty="0"/>
              <a:t> Εφαρμογή φαρμακευτικών ουσιών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Ακράτεια ούρων και κοπράνων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br>
              <a:rPr lang="el-GR" dirty="0"/>
            </a:br>
            <a:r>
              <a:rPr lang="el-GR" dirty="0"/>
              <a:t>·</a:t>
            </a:r>
            <a:r>
              <a:rPr lang="en-US" dirty="0"/>
              <a:t>     </a:t>
            </a:r>
            <a:r>
              <a:rPr lang="el-GR" dirty="0"/>
              <a:t> Επηρεάζει το </a:t>
            </a:r>
            <a:r>
              <a:rPr lang="el-GR" dirty="0" err="1"/>
              <a:t>μυικό</a:t>
            </a:r>
            <a:r>
              <a:rPr lang="el-GR" dirty="0"/>
              <a:t> σύστημα του πυελικού εδάφους στην μείωση του πόνου και το ενδυναμώνει </a:t>
            </a:r>
            <a:br>
              <a:rPr lang="el-GR" dirty="0"/>
            </a:br>
            <a:r>
              <a:rPr lang="el-GR" dirty="0"/>
              <a:t>·</a:t>
            </a:r>
            <a:r>
              <a:rPr lang="en-US" dirty="0"/>
              <a:t>     </a:t>
            </a:r>
            <a:r>
              <a:rPr lang="el-GR" dirty="0"/>
              <a:t> Η θεραπεία ενδέχεται να οδηγήσει σε πλήρη εγκράτεια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ΑΝΤΕΝΔΕΙΞΕΙΣ</a:t>
            </a:r>
            <a:endParaRPr lang="en-US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ΜΕΤΑΛΛΑ</a:t>
            </a:r>
          </a:p>
          <a:p>
            <a:r>
              <a:rPr lang="el-GR" dirty="0"/>
              <a:t>ΠΥΡΕΤΟ ΚΑΡΚΙΝΟ</a:t>
            </a:r>
          </a:p>
          <a:p>
            <a:r>
              <a:rPr lang="el-GR" dirty="0"/>
              <a:t>ΑΙΜΟΡΡΑΓΙΕΣ</a:t>
            </a:r>
          </a:p>
          <a:p>
            <a:r>
              <a:rPr lang="el-GR" dirty="0"/>
              <a:t>ΑΝΟΙΚΤΑ ΤΡΑΥΜΑΤΑ</a:t>
            </a:r>
          </a:p>
          <a:p>
            <a:r>
              <a:rPr lang="el-GR" dirty="0"/>
              <a:t>ΕΓΚΥΟΥΣ</a:t>
            </a:r>
          </a:p>
          <a:p>
            <a:r>
              <a:rPr lang="el-GR" dirty="0"/>
              <a:t>ΠΑΧΥΣΑΡΚΙΑ</a:t>
            </a:r>
          </a:p>
          <a:p>
            <a:r>
              <a:rPr lang="el-GR" dirty="0"/>
              <a:t>ΑΝΑΠΤΥΣΣΟΜΕΝΑ ΑΤΟΜΑ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ΕΝΔΕΙΞΕΙΣ</a:t>
            </a:r>
            <a:endParaRPr lang="en-US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στην χαλάρωση των </a:t>
            </a:r>
            <a:r>
              <a:rPr lang="el-GR" dirty="0" err="1"/>
              <a:t>μυικών</a:t>
            </a:r>
            <a:r>
              <a:rPr lang="el-GR" dirty="0"/>
              <a:t> σπασμών, </a:t>
            </a:r>
          </a:p>
          <a:p>
            <a:r>
              <a:rPr lang="el-GR" dirty="0"/>
              <a:t>πρόληψη και </a:t>
            </a:r>
            <a:r>
              <a:rPr lang="el-GR" dirty="0" err="1"/>
              <a:t>επιβράδυνδη</a:t>
            </a:r>
            <a:r>
              <a:rPr lang="el-GR" dirty="0"/>
              <a:t> της </a:t>
            </a:r>
            <a:r>
              <a:rPr lang="el-GR" dirty="0" err="1"/>
              <a:t>μυικής</a:t>
            </a:r>
            <a:r>
              <a:rPr lang="el-GR" dirty="0"/>
              <a:t> ατροφίας από αχρησία, </a:t>
            </a:r>
          </a:p>
          <a:p>
            <a:r>
              <a:rPr lang="el-GR" dirty="0"/>
              <a:t>αύξηση αιματικής ροής, </a:t>
            </a:r>
          </a:p>
          <a:p>
            <a:r>
              <a:rPr lang="el-GR" dirty="0"/>
              <a:t>διατήρηση και αύξηση του εύρους κίνησης, διαχείριση του χρόνιου πόνου</a:t>
            </a:r>
          </a:p>
          <a:p>
            <a:r>
              <a:rPr lang="el-GR" dirty="0"/>
              <a:t> του οξέος μετεγχειρητικού πόνου</a:t>
            </a:r>
          </a:p>
          <a:p>
            <a:r>
              <a:rPr lang="el-GR" dirty="0"/>
              <a:t> </a:t>
            </a:r>
            <a:r>
              <a:rPr lang="el-GR" dirty="0" err="1"/>
              <a:t>μυική</a:t>
            </a:r>
            <a:r>
              <a:rPr lang="el-GR" dirty="0"/>
              <a:t> επανεκπαίδευση και αποκατάσταση με τον ηλεκτρικό </a:t>
            </a:r>
            <a:r>
              <a:rPr lang="el-GR" dirty="0" err="1"/>
              <a:t>μυικό</a:t>
            </a:r>
            <a:r>
              <a:rPr lang="el-GR" dirty="0"/>
              <a:t> ερεθισμό</a:t>
            </a:r>
          </a:p>
          <a:p>
            <a:r>
              <a:rPr lang="el-GR" dirty="0"/>
              <a:t> μετεγχειρητικό </a:t>
            </a:r>
            <a:r>
              <a:rPr lang="el-GR" dirty="0" err="1"/>
              <a:t>μυικό</a:t>
            </a:r>
            <a:r>
              <a:rPr lang="el-GR" dirty="0"/>
              <a:t> ερεθισμό για την πρόληψη φλεβικής θρόμβωσης, επούλωση πληγών</a:t>
            </a:r>
          </a:p>
          <a:p>
            <a:r>
              <a:rPr lang="el-GR" dirty="0"/>
              <a:t> εφαρμογή φαρμάκων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ΔΙΑΘΕΡΜΙΑ ΜΙΚΡΟΚΥΜΑΤΩΝ</a:t>
            </a:r>
            <a:endParaRPr lang="en-US" dirty="0"/>
          </a:p>
        </p:txBody>
      </p:sp>
      <p:pic>
        <p:nvPicPr>
          <p:cNvPr id="4" name="3 - Θέση περιεχομένου" descr="diathermia-mikrokimatwn-rt-digita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500" y="2148681"/>
            <a:ext cx="3429000" cy="3429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Οι διαθερμίες μικροκυμάτων είναι συσκευές εκπομπής ηλεκτρομαγνητικής ακτινοβολίας ραδιοφωνικής συχνότητας.</a:t>
            </a:r>
          </a:p>
          <a:p>
            <a:r>
              <a:rPr lang="el-GR" dirty="0"/>
              <a:t> Η ηλεκτρομαγνητική ενέργεια όπως διαδίδεται μέσα στους ιστούς, απορροφάται απ’ αυτούς και μετατρέπεται σε θερμότητα.</a:t>
            </a:r>
          </a:p>
          <a:p>
            <a:r>
              <a:rPr lang="el-GR" dirty="0"/>
              <a:t> Οι </a:t>
            </a:r>
            <a:r>
              <a:rPr lang="el-GR" dirty="0" err="1"/>
              <a:t>μικροκυματικές</a:t>
            </a:r>
            <a:r>
              <a:rPr lang="el-GR" dirty="0"/>
              <a:t> διαθερμίες μπορούν να αυξήσουν ικανοποιητικά τη θερμοκρασία των ιστών μέχρι βάθους 3,5 cm, εφόσον το πάχος του λίπους της περιοχής δεν υπερβαίνει τα 2 </a:t>
            </a:r>
            <a:r>
              <a:rPr lang="el-GR" dirty="0" err="1"/>
              <a:t>cm</a:t>
            </a:r>
            <a:r>
              <a:rPr lang="el-GR" dirty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ΥΠΕΡΗΧΟΙ</a:t>
            </a:r>
            <a:endParaRPr lang="en-US" dirty="0"/>
          </a:p>
        </p:txBody>
      </p:sp>
      <p:pic>
        <p:nvPicPr>
          <p:cNvPr id="4" name="3 - Θέση περιεχομένου" descr="CHAT277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43200" y="2555589"/>
            <a:ext cx="3657600" cy="2615184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ΟΡΙΣΜΟΣ</a:t>
            </a:r>
            <a:endParaRPr lang="en-US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Υπέρηχοι είναι η ονομασία που δόθηκε σε ηχητικά κύματα υψηλής συχνότητας(πάνω από 20</a:t>
            </a:r>
            <a:r>
              <a:rPr lang="en-US" dirty="0"/>
              <a:t>KHz)</a:t>
            </a:r>
            <a:r>
              <a:rPr lang="el-GR" dirty="0"/>
              <a:t> που δεν μπορούν να ακουστούν από το ανθρώπινο αυτί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ΤΕΧΝΙΚΕΣ ΕΦΑΡΜΟΓΗΣ ΥΠΕΡΗΧΩΝ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ΣΥΝΕΧΟΥΣ ΚΙΝΗΣΗΣ ΚΕΦΑΛΗΣ</a:t>
            </a:r>
          </a:p>
          <a:p>
            <a:r>
              <a:rPr lang="el-GR" dirty="0"/>
              <a:t>ΣΤΑΤΙΚΗ ΤΕΧΝΙΚΗ</a:t>
            </a:r>
          </a:p>
          <a:p>
            <a:r>
              <a:rPr lang="el-GR" dirty="0"/>
              <a:t>ΤΕΧΝΙΚΗ ΜΕ ΠΑΡΕΜΒΟΛΗ ΝΕΡΟΥ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ΕΝΔΕΙΞΕΙΣ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/>
              <a:t>Μυϊκές θλάσεις</a:t>
            </a:r>
          </a:p>
          <a:p>
            <a:r>
              <a:rPr lang="el-GR" dirty="0"/>
              <a:t>Τενοντίτιδες</a:t>
            </a:r>
          </a:p>
          <a:p>
            <a:r>
              <a:rPr lang="el-GR" dirty="0"/>
              <a:t>Οσφυαλγία και αυχενικό σύνδρομο</a:t>
            </a:r>
          </a:p>
          <a:p>
            <a:r>
              <a:rPr lang="el-GR" dirty="0"/>
              <a:t>Περιαρθρίτιδα</a:t>
            </a:r>
          </a:p>
          <a:p>
            <a:r>
              <a:rPr lang="el-GR" dirty="0"/>
              <a:t>Κακώσεις συνδέσμων και τενόντων</a:t>
            </a:r>
          </a:p>
          <a:p>
            <a:r>
              <a:rPr lang="el-GR" dirty="0" err="1"/>
              <a:t>Επικονδυλίτιδα</a:t>
            </a:r>
            <a:endParaRPr lang="el-GR" dirty="0"/>
          </a:p>
          <a:p>
            <a:r>
              <a:rPr lang="el-GR" dirty="0" err="1"/>
              <a:t>Ασβεστοποιητική</a:t>
            </a:r>
            <a:r>
              <a:rPr lang="el-GR" dirty="0"/>
              <a:t> </a:t>
            </a:r>
            <a:r>
              <a:rPr lang="el-GR" dirty="0" err="1"/>
              <a:t>θυλακίτιδα</a:t>
            </a:r>
            <a:endParaRPr lang="el-GR" dirty="0"/>
          </a:p>
          <a:p>
            <a:r>
              <a:rPr lang="el-GR" dirty="0" err="1"/>
              <a:t>Μετατραυματική</a:t>
            </a:r>
            <a:r>
              <a:rPr lang="el-GR" dirty="0"/>
              <a:t> αρθρίτιδα</a:t>
            </a:r>
          </a:p>
          <a:p>
            <a:r>
              <a:rPr lang="el-GR" dirty="0"/>
              <a:t>Ουλώδης ιστός που αναπτύσσεται μετά από τραύματα ή τομές εγχειρήσεων</a:t>
            </a:r>
          </a:p>
          <a:p>
            <a:r>
              <a:rPr lang="el-GR" dirty="0"/>
              <a:t>Κάλοι</a:t>
            </a:r>
          </a:p>
          <a:p>
            <a:r>
              <a:rPr lang="el-GR" dirty="0" err="1"/>
              <a:t>Νευρινώματα</a:t>
            </a:r>
            <a:r>
              <a:rPr lang="el-GR" dirty="0"/>
              <a:t> και </a:t>
            </a:r>
            <a:r>
              <a:rPr lang="el-GR" dirty="0" err="1"/>
              <a:t>νευραπραξίες</a:t>
            </a:r>
            <a:r>
              <a:rPr lang="el-GR" dirty="0"/>
              <a:t> για αύξηση της ταχύτητας αγωγιμότητας των κινητικών νευρικών ινών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</TotalTime>
  <Words>904</Words>
  <Application>Microsoft Office PowerPoint</Application>
  <PresentationFormat>Προβολή στην οθόνη (4:3)</PresentationFormat>
  <Paragraphs>117</Paragraphs>
  <Slides>30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30</vt:i4>
      </vt:variant>
    </vt:vector>
  </HeadingPairs>
  <TitlesOfParts>
    <vt:vector size="33" baseType="lpstr">
      <vt:lpstr>Arial</vt:lpstr>
      <vt:lpstr>Calibri</vt:lpstr>
      <vt:lpstr>Θέμα του Office</vt:lpstr>
      <vt:lpstr>διαθερμία</vt:lpstr>
      <vt:lpstr>ΕΝΔΕΙΞΕΙΣ</vt:lpstr>
      <vt:lpstr>ΑΝΤΕΝΔΕΙΞΕΙΣ</vt:lpstr>
      <vt:lpstr>ΔΙΑΘΕΡΜΙΑ ΜΙΚΡΟΚΥΜΑΤΩΝ</vt:lpstr>
      <vt:lpstr>Παρουσίαση του PowerPoint</vt:lpstr>
      <vt:lpstr>ΥΠΕΡΗΧΟΙ</vt:lpstr>
      <vt:lpstr>ΟΡΙΣΜΟΣ</vt:lpstr>
      <vt:lpstr>ΤΕΧΝΙΚΕΣ ΕΦΑΡΜΟΓΗΣ ΥΠΕΡΗΧΩΝ</vt:lpstr>
      <vt:lpstr>ΕΝΔΕΙΞΕΙΣ</vt:lpstr>
      <vt:lpstr>ΑΝΤΕΝΔΕΙΞΕΙΣ</vt:lpstr>
      <vt:lpstr>ΜΑΓΝΗΤΟΘΕΡΑΠΕΙΑ</vt:lpstr>
      <vt:lpstr>Παρουσίαση του PowerPoint</vt:lpstr>
      <vt:lpstr>ΠΛΕΟΝΕΚΤΗΜΑΤΑ</vt:lpstr>
      <vt:lpstr>ΑΝΤΕΝΔΕΙΞΕΙΣ</vt:lpstr>
      <vt:lpstr>Παρουσίαση του PowerPoint</vt:lpstr>
      <vt:lpstr>LASER</vt:lpstr>
      <vt:lpstr>LASER</vt:lpstr>
      <vt:lpstr>TI KANEI</vt:lpstr>
      <vt:lpstr>ΕΝΔΕΙΞΕΙΣ</vt:lpstr>
      <vt:lpstr>ΗΛΕΚΤΡΟΘΕΡΑΠΕΙΑ</vt:lpstr>
      <vt:lpstr>ΟΡΙΣΜΟΣ</vt:lpstr>
      <vt:lpstr>ΧΡΗΣΕΙΣ</vt:lpstr>
      <vt:lpstr>Ιστική ανάπλαση    </vt:lpstr>
      <vt:lpstr>Βελτίωση εύρους αρθρικής κινητικότητας</vt:lpstr>
      <vt:lpstr>Θεραπεία νευρομυικής δυσλειτουργίας</vt:lpstr>
      <vt:lpstr>Οξύ και χρόνιο οίδημα</vt:lpstr>
      <vt:lpstr>Περιφερική αιματική ροή</vt:lpstr>
      <vt:lpstr>Ιοντοφόρεση</vt:lpstr>
      <vt:lpstr>Ακράτεια ούρων και κοπράνων</vt:lpstr>
      <vt:lpstr>ΕΝΔΕΙΞΕΙΣ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ΔΙΑΘΕΡΜΙΑ</dc:title>
  <dc:creator>usere</dc:creator>
  <cp:lastModifiedBy>Vasso Kapetanou</cp:lastModifiedBy>
  <cp:revision>24</cp:revision>
  <dcterms:created xsi:type="dcterms:W3CDTF">2015-12-06T19:48:48Z</dcterms:created>
  <dcterms:modified xsi:type="dcterms:W3CDTF">2022-11-08T06:29:30Z</dcterms:modified>
</cp:coreProperties>
</file>