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ΜΕΤΡΑ ΔΙΑΣΠΟΡΑΣ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92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ΔΙΑΚΥΜΑΝΣΗ(</a:t>
            </a:r>
            <a:r>
              <a:rPr lang="en-US" dirty="0" smtClean="0"/>
              <a:t>s</a:t>
            </a:r>
            <a:r>
              <a:rPr lang="el-GR" dirty="0" smtClean="0"/>
              <a:t>2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2611"/>
          </a:xfrm>
        </p:spPr>
        <p:txBody>
          <a:bodyPr/>
          <a:lstStyle/>
          <a:p>
            <a:r>
              <a:rPr lang="el-GR" dirty="0"/>
              <a:t>Ένας άλλος τρόπος για να υπολογίσουμε τη διασπορά των παρατηρήσεων </a:t>
            </a:r>
            <a:r>
              <a:rPr lang="el-GR" i="1" dirty="0"/>
              <a:t>t</a:t>
            </a:r>
            <a:r>
              <a:rPr lang="el-GR" dirty="0"/>
              <a:t>1,</a:t>
            </a:r>
            <a:r>
              <a:rPr lang="el-GR" i="1" dirty="0"/>
              <a:t>t</a:t>
            </a:r>
            <a:r>
              <a:rPr lang="el-GR" dirty="0"/>
              <a:t>2,...,</a:t>
            </a:r>
            <a:r>
              <a:rPr lang="el-GR" i="1" dirty="0" err="1"/>
              <a:t>t</a:t>
            </a:r>
            <a:r>
              <a:rPr lang="el-GR" dirty="0" err="1"/>
              <a:t>v</a:t>
            </a:r>
            <a:r>
              <a:rPr lang="el-GR" dirty="0"/>
              <a:t> μιας μεταβλητής </a:t>
            </a:r>
            <a:r>
              <a:rPr lang="el-GR" i="1" dirty="0"/>
              <a:t>Χ </a:t>
            </a:r>
            <a:r>
              <a:rPr lang="el-GR" dirty="0"/>
              <a:t>θα ήταν</a:t>
            </a:r>
          </a:p>
          <a:p>
            <a:pPr marL="0" indent="0">
              <a:buNone/>
            </a:pPr>
            <a:r>
              <a:rPr lang="el-GR" dirty="0"/>
              <a:t>να αφαιρέσουμε τη μέση τιμή από κάθε παρατήρηση και να βρούμε τον αριθμητικό μέσο των διαφορών</a:t>
            </a:r>
          </a:p>
          <a:p>
            <a:pPr marL="0" indent="0">
              <a:buNone/>
            </a:pPr>
            <a:r>
              <a:rPr lang="el-GR" dirty="0"/>
              <a:t>αυτών, δηλαδή τον αριθμό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/>
              <a:t>Ο αριθμός όμως αυτός είναι ίσος με μηδέν, </a:t>
            </a:r>
            <a:r>
              <a:rPr lang="el-GR" dirty="0" smtClean="0"/>
              <a:t>αφού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899" y="3429000"/>
            <a:ext cx="3098202" cy="10287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0" y="5308600"/>
            <a:ext cx="56769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7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ΔΙΑΚΥΜΑΝΣΗ(</a:t>
            </a:r>
            <a:r>
              <a:rPr lang="en-US" dirty="0"/>
              <a:t>s</a:t>
            </a:r>
            <a:r>
              <a:rPr lang="el-GR" dirty="0"/>
              <a:t>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Γι’αυτό</a:t>
            </a:r>
            <a:r>
              <a:rPr lang="el-GR" dirty="0"/>
              <a:t>, ως ένα μέτρο διασποράς παίρνουμε τον μέσο όρο των τετραγώνων των αποκλίσεων των </a:t>
            </a:r>
            <a:r>
              <a:rPr lang="el-GR" i="1" dirty="0"/>
              <a:t>t</a:t>
            </a:r>
            <a:r>
              <a:rPr lang="el-GR" dirty="0"/>
              <a:t>1 από τη </a:t>
            </a:r>
            <a:r>
              <a:rPr lang="el-GR" dirty="0" smtClean="0"/>
              <a:t>μέση τιμή </a:t>
            </a:r>
            <a:r>
              <a:rPr lang="el-GR" dirty="0"/>
              <a:t>τους . Το μέτρο αυτό καλείται </a:t>
            </a:r>
            <a:r>
              <a:rPr lang="el-GR" b="1" dirty="0"/>
              <a:t>διακύμανση </a:t>
            </a:r>
            <a:r>
              <a:rPr lang="el-GR" dirty="0"/>
              <a:t>ή </a:t>
            </a:r>
            <a:r>
              <a:rPr lang="el-GR" b="1" dirty="0"/>
              <a:t>διασπορά </a:t>
            </a:r>
            <a:r>
              <a:rPr lang="el-GR" dirty="0"/>
              <a:t>(</a:t>
            </a:r>
            <a:r>
              <a:rPr lang="el-GR" dirty="0" err="1"/>
              <a:t>variance</a:t>
            </a:r>
            <a:r>
              <a:rPr lang="el-GR" dirty="0"/>
              <a:t>) και ορίζεται από τη </a:t>
            </a:r>
            <a:r>
              <a:rPr lang="el-GR" dirty="0" smtClean="0"/>
              <a:t>σχέση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4089400"/>
            <a:ext cx="5181599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9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ΔΙΑΚΥΜΑΝΣΗ(</a:t>
            </a:r>
            <a:r>
              <a:rPr lang="en-US" dirty="0"/>
              <a:t>s</a:t>
            </a:r>
            <a:r>
              <a:rPr lang="el-GR" dirty="0"/>
              <a:t>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10714566" cy="4697411"/>
          </a:xfrm>
        </p:spPr>
        <p:txBody>
          <a:bodyPr/>
          <a:lstStyle/>
          <a:p>
            <a:r>
              <a:rPr lang="el-GR" dirty="0" smtClean="0"/>
              <a:t>Ο τύπος αυτός αποδεικνύεται ότι μπορεί να πάρει την ισοδύναμη μορφή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/>
              <a:t>η οποία διευκολύνει σημαντικά τους υπολογισμούς κυρίως όταν η μέση τιμή δεν είναι ακέραιος αριθμός.</a:t>
            </a:r>
          </a:p>
          <a:p>
            <a:pPr marL="0" indent="0">
              <a:buNone/>
            </a:pPr>
            <a:r>
              <a:rPr lang="el-GR" dirty="0"/>
              <a:t>Όταν έχουμε πίνακα συχνοτήτων ή ομαδοποιημένα δεδομένα, η διακύμανση ορίζεται από τη σχέση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2773232"/>
            <a:ext cx="6091368" cy="1341568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0" y="5321300"/>
            <a:ext cx="6972299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ΔΙΑΚΥΜΑΝΣΗ(</a:t>
            </a:r>
            <a:r>
              <a:rPr lang="en-US" dirty="0"/>
              <a:t>s</a:t>
            </a:r>
            <a:r>
              <a:rPr lang="el-GR" dirty="0"/>
              <a:t>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04334" y="2236789"/>
            <a:ext cx="8596668" cy="3880773"/>
          </a:xfrm>
        </p:spPr>
        <p:txBody>
          <a:bodyPr/>
          <a:lstStyle/>
          <a:p>
            <a:r>
              <a:rPr lang="el-GR" dirty="0"/>
              <a:t>ή την ισοδύναμη μορφή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/>
              <a:t>όπου </a:t>
            </a:r>
            <a:r>
              <a:rPr lang="el-GR" i="1" dirty="0"/>
              <a:t>x</a:t>
            </a:r>
            <a:r>
              <a:rPr lang="el-GR" dirty="0"/>
              <a:t>1, </a:t>
            </a:r>
            <a:r>
              <a:rPr lang="el-GR" i="1" dirty="0"/>
              <a:t>x</a:t>
            </a:r>
            <a:r>
              <a:rPr lang="el-GR" dirty="0"/>
              <a:t>2 ,...,</a:t>
            </a:r>
            <a:r>
              <a:rPr lang="el-GR" i="1" dirty="0" err="1"/>
              <a:t>x</a:t>
            </a:r>
            <a:r>
              <a:rPr lang="el-GR" dirty="0" err="1"/>
              <a:t>κ</a:t>
            </a:r>
            <a:r>
              <a:rPr lang="el-GR" dirty="0"/>
              <a:t> οι τιμές της μεταβλητής (ή τα κέντρα των κλάσεων) με αντίστοιχες συχνότητες </a:t>
            </a:r>
            <a:r>
              <a:rPr lang="el-GR" i="1" dirty="0"/>
              <a:t>ν</a:t>
            </a:r>
            <a:r>
              <a:rPr lang="el-GR" dirty="0"/>
              <a:t>1, </a:t>
            </a:r>
            <a:r>
              <a:rPr lang="el-GR" i="1" dirty="0"/>
              <a:t>ν</a:t>
            </a:r>
            <a:r>
              <a:rPr lang="el-GR" dirty="0"/>
              <a:t>2,..., </a:t>
            </a:r>
            <a:r>
              <a:rPr lang="el-GR" i="1" dirty="0" err="1"/>
              <a:t>ν</a:t>
            </a:r>
            <a:r>
              <a:rPr lang="el-GR" dirty="0" err="1"/>
              <a:t>κ</a:t>
            </a:r>
            <a:r>
              <a:rPr lang="el-GR" dirty="0"/>
              <a:t>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414" y="2783541"/>
            <a:ext cx="3055172" cy="129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8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117601"/>
            <a:ext cx="10676466" cy="574040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/>
              <a:t>Έ</a:t>
            </a:r>
            <a:r>
              <a:rPr lang="el-GR" dirty="0" smtClean="0"/>
              <a:t>νας καθηγητής, </a:t>
            </a:r>
            <a:r>
              <a:rPr lang="el-GR" dirty="0"/>
              <a:t>για </a:t>
            </a:r>
            <a:r>
              <a:rPr lang="el-GR" dirty="0" smtClean="0"/>
              <a:t>να συγκρίνει </a:t>
            </a:r>
            <a:r>
              <a:rPr lang="el-GR" dirty="0"/>
              <a:t>δύο διαφορετικά τμήματα Α και Β της ίδιας τάξης ως προς την επίδοσή τους σε ένα μάθημα, </a:t>
            </a:r>
            <a:r>
              <a:rPr lang="el-GR" dirty="0" smtClean="0"/>
              <a:t>πήρε τυχαία </a:t>
            </a:r>
            <a:r>
              <a:rPr lang="el-GR" dirty="0"/>
              <a:t>10 μαθητές από κάθε τμήμα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Η βαθμολογία τους στο μάθημα αυτό ήταν:</a:t>
            </a:r>
          </a:p>
          <a:p>
            <a:r>
              <a:rPr lang="el-GR" dirty="0"/>
              <a:t>Τμήμα Α: 13 13 14 15 15 15 15 16 16 </a:t>
            </a:r>
            <a:r>
              <a:rPr lang="el-GR" dirty="0" smtClean="0"/>
              <a:t>18</a:t>
            </a:r>
          </a:p>
          <a:p>
            <a:r>
              <a:rPr lang="el-GR" dirty="0" smtClean="0"/>
              <a:t>Τμήμα </a:t>
            </a:r>
            <a:r>
              <a:rPr lang="el-GR" dirty="0"/>
              <a:t>Β: 10 13 14 14 15 15 15 16 18 20.	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Η βαθμολογία </a:t>
            </a:r>
            <a:r>
              <a:rPr lang="el-GR" dirty="0"/>
              <a:t>των μαθητών του τμήματος Β παρουσιάζει μεγαλύτερη μεταβλητότητα από τη βαθμολογία </a:t>
            </a:r>
            <a:r>
              <a:rPr lang="el-GR" dirty="0" smtClean="0"/>
              <a:t>των μαθητών </a:t>
            </a:r>
            <a:r>
              <a:rPr lang="el-GR" dirty="0"/>
              <a:t>του τμήματος 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400" y="3138543"/>
            <a:ext cx="4984675" cy="580913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0" y="3924300"/>
            <a:ext cx="1905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4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0160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ΔΙΑΚΥΜΑΝΣΗ(</a:t>
            </a:r>
            <a:r>
              <a:rPr lang="en-US" dirty="0"/>
              <a:t>s</a:t>
            </a:r>
            <a:r>
              <a:rPr lang="el-GR" dirty="0"/>
              <a:t>2</a:t>
            </a:r>
            <a:r>
              <a:rPr lang="en-US" dirty="0" smtClean="0"/>
              <a:t>)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1892300"/>
            <a:ext cx="9190037" cy="449579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01" y="5359400"/>
            <a:ext cx="86487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2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ΔΙΑΚΥΜΑΝΣΗ(</a:t>
            </a:r>
            <a:r>
              <a:rPr lang="en-US" dirty="0"/>
              <a:t>s</a:t>
            </a:r>
            <a:r>
              <a:rPr lang="el-GR" dirty="0"/>
              <a:t>2</a:t>
            </a:r>
            <a:r>
              <a:rPr lang="en-US" dirty="0"/>
              <a:t>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2965" y="3337513"/>
            <a:ext cx="7186108" cy="1527586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444500" y="2690336"/>
            <a:ext cx="1076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διακύμανση για τα ομαδοποιημένα δεδομένα του πίνακα  υπολογίζεται</a:t>
            </a:r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r>
              <a:rPr lang="el-GR" dirty="0" smtClean="0">
                <a:latin typeface="TimesNewRomanPSMT"/>
              </a:rPr>
              <a:t>Εάν </a:t>
            </a:r>
            <a:r>
              <a:rPr lang="el-GR" dirty="0">
                <a:latin typeface="TimesNewRomanPSMT"/>
              </a:rPr>
              <a:t>υπολογίσουμε τη διακύμανση από τα μη ομαδοποιημένα δεδομένα του πίνακα </a:t>
            </a:r>
            <a:r>
              <a:rPr lang="el-GR" dirty="0" smtClean="0">
                <a:latin typeface="TimesNewRomanPSMT"/>
              </a:rPr>
              <a:t> </a:t>
            </a:r>
            <a:r>
              <a:rPr lang="el-GR" dirty="0">
                <a:latin typeface="TimesNewRomanPSMT"/>
              </a:rPr>
              <a:t>βρίσκουμε </a:t>
            </a:r>
            <a:r>
              <a:rPr lang="el-GR" i="1" dirty="0">
                <a:latin typeface="TimesNewRomanPS-ItalicMT"/>
              </a:rPr>
              <a:t>s</a:t>
            </a:r>
            <a:r>
              <a:rPr lang="el-GR" sz="800" dirty="0">
                <a:latin typeface="TimesNewRomanPSMT"/>
              </a:rPr>
              <a:t>2 </a:t>
            </a:r>
            <a:r>
              <a:rPr lang="el-GR" dirty="0">
                <a:latin typeface="TimesNewRomanPSMT"/>
              </a:rPr>
              <a:t>= 50,9. </a:t>
            </a:r>
            <a:endParaRPr lang="el-GR" dirty="0" smtClean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r>
              <a:rPr lang="el-GR" dirty="0" smtClean="0">
                <a:latin typeface="TimesNewRomanPSMT"/>
              </a:rPr>
              <a:t>Η </a:t>
            </a:r>
            <a:r>
              <a:rPr lang="el-GR" b="1" dirty="0" smtClean="0">
                <a:latin typeface="TimesNewRomanPSMT"/>
              </a:rPr>
              <a:t>διαφορά </a:t>
            </a:r>
            <a:r>
              <a:rPr lang="el-GR" b="1" dirty="0">
                <a:latin typeface="TimesNewRomanPSMT"/>
              </a:rPr>
              <a:t>αυτή οφείλεται </a:t>
            </a:r>
            <a:r>
              <a:rPr lang="el-GR" dirty="0">
                <a:latin typeface="TimesNewRomanPSMT"/>
              </a:rPr>
              <a:t>στην απώλεια πληροφορίας </a:t>
            </a:r>
            <a:r>
              <a:rPr lang="el-GR" b="1" dirty="0">
                <a:latin typeface="TimesNewRomanPSMT"/>
              </a:rPr>
              <a:t>λόγω ομαδοποίησης των παρατηρήσεων</a:t>
            </a:r>
            <a:r>
              <a:rPr lang="el-GR" dirty="0">
                <a:latin typeface="TimesNewRomanPSMT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362935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315</Words>
  <Application>Microsoft Office PowerPoint</Application>
  <PresentationFormat>Ευρεία οθόνη</PresentationFormat>
  <Paragraphs>51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TimesNewRomanPS-ItalicMT</vt:lpstr>
      <vt:lpstr>TimesNewRomanPSMT</vt:lpstr>
      <vt:lpstr>Trebuchet MS</vt:lpstr>
      <vt:lpstr>Wingdings 3</vt:lpstr>
      <vt:lpstr>Όψη</vt:lpstr>
      <vt:lpstr>ΜΕΤΡΑ ΔΙΑΣΠΟΡΑΣ </vt:lpstr>
      <vt:lpstr>ΔΙΑΚΥΜΑΝΣΗ(s2)</vt:lpstr>
      <vt:lpstr>ΔΙΑΚΥΜΑΝΣΗ(s2)</vt:lpstr>
      <vt:lpstr>ΔΙΑΚΥΜΑΝΣΗ(s2)</vt:lpstr>
      <vt:lpstr>ΔΙΑΚΥΜΑΝΣΗ(s2)</vt:lpstr>
      <vt:lpstr>ΠΑΡΑΔΕΙΓΜΑ</vt:lpstr>
      <vt:lpstr>ΔΙΑΚΥΜΑΝΣΗ(s2)   </vt:lpstr>
      <vt:lpstr>ΔΙΑΚΥΜΑΝΣΗ(s2)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ΜΕΤΡΑ ΔΙΑΣΠΟΡΑΣ</dc:title>
  <dc:creator>Χρήστης των Windows</dc:creator>
  <cp:lastModifiedBy>Χρήστης των Windows</cp:lastModifiedBy>
  <cp:revision>4</cp:revision>
  <dcterms:created xsi:type="dcterms:W3CDTF">2023-01-02T15:37:51Z</dcterms:created>
  <dcterms:modified xsi:type="dcterms:W3CDTF">2023-01-04T08:42:31Z</dcterms:modified>
</cp:coreProperties>
</file>