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6" r:id="rId7"/>
    <p:sldId id="262" r:id="rId8"/>
    <p:sldId id="263" r:id="rId9"/>
    <p:sldId id="265" r:id="rId10"/>
    <p:sldId id="264" r:id="rId11"/>
    <p:sldId id="267" r:id="rId12"/>
    <p:sldId id="269" r:id="rId13"/>
    <p:sldId id="268" r:id="rId14"/>
    <p:sldId id="270" r:id="rId15"/>
    <p:sldId id="271" r:id="rId16"/>
    <p:sldId id="272" r:id="rId17"/>
    <p:sldId id="273" r:id="rId18"/>
    <p:sldId id="274" r:id="rId19"/>
    <p:sldId id="275" r:id="rId20"/>
    <p:sldId id="257" r:id="rId2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fld id="{9F49C82D-CA91-4556-9A25-ACF1FD472E36}" type="datetimeFigureOut">
              <a:rPr lang="el-GR" smtClean="0"/>
              <a:t>6/4/2021</a:t>
            </a:fld>
            <a:endParaRPr lang="el-GR"/>
          </a:p>
        </p:txBody>
      </p:sp>
      <p:sp>
        <p:nvSpPr>
          <p:cNvPr id="17" name="16 - Θέση υποσέλιδου"/>
          <p:cNvSpPr>
            <a:spLocks noGrp="1"/>
          </p:cNvSpPr>
          <p:nvPr>
            <p:ph type="ftr" sz="quarter" idx="11"/>
          </p:nvPr>
        </p:nvSpPr>
        <p:spPr>
          <a:xfrm>
            <a:off x="5410200" y="4205288"/>
            <a:ext cx="1295400" cy="457200"/>
          </a:xfrm>
        </p:spPr>
        <p:txBody>
          <a:bodyPr/>
          <a:lstStyle/>
          <a:p>
            <a:endParaRPr lang="el-GR"/>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AB5073DF-5CD2-49F2-8A7E-50F1550D5C3F}"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F49C82D-CA91-4556-9A25-ACF1FD472E36}" type="datetimeFigureOut">
              <a:rPr lang="el-GR" smtClean="0"/>
              <a:t>6/4/2021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B5073DF-5CD2-49F2-8A7E-50F1550D5C3F}"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F49C82D-CA91-4556-9A25-ACF1FD472E36}" type="datetimeFigureOut">
              <a:rPr lang="el-GR" smtClean="0"/>
              <a:t>6/4/2021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B5073DF-5CD2-49F2-8A7E-50F1550D5C3F}"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F49C82D-CA91-4556-9A25-ACF1FD472E36}" type="datetimeFigureOut">
              <a:rPr lang="el-GR" smtClean="0"/>
              <a:t>6/4/2021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B5073DF-5CD2-49F2-8A7E-50F1550D5C3F}"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9F49C82D-CA91-4556-9A25-ACF1FD472E36}" type="datetimeFigureOut">
              <a:rPr lang="el-GR" smtClean="0"/>
              <a:t>6/4/2021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B5073DF-5CD2-49F2-8A7E-50F1550D5C3F}"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9F49C82D-CA91-4556-9A25-ACF1FD472E36}" type="datetimeFigureOut">
              <a:rPr lang="el-GR" smtClean="0"/>
              <a:t>6/4/2021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B5073DF-5CD2-49F2-8A7E-50F1550D5C3F}"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ημερομηνίας"/>
          <p:cNvSpPr>
            <a:spLocks noGrp="1"/>
          </p:cNvSpPr>
          <p:nvPr>
            <p:ph type="dt" sz="half" idx="10"/>
          </p:nvPr>
        </p:nvSpPr>
        <p:spPr/>
        <p:txBody>
          <a:bodyPr rtlCol="0"/>
          <a:lstStyle/>
          <a:p>
            <a:fld id="{9F49C82D-CA91-4556-9A25-ACF1FD472E36}" type="datetimeFigureOut">
              <a:rPr lang="el-GR" smtClean="0"/>
              <a:t>6/4/2021</a:t>
            </a:fld>
            <a:endParaRPr lang="el-GR"/>
          </a:p>
        </p:txBody>
      </p:sp>
      <p:sp>
        <p:nvSpPr>
          <p:cNvPr id="27" name="26 - Θέση αριθμού διαφάνειας"/>
          <p:cNvSpPr>
            <a:spLocks noGrp="1"/>
          </p:cNvSpPr>
          <p:nvPr>
            <p:ph type="sldNum" sz="quarter" idx="11"/>
          </p:nvPr>
        </p:nvSpPr>
        <p:spPr/>
        <p:txBody>
          <a:bodyPr rtlCol="0"/>
          <a:lstStyle/>
          <a:p>
            <a:fld id="{AB5073DF-5CD2-49F2-8A7E-50F1550D5C3F}" type="slidenum">
              <a:rPr lang="el-GR" smtClean="0"/>
              <a:t>‹#›</a:t>
            </a:fld>
            <a:endParaRPr lang="el-GR"/>
          </a:p>
        </p:txBody>
      </p:sp>
      <p:sp>
        <p:nvSpPr>
          <p:cNvPr id="28" name="2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fld id="{9F49C82D-CA91-4556-9A25-ACF1FD472E36}" type="datetimeFigureOut">
              <a:rPr lang="el-GR" smtClean="0"/>
              <a:t>6/4/2021</a:t>
            </a:fld>
            <a:endParaRPr lang="el-GR"/>
          </a:p>
        </p:txBody>
      </p:sp>
      <p:sp>
        <p:nvSpPr>
          <p:cNvPr id="4" name="3 - Θέση υποσέλιδου"/>
          <p:cNvSpPr>
            <a:spLocks noGrp="1"/>
          </p:cNvSpPr>
          <p:nvPr>
            <p:ph type="ftr" sz="quarter" idx="11"/>
          </p:nvPr>
        </p:nvSpPr>
        <p:spPr>
          <a:xfrm>
            <a:off x="5257800" y="612648"/>
            <a:ext cx="1325880" cy="457200"/>
          </a:xfrm>
        </p:spPr>
        <p:txBody>
          <a:bodyPr/>
          <a:lstStyle/>
          <a:p>
            <a:endParaRPr lang="el-GR"/>
          </a:p>
        </p:txBody>
      </p:sp>
      <p:sp>
        <p:nvSpPr>
          <p:cNvPr id="5" name="4 - Θέση αριθμού διαφάνειας"/>
          <p:cNvSpPr>
            <a:spLocks noGrp="1"/>
          </p:cNvSpPr>
          <p:nvPr>
            <p:ph type="sldNum" sz="quarter" idx="12"/>
          </p:nvPr>
        </p:nvSpPr>
        <p:spPr>
          <a:xfrm>
            <a:off x="8174736" y="2272"/>
            <a:ext cx="762000" cy="365760"/>
          </a:xfrm>
        </p:spPr>
        <p:txBody>
          <a:bodyPr/>
          <a:lstStyle/>
          <a:p>
            <a:fld id="{AB5073DF-5CD2-49F2-8A7E-50F1550D5C3F}"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9F49C82D-CA91-4556-9A25-ACF1FD472E36}" type="datetimeFigureOut">
              <a:rPr lang="el-GR" smtClean="0"/>
              <a:t>6/4/2021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AB5073DF-5CD2-49F2-8A7E-50F1550D5C3F}"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9F49C82D-CA91-4556-9A25-ACF1FD472E36}" type="datetimeFigureOut">
              <a:rPr lang="el-GR" smtClean="0"/>
              <a:t>6/4/2021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B5073DF-5CD2-49F2-8A7E-50F1550D5C3F}"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9F49C82D-CA91-4556-9A25-ACF1FD472E36}" type="datetimeFigureOut">
              <a:rPr lang="el-GR" smtClean="0"/>
              <a:t>6/4/2021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B5073DF-5CD2-49F2-8A7E-50F1550D5C3F}"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9F49C82D-CA91-4556-9A25-ACF1FD472E36}" type="datetimeFigureOut">
              <a:rPr lang="el-GR" smtClean="0"/>
              <a:t>6/4/2021</a:t>
            </a:fld>
            <a:endParaRPr lang="el-GR"/>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l-GR"/>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AB5073DF-5CD2-49F2-8A7E-50F1550D5C3F}"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357158" y="1000108"/>
            <a:ext cx="8458200" cy="1470025"/>
          </a:xfrm>
        </p:spPr>
        <p:txBody>
          <a:bodyPr>
            <a:normAutofit fontScale="90000"/>
          </a:bodyPr>
          <a:lstStyle/>
          <a:p>
            <a:pPr algn="ctr"/>
            <a:r>
              <a:rPr lang="el-GR" sz="5400" b="1" dirty="0" smtClean="0">
                <a:solidFill>
                  <a:schemeClr val="accent2">
                    <a:lumMod val="75000"/>
                  </a:schemeClr>
                </a:solidFill>
                <a:latin typeface="Calibri" pitchFamily="34" charset="0"/>
              </a:rPr>
              <a:t>ΑΦΑΙΡΕΣΗ ΚΑΙ ΣΥΝΤΗΡΗΣΗ ΑΚΡΥΛΙΚΟΥ</a:t>
            </a:r>
            <a:endParaRPr lang="el-GR" sz="5400" b="1" dirty="0">
              <a:solidFill>
                <a:schemeClr val="accent2">
                  <a:lumMod val="75000"/>
                </a:schemeClr>
              </a:solidFill>
              <a:latin typeface="Calibri" pitchFamily="34" charset="0"/>
            </a:endParaRPr>
          </a:p>
        </p:txBody>
      </p:sp>
      <p:sp>
        <p:nvSpPr>
          <p:cNvPr id="4" name="2 - Υπότιτλος"/>
          <p:cNvSpPr>
            <a:spLocks noGrp="1"/>
          </p:cNvSpPr>
          <p:nvPr>
            <p:ph type="subTitle" idx="1"/>
          </p:nvPr>
        </p:nvSpPr>
        <p:spPr>
          <a:xfrm>
            <a:off x="2814622" y="4786322"/>
            <a:ext cx="6329378" cy="1752600"/>
          </a:xfrm>
        </p:spPr>
        <p:txBody>
          <a:bodyPr>
            <a:noAutofit/>
          </a:bodyPr>
          <a:lstStyle/>
          <a:p>
            <a:pPr algn="r"/>
            <a:r>
              <a:rPr lang="el-GR" sz="2000" dirty="0" smtClean="0">
                <a:solidFill>
                  <a:schemeClr val="accent2">
                    <a:lumMod val="75000"/>
                  </a:schemeClr>
                </a:solidFill>
                <a:latin typeface="Calibri" pitchFamily="34" charset="0"/>
              </a:rPr>
              <a:t>Ειδικότητα</a:t>
            </a:r>
            <a:r>
              <a:rPr lang="en-US" sz="2000" dirty="0" smtClean="0">
                <a:solidFill>
                  <a:schemeClr val="accent2">
                    <a:lumMod val="75000"/>
                  </a:schemeClr>
                </a:solidFill>
                <a:latin typeface="Calibri" pitchFamily="34" charset="0"/>
              </a:rPr>
              <a:t>:T</a:t>
            </a:r>
            <a:r>
              <a:rPr lang="el-GR" sz="2000" dirty="0" smtClean="0">
                <a:solidFill>
                  <a:schemeClr val="accent2">
                    <a:lumMod val="75000"/>
                  </a:schemeClr>
                </a:solidFill>
                <a:latin typeface="Calibri" pitchFamily="34" charset="0"/>
              </a:rPr>
              <a:t>εχνικός Αισθητικός Ποδολογίας-Καλλωπισμού Νυχιών και Ονυχοπλαστικής</a:t>
            </a:r>
          </a:p>
          <a:p>
            <a:pPr algn="r"/>
            <a:r>
              <a:rPr lang="el-GR" sz="2000" dirty="0" smtClean="0">
                <a:solidFill>
                  <a:schemeClr val="accent2">
                    <a:lumMod val="75000"/>
                  </a:schemeClr>
                </a:solidFill>
                <a:latin typeface="Calibri" pitchFamily="34" charset="0"/>
              </a:rPr>
              <a:t>	</a:t>
            </a:r>
            <a:r>
              <a:rPr lang="en-US" sz="2000" dirty="0" smtClean="0">
                <a:solidFill>
                  <a:schemeClr val="accent2">
                    <a:lumMod val="75000"/>
                  </a:schemeClr>
                </a:solidFill>
                <a:latin typeface="Calibri" pitchFamily="34" charset="0"/>
              </a:rPr>
              <a:t>B</a:t>
            </a:r>
            <a:r>
              <a:rPr lang="el-GR" sz="2000" dirty="0" smtClean="0">
                <a:solidFill>
                  <a:schemeClr val="accent2">
                    <a:lumMod val="75000"/>
                  </a:schemeClr>
                </a:solidFill>
                <a:latin typeface="Calibri" pitchFamily="34" charset="0"/>
              </a:rPr>
              <a:t>’ Εξάμηνο</a:t>
            </a:r>
          </a:p>
          <a:p>
            <a:pPr algn="r"/>
            <a:r>
              <a:rPr lang="el-GR" sz="2000" dirty="0" smtClean="0">
                <a:solidFill>
                  <a:schemeClr val="accent2">
                    <a:lumMod val="75000"/>
                  </a:schemeClr>
                </a:solidFill>
                <a:latin typeface="Calibri" pitchFamily="34" charset="0"/>
              </a:rPr>
              <a:t>Μάθημα</a:t>
            </a:r>
            <a:r>
              <a:rPr lang="en-US" sz="2000" dirty="0" smtClean="0">
                <a:solidFill>
                  <a:schemeClr val="accent2">
                    <a:lumMod val="75000"/>
                  </a:schemeClr>
                </a:solidFill>
                <a:latin typeface="Calibri" pitchFamily="34" charset="0"/>
              </a:rPr>
              <a:t>:</a:t>
            </a:r>
            <a:r>
              <a:rPr lang="el-GR" sz="2000" dirty="0" smtClean="0">
                <a:solidFill>
                  <a:schemeClr val="accent2">
                    <a:lumMod val="75000"/>
                  </a:schemeClr>
                </a:solidFill>
                <a:latin typeface="Calibri" pitchFamily="34" charset="0"/>
              </a:rPr>
              <a:t>Πρακτική Εφαρμογή Στην Ειδικότητα</a:t>
            </a:r>
            <a:endParaRPr lang="el-GR" sz="2000" dirty="0" smtClean="0">
              <a:solidFill>
                <a:schemeClr val="accent2">
                  <a:lumMod val="75000"/>
                </a:schemeClr>
              </a:solidFill>
              <a:latin typeface="Calibri" pitchFamily="34" charset="0"/>
            </a:endParaRPr>
          </a:p>
          <a:p>
            <a:pPr algn="r"/>
            <a:r>
              <a:rPr lang="el-GR" sz="2000" dirty="0" smtClean="0">
                <a:solidFill>
                  <a:schemeClr val="accent2">
                    <a:lumMod val="75000"/>
                  </a:schemeClr>
                </a:solidFill>
                <a:latin typeface="Calibri" pitchFamily="34" charset="0"/>
              </a:rPr>
              <a:t>Ματοπούλου Ελένη</a:t>
            </a:r>
            <a:endParaRPr lang="en-US" sz="2000" dirty="0" smtClean="0">
              <a:solidFill>
                <a:schemeClr val="accent2">
                  <a:lumMod val="75000"/>
                </a:schemeClr>
              </a:solidFill>
              <a:latin typeface="Calibri" pitchFamily="34" charset="0"/>
            </a:endParaRPr>
          </a:p>
          <a:p>
            <a:pPr algn="r"/>
            <a:r>
              <a:rPr lang="el-GR" sz="2000" dirty="0" smtClean="0">
                <a:solidFill>
                  <a:schemeClr val="accent2">
                    <a:lumMod val="75000"/>
                  </a:schemeClr>
                </a:solidFill>
                <a:latin typeface="Calibri" pitchFamily="34" charset="0"/>
              </a:rPr>
              <a:t>Θεσσαλονίκη 202</a:t>
            </a:r>
            <a:r>
              <a:rPr lang="en-US" sz="2000" dirty="0" smtClean="0">
                <a:solidFill>
                  <a:schemeClr val="accent2">
                    <a:lumMod val="75000"/>
                  </a:schemeClr>
                </a:solidFill>
                <a:latin typeface="Calibri" pitchFamily="34" charset="0"/>
              </a:rPr>
              <a:t>1</a:t>
            </a:r>
            <a:r>
              <a:rPr lang="el-GR" sz="2000" dirty="0" smtClean="0">
                <a:solidFill>
                  <a:schemeClr val="accent2">
                    <a:lumMod val="75000"/>
                  </a:schemeClr>
                </a:solidFill>
                <a:latin typeface="Calibri" pitchFamily="34" charset="0"/>
              </a:rPr>
              <a:t> </a:t>
            </a:r>
          </a:p>
          <a:p>
            <a:pPr algn="r"/>
            <a:r>
              <a:rPr lang="el-GR" sz="2000" dirty="0" smtClean="0">
                <a:solidFill>
                  <a:schemeClr val="accent2">
                    <a:lumMod val="75000"/>
                  </a:schemeClr>
                </a:solidFill>
                <a:latin typeface="Calibri" pitchFamily="34" charset="0"/>
              </a:rPr>
              <a:t>	</a:t>
            </a:r>
          </a:p>
          <a:p>
            <a:endParaRPr lang="el-GR" sz="2000" dirty="0" smtClean="0">
              <a:solidFill>
                <a:schemeClr val="accent2">
                  <a:lumMod val="75000"/>
                </a:schemeClr>
              </a:solidFill>
              <a:latin typeface="Calibri" pitchFamily="34" charset="0"/>
            </a:endParaRPr>
          </a:p>
          <a:p>
            <a:endParaRPr lang="el-GR" sz="1200" dirty="0">
              <a:solidFill>
                <a:schemeClr val="accent2">
                  <a:lumMod val="75000"/>
                </a:schemeClr>
              </a:solidFill>
              <a:latin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071538" y="1857364"/>
            <a:ext cx="6357982" cy="3170099"/>
          </a:xfrm>
          <a:prstGeom prst="rect">
            <a:avLst/>
          </a:prstGeom>
          <a:noFill/>
        </p:spPr>
        <p:txBody>
          <a:bodyPr wrap="square" rtlCol="0">
            <a:spAutoFit/>
          </a:bodyPr>
          <a:lstStyle/>
          <a:p>
            <a:r>
              <a:rPr lang="el-GR" sz="2000" dirty="0" smtClean="0">
                <a:solidFill>
                  <a:schemeClr val="tx2">
                    <a:lumMod val="50000"/>
                  </a:schemeClr>
                </a:solidFill>
                <a:latin typeface="Calibri" pitchFamily="34" charset="0"/>
              </a:rPr>
              <a:t>Τη διαδικασία </a:t>
            </a:r>
            <a:r>
              <a:rPr lang="el-GR" sz="2000" dirty="0" smtClean="0">
                <a:solidFill>
                  <a:schemeClr val="tx2">
                    <a:lumMod val="50000"/>
                  </a:schemeClr>
                </a:solidFill>
                <a:latin typeface="Calibri" pitchFamily="34" charset="0"/>
              </a:rPr>
              <a:t>της αφαίρεσης, είτε με τροχό, είτε με  ασετόν , </a:t>
            </a:r>
            <a:r>
              <a:rPr lang="el-GR" sz="2000" dirty="0" smtClean="0">
                <a:solidFill>
                  <a:schemeClr val="tx2">
                    <a:lumMod val="50000"/>
                  </a:schemeClr>
                </a:solidFill>
                <a:latin typeface="Calibri" pitchFamily="34" charset="0"/>
              </a:rPr>
              <a:t>την ακολουθώ </a:t>
            </a:r>
          </a:p>
          <a:p>
            <a:endParaRPr lang="el-GR" sz="2000" dirty="0">
              <a:solidFill>
                <a:schemeClr val="tx2">
                  <a:lumMod val="50000"/>
                </a:schemeClr>
              </a:solidFill>
              <a:latin typeface="Calibri" pitchFamily="34" charset="0"/>
            </a:endParaRPr>
          </a:p>
          <a:p>
            <a:endParaRPr lang="el-GR" sz="2000" dirty="0" smtClean="0">
              <a:solidFill>
                <a:schemeClr val="tx2">
                  <a:lumMod val="50000"/>
                </a:schemeClr>
              </a:solidFill>
              <a:latin typeface="Calibri" pitchFamily="34" charset="0"/>
            </a:endParaRPr>
          </a:p>
          <a:p>
            <a:pPr>
              <a:buFont typeface="Wingdings" pitchFamily="2" charset="2"/>
              <a:buChar char="v"/>
            </a:pPr>
            <a:r>
              <a:rPr lang="el-GR" sz="2000" dirty="0" smtClean="0">
                <a:solidFill>
                  <a:schemeClr val="tx2">
                    <a:lumMod val="50000"/>
                  </a:schemeClr>
                </a:solidFill>
                <a:latin typeface="Calibri" pitchFamily="34" charset="0"/>
              </a:rPr>
              <a:t>για αφαίρεση του </a:t>
            </a:r>
            <a:r>
              <a:rPr lang="el-GR" sz="2000" dirty="0" smtClean="0">
                <a:solidFill>
                  <a:schemeClr val="tx2">
                    <a:lumMod val="50000"/>
                  </a:schemeClr>
                </a:solidFill>
                <a:latin typeface="Calibri" pitchFamily="34" charset="0"/>
              </a:rPr>
              <a:t>ακρυλικού ενίσχυσης </a:t>
            </a:r>
            <a:r>
              <a:rPr lang="el-GR" sz="2000" dirty="0" smtClean="0">
                <a:solidFill>
                  <a:schemeClr val="tx2">
                    <a:lumMod val="50000"/>
                  </a:schemeClr>
                </a:solidFill>
                <a:latin typeface="Calibri" pitchFamily="34" charset="0"/>
              </a:rPr>
              <a:t>του φυσικού νυχιού,</a:t>
            </a:r>
          </a:p>
          <a:p>
            <a:pPr>
              <a:buFont typeface="Wingdings" pitchFamily="2" charset="2"/>
              <a:buChar char="v"/>
            </a:pPr>
            <a:endParaRPr lang="el-GR" sz="2000" dirty="0" smtClean="0">
              <a:solidFill>
                <a:schemeClr val="tx2">
                  <a:lumMod val="50000"/>
                </a:schemeClr>
              </a:solidFill>
              <a:latin typeface="Calibri" pitchFamily="34" charset="0"/>
            </a:endParaRPr>
          </a:p>
          <a:p>
            <a:pPr>
              <a:buFont typeface="Wingdings" pitchFamily="2" charset="2"/>
              <a:buChar char="v"/>
            </a:pPr>
            <a:r>
              <a:rPr lang="el-GR" sz="2000" dirty="0" smtClean="0">
                <a:solidFill>
                  <a:schemeClr val="tx2">
                    <a:lumMod val="50000"/>
                  </a:schemeClr>
                </a:solidFill>
                <a:latin typeface="Calibri" pitchFamily="34" charset="0"/>
              </a:rPr>
              <a:t> για τεχνητά </a:t>
            </a:r>
            <a:r>
              <a:rPr lang="el-GR" sz="2000" dirty="0" smtClean="0">
                <a:solidFill>
                  <a:schemeClr val="tx2">
                    <a:lumMod val="50000"/>
                  </a:schemeClr>
                </a:solidFill>
                <a:latin typeface="Calibri" pitchFamily="34" charset="0"/>
              </a:rPr>
              <a:t>νύχια ακρυλικού  με </a:t>
            </a:r>
            <a:r>
              <a:rPr lang="el-GR" sz="2000" dirty="0" smtClean="0">
                <a:solidFill>
                  <a:schemeClr val="tx2">
                    <a:lumMod val="50000"/>
                  </a:schemeClr>
                </a:solidFill>
                <a:latin typeface="Calibri" pitchFamily="34" charset="0"/>
              </a:rPr>
              <a:t>φόρμα </a:t>
            </a:r>
          </a:p>
          <a:p>
            <a:pPr>
              <a:buFont typeface="Wingdings" pitchFamily="2" charset="2"/>
              <a:buChar char="v"/>
            </a:pPr>
            <a:endParaRPr lang="el-GR" sz="2000" dirty="0" smtClean="0">
              <a:solidFill>
                <a:schemeClr val="tx2">
                  <a:lumMod val="50000"/>
                </a:schemeClr>
              </a:solidFill>
              <a:latin typeface="Calibri" pitchFamily="34" charset="0"/>
            </a:endParaRPr>
          </a:p>
          <a:p>
            <a:pPr>
              <a:buFont typeface="Wingdings" pitchFamily="2" charset="2"/>
              <a:buChar char="v"/>
            </a:pPr>
            <a:r>
              <a:rPr lang="el-GR" sz="2000" dirty="0" smtClean="0">
                <a:solidFill>
                  <a:schemeClr val="tx2">
                    <a:lumMod val="50000"/>
                  </a:schemeClr>
                </a:solidFill>
                <a:latin typeface="Calibri" pitchFamily="34" charset="0"/>
              </a:rPr>
              <a:t>και για τεχνητά </a:t>
            </a:r>
            <a:r>
              <a:rPr lang="el-GR" sz="2000" dirty="0" smtClean="0">
                <a:solidFill>
                  <a:schemeClr val="tx2">
                    <a:lumMod val="50000"/>
                  </a:schemeClr>
                </a:solidFill>
                <a:latin typeface="Calibri" pitchFamily="34" charset="0"/>
              </a:rPr>
              <a:t>νύχια ακρυλικού  </a:t>
            </a:r>
            <a:r>
              <a:rPr lang="el-GR" sz="2000" dirty="0" smtClean="0">
                <a:solidFill>
                  <a:schemeClr val="tx2">
                    <a:lumMod val="50000"/>
                  </a:schemeClr>
                </a:solidFill>
                <a:latin typeface="Calibri" pitchFamily="34" charset="0"/>
              </a:rPr>
              <a:t>με τιπς</a:t>
            </a:r>
            <a:endParaRPr lang="el-GR" sz="2000" dirty="0">
              <a:solidFill>
                <a:schemeClr val="tx2">
                  <a:lumMod val="50000"/>
                </a:schemeClr>
              </a:solidFill>
              <a:latin typeface="Calibri"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714348" y="1500174"/>
            <a:ext cx="7786742" cy="4401205"/>
          </a:xfrm>
          <a:prstGeom prst="rect">
            <a:avLst/>
          </a:prstGeom>
          <a:noFill/>
        </p:spPr>
        <p:txBody>
          <a:bodyPr wrap="square" rtlCol="0">
            <a:spAutoFit/>
          </a:bodyPr>
          <a:lstStyle/>
          <a:p>
            <a:pPr algn="ctr"/>
            <a:r>
              <a:rPr lang="el-GR" sz="2000" b="1" u="sng" dirty="0" smtClean="0">
                <a:solidFill>
                  <a:schemeClr val="tx2">
                    <a:lumMod val="50000"/>
                  </a:schemeClr>
                </a:solidFill>
                <a:latin typeface="Calibri" pitchFamily="34" charset="0"/>
              </a:rPr>
              <a:t>ΤΙ ΝΑ ΠΡΟΣΕΞΩ ΚΑΤΑ ΤΗΝ ΑΦΑΙΡΕΣΗ </a:t>
            </a:r>
            <a:r>
              <a:rPr lang="el-GR" sz="2000" b="1" u="sng" dirty="0" smtClean="0">
                <a:solidFill>
                  <a:schemeClr val="tx2">
                    <a:lumMod val="50000"/>
                  </a:schemeClr>
                </a:solidFill>
                <a:latin typeface="Calibri" pitchFamily="34" charset="0"/>
              </a:rPr>
              <a:t>ΤΟΥ ΑΚΡΥΛΙΚΟΥ ΜΕ ΤΡΟΧΟ</a:t>
            </a:r>
            <a:endParaRPr lang="el-GR" sz="2000" b="1" u="sng" dirty="0" smtClean="0">
              <a:solidFill>
                <a:schemeClr val="tx2">
                  <a:lumMod val="50000"/>
                </a:schemeClr>
              </a:solidFill>
              <a:latin typeface="Calibri" pitchFamily="34" charset="0"/>
            </a:endParaRPr>
          </a:p>
          <a:p>
            <a:pPr>
              <a:buFont typeface="Wingdings" pitchFamily="2" charset="2"/>
              <a:buChar char="v"/>
            </a:pPr>
            <a:endParaRPr lang="el-GR" sz="2000" dirty="0" smtClean="0">
              <a:solidFill>
                <a:schemeClr val="tx2">
                  <a:lumMod val="50000"/>
                </a:schemeClr>
              </a:solidFill>
              <a:latin typeface="Calibri" pitchFamily="34" charset="0"/>
            </a:endParaRPr>
          </a:p>
          <a:p>
            <a:pPr>
              <a:buFont typeface="Wingdings" pitchFamily="2" charset="2"/>
              <a:buChar char="v"/>
            </a:pPr>
            <a:endParaRPr lang="el-GR" sz="2000" dirty="0">
              <a:solidFill>
                <a:schemeClr val="tx2">
                  <a:lumMod val="50000"/>
                </a:schemeClr>
              </a:solidFill>
              <a:latin typeface="Calibri" pitchFamily="34" charset="0"/>
            </a:endParaRPr>
          </a:p>
          <a:p>
            <a:pPr>
              <a:buFont typeface="Wingdings" pitchFamily="2" charset="2"/>
              <a:buChar char="v"/>
            </a:pPr>
            <a:r>
              <a:rPr lang="el-GR" sz="2000" dirty="0" smtClean="0">
                <a:solidFill>
                  <a:schemeClr val="tx2">
                    <a:lumMod val="50000"/>
                  </a:schemeClr>
                </a:solidFill>
                <a:latin typeface="Calibri" pitchFamily="34" charset="0"/>
              </a:rPr>
              <a:t>Χρησιμοποιώ κυρίως κεραμικό φρεζάκι γατί δε παράγει τόσο θερμότητα όσο τα υπόλοιπα φρεζάκια</a:t>
            </a:r>
          </a:p>
          <a:p>
            <a:pPr>
              <a:buFont typeface="Wingdings" pitchFamily="2" charset="2"/>
              <a:buChar char="v"/>
            </a:pPr>
            <a:endParaRPr lang="el-GR" sz="2000" dirty="0">
              <a:solidFill>
                <a:schemeClr val="tx2">
                  <a:lumMod val="50000"/>
                </a:schemeClr>
              </a:solidFill>
              <a:latin typeface="Calibri" pitchFamily="34" charset="0"/>
            </a:endParaRPr>
          </a:p>
          <a:p>
            <a:pPr>
              <a:buFont typeface="Wingdings" pitchFamily="2" charset="2"/>
              <a:buChar char="v"/>
            </a:pPr>
            <a:r>
              <a:rPr lang="el-GR" sz="2000" dirty="0" smtClean="0">
                <a:solidFill>
                  <a:schemeClr val="tx2">
                    <a:lumMod val="50000"/>
                  </a:schemeClr>
                </a:solidFill>
                <a:latin typeface="Calibri" pitchFamily="34" charset="0"/>
              </a:rPr>
              <a:t>Δεν ακουμπάω με το φρεζάκι το φυσικό νύχι για να μη το τραυματίσω</a:t>
            </a:r>
          </a:p>
          <a:p>
            <a:pPr>
              <a:buFont typeface="Wingdings" pitchFamily="2" charset="2"/>
              <a:buChar char="v"/>
            </a:pPr>
            <a:endParaRPr lang="el-GR" sz="2000" dirty="0">
              <a:solidFill>
                <a:schemeClr val="tx2">
                  <a:lumMod val="50000"/>
                </a:schemeClr>
              </a:solidFill>
              <a:latin typeface="Calibri" pitchFamily="34" charset="0"/>
            </a:endParaRPr>
          </a:p>
          <a:p>
            <a:pPr>
              <a:buFont typeface="Wingdings" pitchFamily="2" charset="2"/>
              <a:buChar char="v"/>
            </a:pPr>
            <a:r>
              <a:rPr lang="el-GR" sz="2000" dirty="0" smtClean="0">
                <a:solidFill>
                  <a:schemeClr val="tx2">
                    <a:lumMod val="50000"/>
                  </a:schemeClr>
                </a:solidFill>
                <a:latin typeface="Calibri" pitchFamily="34" charset="0"/>
              </a:rPr>
              <a:t>Δεν επιμένω με το τροχό στο ίδιο σημείο για πολύ ώρα για να μην αισθανθεί η πελάτισσα αίσθημα καύσου</a:t>
            </a:r>
          </a:p>
          <a:p>
            <a:pPr>
              <a:buFont typeface="Wingdings" pitchFamily="2" charset="2"/>
              <a:buChar char="v"/>
            </a:pPr>
            <a:endParaRPr lang="el-GR" sz="2000" dirty="0">
              <a:solidFill>
                <a:schemeClr val="tx2">
                  <a:lumMod val="50000"/>
                </a:schemeClr>
              </a:solidFill>
              <a:latin typeface="Calibri" pitchFamily="34" charset="0"/>
            </a:endParaRPr>
          </a:p>
          <a:p>
            <a:pPr>
              <a:buFont typeface="Wingdings" pitchFamily="2" charset="2"/>
              <a:buChar char="v"/>
            </a:pPr>
            <a:endParaRPr lang="el-GR" sz="2000" dirty="0" smtClean="0">
              <a:solidFill>
                <a:schemeClr val="tx2">
                  <a:lumMod val="50000"/>
                </a:schemeClr>
              </a:solidFill>
              <a:latin typeface="Calibri" pitchFamily="34" charset="0"/>
            </a:endParaRPr>
          </a:p>
          <a:p>
            <a:pPr>
              <a:buFont typeface="Wingdings" pitchFamily="2" charset="2"/>
              <a:buChar char="v"/>
            </a:pPr>
            <a:endParaRPr lang="el-GR" sz="2000" dirty="0">
              <a:solidFill>
                <a:schemeClr val="tx2">
                  <a:lumMod val="50000"/>
                </a:schemeClr>
              </a:solidFill>
              <a:latin typeface="Calibri" pitchFamily="34" charset="0"/>
            </a:endParaRPr>
          </a:p>
          <a:p>
            <a:pPr>
              <a:buFont typeface="Wingdings" pitchFamily="2" charset="2"/>
              <a:buChar char="v"/>
            </a:pPr>
            <a:endParaRPr lang="el-GR" sz="2000" dirty="0">
              <a:solidFill>
                <a:schemeClr val="tx2">
                  <a:lumMod val="50000"/>
                </a:schemeClr>
              </a:solidFill>
              <a:latin typeface="Calibri"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643174" y="1071546"/>
            <a:ext cx="3746025" cy="523220"/>
          </a:xfrm>
          <a:prstGeom prst="rect">
            <a:avLst/>
          </a:prstGeom>
        </p:spPr>
        <p:txBody>
          <a:bodyPr wrap="none">
            <a:spAutoFit/>
          </a:bodyPr>
          <a:lstStyle/>
          <a:p>
            <a:r>
              <a:rPr lang="el-GR" sz="2800" b="1" dirty="0" smtClean="0">
                <a:solidFill>
                  <a:schemeClr val="accent2">
                    <a:lumMod val="75000"/>
                  </a:schemeClr>
                </a:solidFill>
                <a:latin typeface="Calibri" pitchFamily="34" charset="0"/>
              </a:rPr>
              <a:t>ΣΥΝΤΗΡΗΣΗ ΑΚΡΥΛΙΚΟΥ</a:t>
            </a:r>
            <a:endParaRPr lang="el-GR" sz="2800" dirty="0"/>
          </a:p>
        </p:txBody>
      </p:sp>
      <p:sp>
        <p:nvSpPr>
          <p:cNvPr id="3" name="2 - TextBox"/>
          <p:cNvSpPr txBox="1"/>
          <p:nvPr/>
        </p:nvSpPr>
        <p:spPr>
          <a:xfrm>
            <a:off x="1000100" y="2214554"/>
            <a:ext cx="6929486" cy="2862322"/>
          </a:xfrm>
          <a:prstGeom prst="rect">
            <a:avLst/>
          </a:prstGeom>
          <a:noFill/>
        </p:spPr>
        <p:txBody>
          <a:bodyPr wrap="square" rtlCol="0">
            <a:spAutoFit/>
          </a:bodyPr>
          <a:lstStyle/>
          <a:p>
            <a:pPr algn="ctr"/>
            <a:r>
              <a:rPr lang="el-GR" sz="2000" dirty="0" smtClean="0">
                <a:solidFill>
                  <a:schemeClr val="accent2">
                    <a:lumMod val="75000"/>
                  </a:schemeClr>
                </a:solidFill>
                <a:latin typeface="Calibri" pitchFamily="34" charset="0"/>
              </a:rPr>
              <a:t>Το ακρυλικό είναι μια τεχνική εργασία στα νύχια. Οπότε, καλό είναι σε σχετικά μικρό διάστημα να αφαιρείται ή να συντηρείται. Όσο το νύχι μεγαλώνει, τόσο το υλικό δηλαδή το ακρυλικό κατεβαίνει. Αν μια πελάτισσα επιθυμεί να επαναλάβει το τζελ στα νύχια της , τότε δεν αφαιρούμε το ακρυλικό αλλά το συντηρούμε. Επίσης συντήρηση πρέπει να γίνεται όταν υπάρχουν φουσκώματα στο υλικό, γιατί εκεί συσσωρεύεται η υγρασία και μπορεί να δημιουργήσει στο νύχι μούχλα και μύκητες.</a:t>
            </a:r>
            <a:endParaRPr lang="el-GR" sz="2000" dirty="0">
              <a:solidFill>
                <a:schemeClr val="accent2">
                  <a:lumMod val="75000"/>
                </a:schemeClr>
              </a:solidFill>
              <a:latin typeface="Calibri"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TextBox"/>
          <p:cNvSpPr txBox="1"/>
          <p:nvPr/>
        </p:nvSpPr>
        <p:spPr>
          <a:xfrm>
            <a:off x="500034" y="1000108"/>
            <a:ext cx="7500990" cy="7171194"/>
          </a:xfrm>
          <a:prstGeom prst="rect">
            <a:avLst/>
          </a:prstGeom>
          <a:noFill/>
        </p:spPr>
        <p:txBody>
          <a:bodyPr wrap="square" rtlCol="0">
            <a:spAutoFit/>
          </a:bodyPr>
          <a:lstStyle/>
          <a:p>
            <a:pPr algn="ctr"/>
            <a:r>
              <a:rPr lang="el-GR" sz="2000" b="1" u="sng" dirty="0" smtClean="0">
                <a:solidFill>
                  <a:schemeClr val="accent2">
                    <a:lumMod val="75000"/>
                  </a:schemeClr>
                </a:solidFill>
                <a:latin typeface="Calibri" pitchFamily="34" charset="0"/>
              </a:rPr>
              <a:t>ΔΙΑΔΙΚΑΣΙΑ</a:t>
            </a:r>
          </a:p>
          <a:p>
            <a:pPr>
              <a:buFont typeface="Wingdings" pitchFamily="2" charset="2"/>
              <a:buChar char="§"/>
            </a:pPr>
            <a:endParaRPr lang="el-GR" sz="2000" dirty="0">
              <a:solidFill>
                <a:schemeClr val="accent2">
                  <a:lumMod val="75000"/>
                </a:schemeClr>
              </a:solidFill>
              <a:latin typeface="Calibri" pitchFamily="34" charset="0"/>
            </a:endParaRPr>
          </a:p>
          <a:p>
            <a:pPr>
              <a:buFont typeface="Wingdings" pitchFamily="2" charset="2"/>
              <a:buChar char="§"/>
            </a:pPr>
            <a:r>
              <a:rPr lang="el-GR" sz="2000" dirty="0" smtClean="0">
                <a:solidFill>
                  <a:schemeClr val="accent2">
                    <a:lumMod val="75000"/>
                  </a:schemeClr>
                </a:solidFill>
                <a:latin typeface="Calibri" pitchFamily="34" charset="0"/>
              </a:rPr>
              <a:t>Με ένα φρεζάκι αφαίρεσης τζελ, αφαιρώ το υλικό ,αφήνοντας μια πολύ λεπτή στρώση τζελ. ΠΡΟΣΕΧΩ να μην φθείρω το φυσικό νύχι. Σε περίπτωση που το νύχι έχει χτυπηθεί και έχει πάρει αέρα, αφαιρώ όλο το φούσκωμα</a:t>
            </a:r>
          </a:p>
          <a:p>
            <a:pPr>
              <a:buFont typeface="Wingdings" pitchFamily="2" charset="2"/>
              <a:buChar char="§"/>
            </a:pPr>
            <a:endParaRPr lang="el-GR" sz="2000" dirty="0">
              <a:solidFill>
                <a:schemeClr val="accent2">
                  <a:lumMod val="75000"/>
                </a:schemeClr>
              </a:solidFill>
              <a:latin typeface="Calibri" pitchFamily="34" charset="0"/>
            </a:endParaRPr>
          </a:p>
          <a:p>
            <a:pPr>
              <a:buFont typeface="Wingdings" pitchFamily="2" charset="2"/>
              <a:buChar char="§"/>
            </a:pPr>
            <a:r>
              <a:rPr lang="el-GR" sz="2000" dirty="0" smtClean="0">
                <a:solidFill>
                  <a:schemeClr val="accent2">
                    <a:lumMod val="75000"/>
                  </a:schemeClr>
                </a:solidFill>
                <a:latin typeface="Calibri" pitchFamily="34" charset="0"/>
              </a:rPr>
              <a:t>Κονταίνω τα νύχια με τη φρέζα στο επιθυμητό ύψος </a:t>
            </a:r>
          </a:p>
          <a:p>
            <a:pPr>
              <a:buFont typeface="Wingdings" pitchFamily="2" charset="2"/>
              <a:buChar char="§"/>
            </a:pPr>
            <a:endParaRPr lang="el-GR" sz="2000" dirty="0">
              <a:solidFill>
                <a:schemeClr val="accent2">
                  <a:lumMod val="75000"/>
                </a:schemeClr>
              </a:solidFill>
              <a:latin typeface="Calibri" pitchFamily="34" charset="0"/>
            </a:endParaRPr>
          </a:p>
          <a:p>
            <a:pPr>
              <a:buFont typeface="Wingdings" pitchFamily="2" charset="2"/>
              <a:buChar char="§"/>
            </a:pPr>
            <a:r>
              <a:rPr lang="el-GR" sz="2000" dirty="0" smtClean="0">
                <a:solidFill>
                  <a:schemeClr val="accent2">
                    <a:lumMod val="75000"/>
                  </a:schemeClr>
                </a:solidFill>
                <a:latin typeface="Calibri" pitchFamily="34" charset="0"/>
              </a:rPr>
              <a:t>Με μια λίμα 100-180 δίνω το τελειωτικό σχήμα στα νύχια και λιμάρω όλη την επιφάνεια του νυχιού ώστε να προετοιμάσω το φυσικό νύχι αλλά και να ισιώσω το υλικό μου και να το φέρω σε ένα επίπεδο με το φυσικό νύχι</a:t>
            </a:r>
          </a:p>
          <a:p>
            <a:pPr>
              <a:buFont typeface="Wingdings" pitchFamily="2" charset="2"/>
              <a:buChar char="§"/>
            </a:pPr>
            <a:endParaRPr lang="el-GR" sz="2000" dirty="0">
              <a:solidFill>
                <a:schemeClr val="accent2">
                  <a:lumMod val="75000"/>
                </a:schemeClr>
              </a:solidFill>
              <a:latin typeface="Calibri" pitchFamily="34" charset="0"/>
            </a:endParaRPr>
          </a:p>
          <a:p>
            <a:pPr>
              <a:buFont typeface="Wingdings" pitchFamily="2" charset="2"/>
              <a:buChar char="§"/>
            </a:pPr>
            <a:r>
              <a:rPr lang="el-GR" sz="2000" dirty="0" smtClean="0">
                <a:solidFill>
                  <a:schemeClr val="accent2">
                    <a:lumMod val="75000"/>
                  </a:schemeClr>
                </a:solidFill>
                <a:latin typeface="Calibri" pitchFamily="34" charset="0"/>
              </a:rPr>
              <a:t>Ανασηκώνω και αφαιρώ τα επωνύχια</a:t>
            </a:r>
          </a:p>
          <a:p>
            <a:pPr>
              <a:buFont typeface="Wingdings" pitchFamily="2" charset="2"/>
              <a:buChar char="§"/>
            </a:pPr>
            <a:endParaRPr lang="el-GR" sz="2000" dirty="0" smtClean="0">
              <a:solidFill>
                <a:schemeClr val="accent2">
                  <a:lumMod val="75000"/>
                </a:schemeClr>
              </a:solidFill>
              <a:latin typeface="Calibri" pitchFamily="34" charset="0"/>
            </a:endParaRPr>
          </a:p>
          <a:p>
            <a:pPr>
              <a:buFont typeface="Wingdings" pitchFamily="2" charset="2"/>
              <a:buChar char="§"/>
            </a:pPr>
            <a:endParaRPr lang="el-GR" sz="2000" dirty="0">
              <a:solidFill>
                <a:schemeClr val="accent2">
                  <a:lumMod val="75000"/>
                </a:schemeClr>
              </a:solidFill>
              <a:latin typeface="Calibri" pitchFamily="34" charset="0"/>
            </a:endParaRPr>
          </a:p>
          <a:p>
            <a:pPr>
              <a:buFont typeface="Wingdings" pitchFamily="2" charset="2"/>
              <a:buChar char="§"/>
            </a:pPr>
            <a:endParaRPr lang="el-GR" sz="2000" dirty="0">
              <a:solidFill>
                <a:schemeClr val="accent2">
                  <a:lumMod val="75000"/>
                </a:schemeClr>
              </a:solidFill>
              <a:latin typeface="Calibri" pitchFamily="34" charset="0"/>
            </a:endParaRPr>
          </a:p>
          <a:p>
            <a:pPr>
              <a:buFont typeface="Wingdings" pitchFamily="2" charset="2"/>
              <a:buChar char="§"/>
            </a:pPr>
            <a:endParaRPr lang="el-GR" sz="2000" dirty="0" smtClean="0">
              <a:solidFill>
                <a:schemeClr val="accent2">
                  <a:lumMod val="75000"/>
                </a:schemeClr>
              </a:solidFill>
              <a:latin typeface="Calibri" pitchFamily="34" charset="0"/>
            </a:endParaRPr>
          </a:p>
          <a:p>
            <a:pPr>
              <a:buFont typeface="Wingdings" pitchFamily="2" charset="2"/>
              <a:buChar char="§"/>
            </a:pPr>
            <a:endParaRPr lang="el-GR" sz="2000" dirty="0" smtClean="0">
              <a:solidFill>
                <a:schemeClr val="accent2">
                  <a:lumMod val="75000"/>
                </a:schemeClr>
              </a:solidFill>
              <a:latin typeface="Calibri" pitchFamily="34" charset="0"/>
            </a:endParaRPr>
          </a:p>
          <a:p>
            <a:pPr>
              <a:buFont typeface="Wingdings" pitchFamily="2" charset="2"/>
              <a:buChar char="§"/>
            </a:pPr>
            <a:endParaRPr lang="el-GR" sz="2000" dirty="0" smtClean="0">
              <a:solidFill>
                <a:schemeClr val="accent2">
                  <a:lumMod val="75000"/>
                </a:schemeClr>
              </a:solidFill>
              <a:latin typeface="Calibri" pitchFamily="34" charset="0"/>
            </a:endParaRPr>
          </a:p>
          <a:p>
            <a:pPr>
              <a:buFont typeface="Wingdings" pitchFamily="2" charset="2"/>
              <a:buChar char="§"/>
            </a:pPr>
            <a:endParaRPr lang="el-GR" sz="2000" dirty="0">
              <a:solidFill>
                <a:schemeClr val="accent2">
                  <a:lumMod val="75000"/>
                </a:schemeClr>
              </a:solidFill>
              <a:latin typeface="Calibri" pitchFamily="34" charset="0"/>
            </a:endParaRPr>
          </a:p>
          <a:p>
            <a:pPr>
              <a:buFont typeface="Wingdings" pitchFamily="2" charset="2"/>
              <a:buChar char="§"/>
            </a:pPr>
            <a:endParaRPr lang="el-GR" sz="2000" dirty="0">
              <a:solidFill>
                <a:schemeClr val="accent2">
                  <a:lumMod val="75000"/>
                </a:schemeClr>
              </a:solidFill>
              <a:latin typeface="Calibri"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285720" y="785794"/>
            <a:ext cx="8715436" cy="8094524"/>
          </a:xfrm>
          <a:prstGeom prst="rect">
            <a:avLst/>
          </a:prstGeom>
          <a:noFill/>
        </p:spPr>
        <p:txBody>
          <a:bodyPr wrap="square" rtlCol="0">
            <a:spAutoFit/>
          </a:bodyPr>
          <a:lstStyle/>
          <a:p>
            <a:pPr>
              <a:buFont typeface="Wingdings" pitchFamily="2" charset="2"/>
              <a:buChar char="§"/>
            </a:pPr>
            <a:r>
              <a:rPr lang="el-GR" sz="2000" dirty="0" smtClean="0">
                <a:solidFill>
                  <a:schemeClr val="accent2">
                    <a:lumMod val="75000"/>
                  </a:schemeClr>
                </a:solidFill>
                <a:latin typeface="Calibri" pitchFamily="34" charset="0"/>
              </a:rPr>
              <a:t>Καθαρίζω με κυτταρίνη και </a:t>
            </a:r>
            <a:r>
              <a:rPr lang="en-US" sz="2000" dirty="0" smtClean="0">
                <a:solidFill>
                  <a:schemeClr val="accent2">
                    <a:lumMod val="75000"/>
                  </a:schemeClr>
                </a:solidFill>
                <a:latin typeface="Calibri" pitchFamily="34" charset="0"/>
              </a:rPr>
              <a:t>cleaner </a:t>
            </a:r>
            <a:r>
              <a:rPr lang="el-GR" sz="2000" dirty="0" smtClean="0">
                <a:solidFill>
                  <a:schemeClr val="accent2">
                    <a:lumMod val="75000"/>
                  </a:schemeClr>
                </a:solidFill>
                <a:latin typeface="Calibri" pitchFamily="34" charset="0"/>
              </a:rPr>
              <a:t>την επιφάνεια των νυχιών</a:t>
            </a:r>
          </a:p>
          <a:p>
            <a:pPr>
              <a:buFont typeface="Wingdings" pitchFamily="2" charset="2"/>
              <a:buChar char="§"/>
            </a:pPr>
            <a:endParaRPr lang="el-GR" sz="2000" dirty="0">
              <a:solidFill>
                <a:schemeClr val="accent2">
                  <a:lumMod val="75000"/>
                </a:schemeClr>
              </a:solidFill>
              <a:latin typeface="Calibri" pitchFamily="34" charset="0"/>
            </a:endParaRPr>
          </a:p>
          <a:p>
            <a:pPr>
              <a:buFont typeface="Wingdings" pitchFamily="2" charset="2"/>
              <a:buChar char="§"/>
            </a:pPr>
            <a:r>
              <a:rPr lang="el-GR" sz="2000" dirty="0" smtClean="0">
                <a:solidFill>
                  <a:schemeClr val="accent2">
                    <a:lumMod val="75000"/>
                  </a:schemeClr>
                </a:solidFill>
                <a:latin typeface="Calibri" pitchFamily="34" charset="0"/>
              </a:rPr>
              <a:t>Περνάω </a:t>
            </a:r>
            <a:r>
              <a:rPr lang="en-US" sz="2000" dirty="0" smtClean="0">
                <a:solidFill>
                  <a:schemeClr val="accent2">
                    <a:lumMod val="75000"/>
                  </a:schemeClr>
                </a:solidFill>
                <a:latin typeface="Calibri" pitchFamily="34" charset="0"/>
              </a:rPr>
              <a:t>primer </a:t>
            </a:r>
            <a:r>
              <a:rPr lang="el-GR" sz="2000" dirty="0" smtClean="0">
                <a:solidFill>
                  <a:schemeClr val="accent2">
                    <a:lumMod val="75000"/>
                  </a:schemeClr>
                </a:solidFill>
                <a:latin typeface="Calibri" pitchFamily="34" charset="0"/>
              </a:rPr>
              <a:t>σε όλα τα νύχια ή </a:t>
            </a:r>
            <a:r>
              <a:rPr lang="en-US" sz="2000" dirty="0" smtClean="0">
                <a:solidFill>
                  <a:schemeClr val="accent2">
                    <a:lumMod val="75000"/>
                  </a:schemeClr>
                </a:solidFill>
                <a:latin typeface="Calibri" pitchFamily="34" charset="0"/>
              </a:rPr>
              <a:t>bonder</a:t>
            </a:r>
            <a:endParaRPr lang="el-GR" sz="2000" dirty="0" smtClean="0">
              <a:solidFill>
                <a:schemeClr val="accent2">
                  <a:lumMod val="75000"/>
                </a:schemeClr>
              </a:solidFill>
              <a:latin typeface="Calibri" pitchFamily="34" charset="0"/>
            </a:endParaRPr>
          </a:p>
          <a:p>
            <a:pPr>
              <a:buFont typeface="Wingdings" pitchFamily="2" charset="2"/>
              <a:buChar char="§"/>
            </a:pPr>
            <a:endParaRPr lang="el-GR" sz="2000" dirty="0">
              <a:solidFill>
                <a:schemeClr val="accent2">
                  <a:lumMod val="75000"/>
                </a:schemeClr>
              </a:solidFill>
              <a:latin typeface="Calibri" pitchFamily="34" charset="0"/>
            </a:endParaRPr>
          </a:p>
          <a:p>
            <a:pPr>
              <a:buFont typeface="Wingdings" pitchFamily="2" charset="2"/>
              <a:buChar char="§"/>
            </a:pPr>
            <a:r>
              <a:rPr lang="el-GR" sz="2000" dirty="0" smtClean="0">
                <a:solidFill>
                  <a:schemeClr val="accent2">
                    <a:lumMod val="75000"/>
                  </a:schemeClr>
                </a:solidFill>
                <a:latin typeface="Calibri" pitchFamily="34" charset="0"/>
              </a:rPr>
              <a:t> Ρίχνω μια μικρή ποσότητα από το υγρό ακρυλικού σε ένα ποτηράκι ακρυλικού και προετοιμάζω το πινέλο μου. Το πινέλο που θα χρησιμοποιήσω είναι πινέλο ακρυλικού</a:t>
            </a:r>
          </a:p>
          <a:p>
            <a:pPr>
              <a:buFont typeface="Wingdings" pitchFamily="2" charset="2"/>
              <a:buChar char="§"/>
            </a:pPr>
            <a:endParaRPr lang="el-GR" sz="2000" dirty="0">
              <a:solidFill>
                <a:schemeClr val="accent2">
                  <a:lumMod val="75000"/>
                </a:schemeClr>
              </a:solidFill>
              <a:latin typeface="Calibri" pitchFamily="34" charset="0"/>
            </a:endParaRPr>
          </a:p>
          <a:p>
            <a:pPr>
              <a:buFont typeface="Wingdings" pitchFamily="2" charset="2"/>
              <a:buChar char="§"/>
            </a:pPr>
            <a:r>
              <a:rPr lang="el-GR" sz="2000" dirty="0" smtClean="0">
                <a:solidFill>
                  <a:schemeClr val="accent2">
                    <a:lumMod val="75000"/>
                  </a:schemeClr>
                </a:solidFill>
                <a:latin typeface="Calibri" pitchFamily="34" charset="0"/>
              </a:rPr>
              <a:t>Με το πινέλο μου παίρνω μια ποσότητα ακρυλικού και εφαρμόζω στην επιφάνεια του νυχιού. Φροντίζω κυρίως να γεμίσω τη περιοχή κοντά στα επωνύχια, χωρίς να τα ακουμπάω, όπου έχει μεγαλώσει το φυσικό νύχι</a:t>
            </a:r>
          </a:p>
          <a:p>
            <a:r>
              <a:rPr lang="el-GR" sz="2000" dirty="0" smtClean="0">
                <a:solidFill>
                  <a:schemeClr val="accent2">
                    <a:lumMod val="75000"/>
                  </a:schemeClr>
                </a:solidFill>
                <a:latin typeface="Calibri" pitchFamily="34" charset="0"/>
              </a:rPr>
              <a:t>*αν κάποιο νύχι έχει σπάσει το χτίζω από την αρχή με φόρμα ή τιπ όπως έχουμε πει</a:t>
            </a:r>
          </a:p>
          <a:p>
            <a:pPr>
              <a:buFont typeface="Wingdings" pitchFamily="2" charset="2"/>
              <a:buChar char="§"/>
            </a:pPr>
            <a:endParaRPr lang="el-GR" sz="2000" dirty="0">
              <a:solidFill>
                <a:schemeClr val="accent2">
                  <a:lumMod val="75000"/>
                </a:schemeClr>
              </a:solidFill>
              <a:latin typeface="Calibri" pitchFamily="34" charset="0"/>
            </a:endParaRPr>
          </a:p>
          <a:p>
            <a:pPr>
              <a:buFont typeface="Wingdings" pitchFamily="2" charset="2"/>
              <a:buChar char="§"/>
            </a:pPr>
            <a:r>
              <a:rPr lang="el-GR" sz="2000" dirty="0" smtClean="0">
                <a:solidFill>
                  <a:schemeClr val="accent2">
                    <a:lumMod val="75000"/>
                  </a:schemeClr>
                </a:solidFill>
                <a:latin typeface="Calibri" pitchFamily="34" charset="0"/>
              </a:rPr>
              <a:t>Περιμένω να στεγνώσει το ακρυλικό</a:t>
            </a:r>
            <a:endParaRPr lang="en-US" sz="2000" dirty="0" smtClean="0">
              <a:solidFill>
                <a:schemeClr val="accent2">
                  <a:lumMod val="75000"/>
                </a:schemeClr>
              </a:solidFill>
              <a:latin typeface="Calibri" pitchFamily="34" charset="0"/>
            </a:endParaRPr>
          </a:p>
          <a:p>
            <a:pPr>
              <a:buFont typeface="Wingdings" pitchFamily="2" charset="2"/>
              <a:buChar char="§"/>
            </a:pPr>
            <a:endParaRPr lang="en-US" sz="2000" dirty="0">
              <a:solidFill>
                <a:schemeClr val="accent2">
                  <a:lumMod val="75000"/>
                </a:schemeClr>
              </a:solidFill>
              <a:latin typeface="Calibri" pitchFamily="34" charset="0"/>
            </a:endParaRPr>
          </a:p>
          <a:p>
            <a:pPr>
              <a:buFont typeface="Wingdings" pitchFamily="2" charset="2"/>
              <a:buChar char="§"/>
            </a:pPr>
            <a:r>
              <a:rPr lang="el-GR" sz="2000" dirty="0" smtClean="0">
                <a:solidFill>
                  <a:schemeClr val="accent2">
                    <a:lumMod val="75000"/>
                  </a:schemeClr>
                </a:solidFill>
                <a:latin typeface="Calibri" pitchFamily="34" charset="0"/>
              </a:rPr>
              <a:t>Με μια μεγαλύτερη ποσότητα ακρυλικού αρχίζω να χτίζω το νύχι, έτσι ακριβώς όπως αναφέραμε και στην ενότητα ακρυλικό με τιπς ή φόρμα και περιμένω να στεγνώσει</a:t>
            </a:r>
          </a:p>
          <a:p>
            <a:pPr>
              <a:buFont typeface="Wingdings" pitchFamily="2" charset="2"/>
              <a:buChar char="§"/>
            </a:pPr>
            <a:endParaRPr lang="el-GR" sz="2000" dirty="0">
              <a:solidFill>
                <a:schemeClr val="accent2">
                  <a:lumMod val="75000"/>
                </a:schemeClr>
              </a:solidFill>
              <a:latin typeface="Calibri" pitchFamily="34" charset="0"/>
            </a:endParaRPr>
          </a:p>
          <a:p>
            <a:pPr>
              <a:buFont typeface="Wingdings" pitchFamily="2" charset="2"/>
              <a:buChar char="§"/>
            </a:pPr>
            <a:endParaRPr lang="el-GR" sz="2000" dirty="0">
              <a:solidFill>
                <a:schemeClr val="accent2">
                  <a:lumMod val="75000"/>
                </a:schemeClr>
              </a:solidFill>
              <a:latin typeface="Calibri" pitchFamily="34" charset="0"/>
            </a:endParaRPr>
          </a:p>
          <a:p>
            <a:endParaRPr lang="el-GR" sz="2000" dirty="0" smtClean="0">
              <a:solidFill>
                <a:schemeClr val="accent2">
                  <a:lumMod val="75000"/>
                </a:schemeClr>
              </a:solidFill>
              <a:latin typeface="Calibri" pitchFamily="34" charset="0"/>
            </a:endParaRPr>
          </a:p>
          <a:p>
            <a:pPr>
              <a:buFont typeface="Wingdings" pitchFamily="2" charset="2"/>
              <a:buChar char="§"/>
            </a:pPr>
            <a:endParaRPr lang="el-GR" sz="2000" dirty="0">
              <a:solidFill>
                <a:schemeClr val="accent2">
                  <a:lumMod val="75000"/>
                </a:schemeClr>
              </a:solidFill>
              <a:latin typeface="Calibri" pitchFamily="34" charset="0"/>
            </a:endParaRPr>
          </a:p>
          <a:p>
            <a:pPr>
              <a:buFont typeface="Wingdings" pitchFamily="2" charset="2"/>
              <a:buChar char="§"/>
            </a:pPr>
            <a:endParaRPr lang="el-GR" sz="2000" dirty="0" smtClean="0">
              <a:solidFill>
                <a:schemeClr val="accent2">
                  <a:lumMod val="75000"/>
                </a:schemeClr>
              </a:solidFill>
              <a:latin typeface="Calibri" pitchFamily="34" charset="0"/>
            </a:endParaRPr>
          </a:p>
          <a:p>
            <a:pPr>
              <a:buFont typeface="Wingdings" pitchFamily="2" charset="2"/>
              <a:buChar char="§"/>
            </a:pPr>
            <a:endParaRPr lang="el-GR" sz="2000" dirty="0">
              <a:solidFill>
                <a:schemeClr val="accent2">
                  <a:lumMod val="75000"/>
                </a:schemeClr>
              </a:solidFill>
              <a:latin typeface="Calibri" pitchFamily="34" charset="0"/>
            </a:endParaRPr>
          </a:p>
          <a:p>
            <a:pPr>
              <a:buFont typeface="Wingdings" pitchFamily="2" charset="2"/>
              <a:buChar char="§"/>
            </a:pPr>
            <a:endParaRPr lang="el-GR" sz="2000" dirty="0">
              <a:solidFill>
                <a:schemeClr val="accent2">
                  <a:lumMod val="75000"/>
                </a:schemeClr>
              </a:solidFill>
              <a:latin typeface="Calibri"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57158" y="1428736"/>
            <a:ext cx="7858180" cy="3785652"/>
          </a:xfrm>
          <a:prstGeom prst="rect">
            <a:avLst/>
          </a:prstGeom>
        </p:spPr>
        <p:txBody>
          <a:bodyPr wrap="square">
            <a:spAutoFit/>
          </a:bodyPr>
          <a:lstStyle/>
          <a:p>
            <a:pPr>
              <a:buFont typeface="Wingdings" pitchFamily="2" charset="2"/>
              <a:buChar char="§"/>
            </a:pPr>
            <a:r>
              <a:rPr lang="el-GR" sz="2000" dirty="0" smtClean="0">
                <a:solidFill>
                  <a:schemeClr val="accent2">
                    <a:lumMod val="75000"/>
                  </a:schemeClr>
                </a:solidFill>
                <a:latin typeface="Calibri" pitchFamily="34" charset="0"/>
              </a:rPr>
              <a:t>Με τη βοήθεια μιας λίμας, λιμάρω την επιφάνεια του νυχιού, διορθώνοντας και τυχόν ατέλειες.</a:t>
            </a:r>
          </a:p>
          <a:p>
            <a:pPr>
              <a:buFont typeface="Wingdings" pitchFamily="2" charset="2"/>
              <a:buChar char="§"/>
            </a:pPr>
            <a:endParaRPr lang="el-GR" sz="2000" dirty="0" smtClean="0">
              <a:solidFill>
                <a:schemeClr val="accent2">
                  <a:lumMod val="75000"/>
                </a:schemeClr>
              </a:solidFill>
              <a:latin typeface="Calibri" pitchFamily="34" charset="0"/>
            </a:endParaRPr>
          </a:p>
          <a:p>
            <a:pPr>
              <a:buFont typeface="Wingdings" pitchFamily="2" charset="2"/>
              <a:buChar char="§"/>
            </a:pPr>
            <a:r>
              <a:rPr lang="el-GR" sz="2000" dirty="0" smtClean="0">
                <a:solidFill>
                  <a:schemeClr val="accent2">
                    <a:lumMod val="75000"/>
                  </a:schemeClr>
                </a:solidFill>
                <a:latin typeface="Calibri" pitchFamily="34" charset="0"/>
              </a:rPr>
              <a:t>Αφού τελειώσω με το λιμάρισμα σε όλα τα νύχια και απομακρύνω τη σκόνη, περνάω στο βάψιμο. </a:t>
            </a:r>
          </a:p>
          <a:p>
            <a:pPr>
              <a:buFont typeface="Wingdings" pitchFamily="2" charset="2"/>
              <a:buChar char="§"/>
            </a:pPr>
            <a:endParaRPr lang="el-GR" sz="2000" dirty="0" smtClean="0">
              <a:solidFill>
                <a:schemeClr val="accent2">
                  <a:lumMod val="75000"/>
                </a:schemeClr>
              </a:solidFill>
              <a:latin typeface="Calibri" pitchFamily="34" charset="0"/>
            </a:endParaRPr>
          </a:p>
          <a:p>
            <a:pPr>
              <a:buFont typeface="Wingdings" pitchFamily="2" charset="2"/>
              <a:buChar char="§"/>
            </a:pPr>
            <a:r>
              <a:rPr lang="el-GR" sz="2000" dirty="0" smtClean="0">
                <a:solidFill>
                  <a:schemeClr val="accent2">
                    <a:lumMod val="75000"/>
                  </a:schemeClr>
                </a:solidFill>
                <a:latin typeface="Calibri" pitchFamily="34" charset="0"/>
              </a:rPr>
              <a:t>Το βάψιμο μπορεί να γίνει είτε με ημιμόνιμα χρώματα, είτε με ακρυλικά χρώματα. Η διαδικασία εφαρμογής ημιμόνιμου χρώματος είναι ίδια με αυτή του ημιμόνιμου μανικιούρ, ενώ η εφαρμογή ακρυλικών χρωμάτων είναι ίδια με αυτή του ακρυλικού.</a:t>
            </a:r>
          </a:p>
          <a:p>
            <a:pPr>
              <a:buFont typeface="Wingdings" pitchFamily="2" charset="2"/>
              <a:buChar char="§"/>
            </a:pPr>
            <a:endParaRPr lang="el-GR" sz="2000" dirty="0" smtClean="0">
              <a:solidFill>
                <a:schemeClr val="accent2">
                  <a:lumMod val="75000"/>
                </a:schemeClr>
              </a:solidFill>
              <a:latin typeface="Calibri" pitchFamily="34" charset="0"/>
            </a:endParaRPr>
          </a:p>
          <a:p>
            <a:pPr>
              <a:buFont typeface="Wingdings" pitchFamily="2" charset="2"/>
              <a:buChar char="§"/>
            </a:pPr>
            <a:r>
              <a:rPr lang="el-GR" sz="2000" dirty="0" smtClean="0">
                <a:solidFill>
                  <a:schemeClr val="accent2">
                    <a:lumMod val="75000"/>
                  </a:schemeClr>
                </a:solidFill>
                <a:latin typeface="Calibri" pitchFamily="34" charset="0"/>
              </a:rPr>
              <a:t>Τέλος, περνάμε ένα λάδι επωνυχίων κάνοντας μασάζ.</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857224" y="2071678"/>
            <a:ext cx="6786610" cy="2246769"/>
          </a:xfrm>
          <a:prstGeom prst="rect">
            <a:avLst/>
          </a:prstGeom>
          <a:noFill/>
        </p:spPr>
        <p:txBody>
          <a:bodyPr wrap="square" rtlCol="0">
            <a:spAutoFit/>
          </a:bodyPr>
          <a:lstStyle/>
          <a:p>
            <a:r>
              <a:rPr lang="el-GR" sz="2000" dirty="0" smtClean="0">
                <a:solidFill>
                  <a:schemeClr val="accent2">
                    <a:lumMod val="75000"/>
                  </a:schemeClr>
                </a:solidFill>
                <a:latin typeface="Calibri" pitchFamily="34" charset="0"/>
              </a:rPr>
              <a:t>Η  διαδικασία αυτή της συντήρησης είναι ίδια </a:t>
            </a:r>
            <a:r>
              <a:rPr lang="en-US" sz="2000" dirty="0" smtClean="0">
                <a:solidFill>
                  <a:schemeClr val="accent2">
                    <a:lumMod val="75000"/>
                  </a:schemeClr>
                </a:solidFill>
                <a:latin typeface="Calibri" pitchFamily="34" charset="0"/>
              </a:rPr>
              <a:t>:</a:t>
            </a:r>
          </a:p>
          <a:p>
            <a:endParaRPr lang="el-GR" sz="2000" dirty="0" smtClean="0">
              <a:solidFill>
                <a:schemeClr val="accent2">
                  <a:lumMod val="75000"/>
                </a:schemeClr>
              </a:solidFill>
              <a:latin typeface="Calibri" pitchFamily="34" charset="0"/>
            </a:endParaRPr>
          </a:p>
          <a:p>
            <a:pPr>
              <a:buFont typeface="Wingdings" pitchFamily="2" charset="2"/>
              <a:buChar char="§"/>
            </a:pPr>
            <a:r>
              <a:rPr lang="el-GR" sz="2000" dirty="0" smtClean="0">
                <a:solidFill>
                  <a:schemeClr val="accent2">
                    <a:lumMod val="75000"/>
                  </a:schemeClr>
                </a:solidFill>
                <a:latin typeface="Calibri" pitchFamily="34" charset="0"/>
              </a:rPr>
              <a:t>είτε για συντήρηση ακρυλικό σε φυσικό νύχι, </a:t>
            </a:r>
            <a:endParaRPr lang="en-US" sz="2000" dirty="0" smtClean="0">
              <a:solidFill>
                <a:schemeClr val="accent2">
                  <a:lumMod val="75000"/>
                </a:schemeClr>
              </a:solidFill>
              <a:latin typeface="Calibri" pitchFamily="34" charset="0"/>
            </a:endParaRPr>
          </a:p>
          <a:p>
            <a:pPr>
              <a:buFont typeface="Wingdings" pitchFamily="2" charset="2"/>
              <a:buChar char="§"/>
            </a:pPr>
            <a:endParaRPr lang="el-GR" sz="2000" dirty="0" smtClean="0">
              <a:solidFill>
                <a:schemeClr val="accent2">
                  <a:lumMod val="75000"/>
                </a:schemeClr>
              </a:solidFill>
              <a:latin typeface="Calibri" pitchFamily="34" charset="0"/>
            </a:endParaRPr>
          </a:p>
          <a:p>
            <a:pPr>
              <a:buFont typeface="Wingdings" pitchFamily="2" charset="2"/>
              <a:buChar char="§"/>
            </a:pPr>
            <a:r>
              <a:rPr lang="el-GR" sz="2000" dirty="0" smtClean="0">
                <a:solidFill>
                  <a:schemeClr val="accent2">
                    <a:lumMod val="75000"/>
                  </a:schemeClr>
                </a:solidFill>
                <a:latin typeface="Calibri" pitchFamily="34" charset="0"/>
              </a:rPr>
              <a:t>είτε για συντήρηση </a:t>
            </a:r>
            <a:r>
              <a:rPr lang="en-US" sz="2000" dirty="0" smtClean="0">
                <a:solidFill>
                  <a:schemeClr val="accent2">
                    <a:lumMod val="75000"/>
                  </a:schemeClr>
                </a:solidFill>
                <a:latin typeface="Calibri" pitchFamily="34" charset="0"/>
              </a:rPr>
              <a:t> </a:t>
            </a:r>
            <a:r>
              <a:rPr lang="el-GR" sz="2000" dirty="0" smtClean="0">
                <a:solidFill>
                  <a:schemeClr val="accent2">
                    <a:lumMod val="75000"/>
                  </a:schemeClr>
                </a:solidFill>
                <a:latin typeface="Calibri" pitchFamily="34" charset="0"/>
              </a:rPr>
              <a:t>σε τεχνητά με ακρυλικό  και φόρμα,</a:t>
            </a:r>
            <a:endParaRPr lang="en-US" sz="2000" dirty="0" smtClean="0">
              <a:solidFill>
                <a:schemeClr val="accent2">
                  <a:lumMod val="75000"/>
                </a:schemeClr>
              </a:solidFill>
              <a:latin typeface="Calibri" pitchFamily="34" charset="0"/>
            </a:endParaRPr>
          </a:p>
          <a:p>
            <a:endParaRPr lang="el-GR" sz="2000" dirty="0" smtClean="0">
              <a:solidFill>
                <a:schemeClr val="accent2">
                  <a:lumMod val="75000"/>
                </a:schemeClr>
              </a:solidFill>
              <a:latin typeface="Calibri" pitchFamily="34" charset="0"/>
            </a:endParaRPr>
          </a:p>
          <a:p>
            <a:pPr>
              <a:buFont typeface="Wingdings" pitchFamily="2" charset="2"/>
              <a:buChar char="§"/>
            </a:pPr>
            <a:r>
              <a:rPr lang="el-GR" sz="2000" dirty="0" smtClean="0">
                <a:solidFill>
                  <a:schemeClr val="accent2">
                    <a:lumMod val="75000"/>
                  </a:schemeClr>
                </a:solidFill>
                <a:latin typeface="Calibri" pitchFamily="34" charset="0"/>
              </a:rPr>
              <a:t>είτε για συντήρηση </a:t>
            </a:r>
            <a:r>
              <a:rPr lang="en-US" sz="2000" dirty="0" smtClean="0">
                <a:solidFill>
                  <a:schemeClr val="accent2">
                    <a:lumMod val="75000"/>
                  </a:schemeClr>
                </a:solidFill>
                <a:latin typeface="Calibri" pitchFamily="34" charset="0"/>
              </a:rPr>
              <a:t> </a:t>
            </a:r>
            <a:r>
              <a:rPr lang="el-GR" sz="2000" dirty="0" smtClean="0">
                <a:solidFill>
                  <a:schemeClr val="accent2">
                    <a:lumMod val="75000"/>
                  </a:schemeClr>
                </a:solidFill>
                <a:latin typeface="Calibri" pitchFamily="34" charset="0"/>
              </a:rPr>
              <a:t>σε τεχνητά με ακρυλικό  και τιπς .</a:t>
            </a:r>
            <a:endParaRPr lang="el-GR" sz="2000" dirty="0">
              <a:solidFill>
                <a:schemeClr val="accent2">
                  <a:lumMod val="75000"/>
                </a:schemeClr>
              </a:solidFill>
              <a:latin typeface="Calibri"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071538" y="1571612"/>
            <a:ext cx="6715172" cy="3416320"/>
          </a:xfrm>
          <a:prstGeom prst="rect">
            <a:avLst/>
          </a:prstGeom>
          <a:noFill/>
        </p:spPr>
        <p:txBody>
          <a:bodyPr wrap="square" rtlCol="0">
            <a:spAutoFit/>
          </a:bodyPr>
          <a:lstStyle/>
          <a:p>
            <a:pPr algn="ctr"/>
            <a:r>
              <a:rPr lang="el-GR" sz="2400" b="1" u="sng" dirty="0" smtClean="0">
                <a:solidFill>
                  <a:schemeClr val="accent2">
                    <a:lumMod val="75000"/>
                  </a:schemeClr>
                </a:solidFill>
                <a:latin typeface="Calibri" pitchFamily="34" charset="0"/>
              </a:rPr>
              <a:t>ΣΤΗ </a:t>
            </a:r>
            <a:r>
              <a:rPr lang="el-GR" sz="2400" b="1" u="sng" smtClean="0">
                <a:solidFill>
                  <a:schemeClr val="accent2">
                    <a:lumMod val="75000"/>
                  </a:schemeClr>
                </a:solidFill>
                <a:latin typeface="Calibri" pitchFamily="34" charset="0"/>
              </a:rPr>
              <a:t>ΣΥΝΤΗΡΗΣΗ ΑΚΡΥΛΙΚΟΥ ΘΑ </a:t>
            </a:r>
            <a:r>
              <a:rPr lang="el-GR" sz="2400" b="1" u="sng" dirty="0" smtClean="0">
                <a:solidFill>
                  <a:schemeClr val="accent2">
                    <a:lumMod val="75000"/>
                  </a:schemeClr>
                </a:solidFill>
                <a:latin typeface="Calibri" pitchFamily="34" charset="0"/>
              </a:rPr>
              <a:t>ΧΡΕΙΑΣΤΟΥΜΕ</a:t>
            </a:r>
          </a:p>
          <a:p>
            <a:pPr algn="ctr"/>
            <a:r>
              <a:rPr lang="el-GR" sz="2400" b="1" u="sng" dirty="0" smtClean="0">
                <a:solidFill>
                  <a:schemeClr val="accent2">
                    <a:lumMod val="75000"/>
                  </a:schemeClr>
                </a:solidFill>
                <a:latin typeface="Calibri" pitchFamily="34" charset="0"/>
              </a:rPr>
              <a:t> </a:t>
            </a:r>
          </a:p>
          <a:p>
            <a:pPr>
              <a:buFont typeface="Wingdings" pitchFamily="2" charset="2"/>
              <a:buChar char="v"/>
            </a:pPr>
            <a:endParaRPr lang="el-GR" sz="2400" dirty="0">
              <a:solidFill>
                <a:schemeClr val="accent2">
                  <a:lumMod val="75000"/>
                </a:schemeClr>
              </a:solidFill>
              <a:latin typeface="Calibri" pitchFamily="34" charset="0"/>
            </a:endParaRPr>
          </a:p>
          <a:p>
            <a:pPr>
              <a:buFont typeface="Wingdings" pitchFamily="2" charset="2"/>
              <a:buChar char="v"/>
            </a:pPr>
            <a:r>
              <a:rPr lang="el-GR" sz="2400" dirty="0" smtClean="0">
                <a:solidFill>
                  <a:schemeClr val="accent2">
                    <a:lumMod val="75000"/>
                  </a:schemeClr>
                </a:solidFill>
                <a:latin typeface="Calibri" pitchFamily="34" charset="0"/>
              </a:rPr>
              <a:t>Όλα τα υλικά και εργαλεία του ξηρού μανικιούρ</a:t>
            </a:r>
          </a:p>
          <a:p>
            <a:pPr>
              <a:buFont typeface="Wingdings" pitchFamily="2" charset="2"/>
              <a:buChar char="v"/>
            </a:pPr>
            <a:endParaRPr lang="el-GR" sz="2400" dirty="0" smtClean="0">
              <a:solidFill>
                <a:schemeClr val="accent2">
                  <a:lumMod val="75000"/>
                </a:schemeClr>
              </a:solidFill>
              <a:latin typeface="Calibri" pitchFamily="34" charset="0"/>
            </a:endParaRPr>
          </a:p>
          <a:p>
            <a:pPr>
              <a:buFont typeface="Wingdings" pitchFamily="2" charset="2"/>
              <a:buChar char="v"/>
            </a:pPr>
            <a:r>
              <a:rPr lang="el-GR" sz="2400" dirty="0" smtClean="0">
                <a:solidFill>
                  <a:schemeClr val="accent2">
                    <a:lumMod val="75000"/>
                  </a:schemeClr>
                </a:solidFill>
                <a:latin typeface="Calibri" pitchFamily="34" charset="0"/>
              </a:rPr>
              <a:t>Όλα τα υλικά και εργαλεία του ακρυλικού</a:t>
            </a:r>
          </a:p>
          <a:p>
            <a:pPr>
              <a:buFont typeface="Wingdings" pitchFamily="2" charset="2"/>
              <a:buChar char="v"/>
            </a:pPr>
            <a:endParaRPr lang="el-GR" sz="2400" dirty="0" smtClean="0">
              <a:solidFill>
                <a:schemeClr val="accent2">
                  <a:lumMod val="75000"/>
                </a:schemeClr>
              </a:solidFill>
              <a:latin typeface="Calibri" pitchFamily="34" charset="0"/>
            </a:endParaRPr>
          </a:p>
          <a:p>
            <a:pPr>
              <a:buFont typeface="Wingdings" pitchFamily="2" charset="2"/>
              <a:buChar char="v"/>
            </a:pPr>
            <a:r>
              <a:rPr lang="el-GR" sz="2400" dirty="0" smtClean="0">
                <a:solidFill>
                  <a:schemeClr val="accent2">
                    <a:lumMod val="75000"/>
                  </a:schemeClr>
                </a:solidFill>
                <a:latin typeface="Calibri" pitchFamily="34" charset="0"/>
              </a:rPr>
              <a:t> και επιπλέον έναν απορροφητήρα σκόνης</a:t>
            </a:r>
          </a:p>
          <a:p>
            <a:pPr>
              <a:buFont typeface="Wingdings" pitchFamily="2" charset="2"/>
              <a:buChar char="v"/>
            </a:pPr>
            <a:endParaRPr lang="el-GR" sz="2400" dirty="0">
              <a:solidFill>
                <a:schemeClr val="accent2">
                  <a:lumMod val="75000"/>
                </a:schemeClr>
              </a:solidFill>
              <a:latin typeface="Calibri"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928662" y="1500174"/>
            <a:ext cx="6858048" cy="4401205"/>
          </a:xfrm>
          <a:prstGeom prst="rect">
            <a:avLst/>
          </a:prstGeom>
          <a:noFill/>
        </p:spPr>
        <p:txBody>
          <a:bodyPr wrap="square" rtlCol="0">
            <a:spAutoFit/>
          </a:bodyPr>
          <a:lstStyle/>
          <a:p>
            <a:pPr algn="ctr"/>
            <a:r>
              <a:rPr lang="el-GR" sz="2000" b="1" u="sng" dirty="0" smtClean="0">
                <a:solidFill>
                  <a:schemeClr val="accent2">
                    <a:lumMod val="75000"/>
                  </a:schemeClr>
                </a:solidFill>
                <a:latin typeface="Calibri" pitchFamily="34" charset="0"/>
              </a:rPr>
              <a:t>ΤΙ ΝΑ ΠΡΟΣΕΞΩ ΚΑΤΑ ΤΗΝ ΣΥΝΤΗΡΗΣΗ ΤΟΥ ΑΚΡΥΛΙΚΟΥ</a:t>
            </a:r>
          </a:p>
          <a:p>
            <a:pPr>
              <a:buFont typeface="Wingdings" pitchFamily="2" charset="2"/>
              <a:buChar char="v"/>
            </a:pPr>
            <a:endParaRPr lang="el-GR" sz="2000" dirty="0">
              <a:solidFill>
                <a:schemeClr val="accent2">
                  <a:lumMod val="75000"/>
                </a:schemeClr>
              </a:solidFill>
              <a:latin typeface="Calibri" pitchFamily="34" charset="0"/>
            </a:endParaRPr>
          </a:p>
          <a:p>
            <a:pPr>
              <a:buFont typeface="Wingdings" pitchFamily="2" charset="2"/>
              <a:buChar char="v"/>
            </a:pPr>
            <a:r>
              <a:rPr lang="el-GR" sz="2000" dirty="0" smtClean="0">
                <a:solidFill>
                  <a:schemeClr val="accent2">
                    <a:lumMod val="75000"/>
                  </a:schemeClr>
                </a:solidFill>
                <a:latin typeface="Calibri" pitchFamily="34" charset="0"/>
              </a:rPr>
              <a:t>Χρησιμοποιώ κυρίως κεραμικό φρεζάκι γατί δε παράγει τόσο θερμότητα όσο τα υπόλοιπα φρεζάκια</a:t>
            </a:r>
          </a:p>
          <a:p>
            <a:pPr>
              <a:buFont typeface="Wingdings" pitchFamily="2" charset="2"/>
              <a:buChar char="v"/>
            </a:pPr>
            <a:endParaRPr lang="el-GR" sz="2000" dirty="0">
              <a:solidFill>
                <a:schemeClr val="accent2">
                  <a:lumMod val="75000"/>
                </a:schemeClr>
              </a:solidFill>
              <a:latin typeface="Calibri" pitchFamily="34" charset="0"/>
            </a:endParaRPr>
          </a:p>
          <a:p>
            <a:pPr>
              <a:buFont typeface="Wingdings" pitchFamily="2" charset="2"/>
              <a:buChar char="v"/>
            </a:pPr>
            <a:r>
              <a:rPr lang="el-GR" sz="2000" dirty="0" smtClean="0">
                <a:solidFill>
                  <a:schemeClr val="accent2">
                    <a:lumMod val="75000"/>
                  </a:schemeClr>
                </a:solidFill>
                <a:latin typeface="Calibri" pitchFamily="34" charset="0"/>
              </a:rPr>
              <a:t>Δεν ακουμπάω με το φρεζάκι το φυσικό νύχι για να μη το τραυματίσω</a:t>
            </a:r>
          </a:p>
          <a:p>
            <a:pPr>
              <a:buFont typeface="Wingdings" pitchFamily="2" charset="2"/>
              <a:buChar char="v"/>
            </a:pPr>
            <a:endParaRPr lang="el-GR" sz="2000" dirty="0">
              <a:solidFill>
                <a:schemeClr val="accent2">
                  <a:lumMod val="75000"/>
                </a:schemeClr>
              </a:solidFill>
              <a:latin typeface="Calibri" pitchFamily="34" charset="0"/>
            </a:endParaRPr>
          </a:p>
          <a:p>
            <a:pPr>
              <a:buFont typeface="Wingdings" pitchFamily="2" charset="2"/>
              <a:buChar char="v"/>
            </a:pPr>
            <a:r>
              <a:rPr lang="el-GR" sz="2000" dirty="0" smtClean="0">
                <a:solidFill>
                  <a:schemeClr val="accent2">
                    <a:lumMod val="75000"/>
                  </a:schemeClr>
                </a:solidFill>
                <a:latin typeface="Calibri" pitchFamily="34" charset="0"/>
              </a:rPr>
              <a:t>Δεν επιμένω με το τροχό στο ίδιο σημείο για πολύ ώρα για να μην αισθανθεί η πελάτισσα αίσθημα καύσου</a:t>
            </a:r>
          </a:p>
          <a:p>
            <a:pPr>
              <a:buFont typeface="Wingdings" pitchFamily="2" charset="2"/>
              <a:buChar char="v"/>
            </a:pPr>
            <a:endParaRPr lang="el-GR" sz="2000" dirty="0">
              <a:solidFill>
                <a:schemeClr val="accent2">
                  <a:lumMod val="75000"/>
                </a:schemeClr>
              </a:solidFill>
              <a:latin typeface="Calibri" pitchFamily="34" charset="0"/>
            </a:endParaRPr>
          </a:p>
          <a:p>
            <a:pPr>
              <a:buFont typeface="Wingdings" pitchFamily="2" charset="2"/>
              <a:buChar char="v"/>
            </a:pPr>
            <a:endParaRPr lang="el-GR" sz="2000" dirty="0" smtClean="0">
              <a:solidFill>
                <a:schemeClr val="accent2">
                  <a:lumMod val="75000"/>
                </a:schemeClr>
              </a:solidFill>
              <a:latin typeface="Calibri" pitchFamily="34" charset="0"/>
            </a:endParaRPr>
          </a:p>
          <a:p>
            <a:pPr>
              <a:buFont typeface="Wingdings" pitchFamily="2" charset="2"/>
              <a:buChar char="v"/>
            </a:pPr>
            <a:endParaRPr lang="el-GR" sz="2000" dirty="0">
              <a:solidFill>
                <a:schemeClr val="accent2">
                  <a:lumMod val="75000"/>
                </a:schemeClr>
              </a:solidFill>
              <a:latin typeface="Calibri" pitchFamily="34" charset="0"/>
            </a:endParaRPr>
          </a:p>
          <a:p>
            <a:pPr>
              <a:buFont typeface="Wingdings" pitchFamily="2" charset="2"/>
              <a:buChar char="v"/>
            </a:pPr>
            <a:endParaRPr lang="el-GR" sz="2000" dirty="0">
              <a:solidFill>
                <a:schemeClr val="accent2">
                  <a:lumMod val="75000"/>
                </a:schemeClr>
              </a:solidFill>
              <a:latin typeface="Calibri"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928662" y="1928802"/>
            <a:ext cx="6858048" cy="2554545"/>
          </a:xfrm>
          <a:prstGeom prst="rect">
            <a:avLst/>
          </a:prstGeom>
        </p:spPr>
        <p:txBody>
          <a:bodyPr wrap="square">
            <a:spAutoFit/>
          </a:bodyPr>
          <a:lstStyle/>
          <a:p>
            <a:pPr algn="ctr"/>
            <a:r>
              <a:rPr lang="el-GR" sz="2000" b="1" u="sng" dirty="0" smtClean="0">
                <a:solidFill>
                  <a:schemeClr val="accent2">
                    <a:lumMod val="75000"/>
                  </a:schemeClr>
                </a:solidFill>
                <a:latin typeface="Calibri" pitchFamily="34" charset="0"/>
              </a:rPr>
              <a:t>ΤΙ ΝΑ ΠΡΟΣΕΞΩ ΚΑΤΑ ΤΗΝ ΣΥΝΤΗΡΗΣΗ ΤΟΥ ΑΚΡΥΛΙΚΟΥ</a:t>
            </a:r>
          </a:p>
          <a:p>
            <a:pPr>
              <a:buFont typeface="Wingdings" pitchFamily="2" charset="2"/>
              <a:buChar char="v"/>
            </a:pPr>
            <a:endParaRPr lang="el-GR" sz="2000" dirty="0" smtClean="0">
              <a:solidFill>
                <a:schemeClr val="accent2">
                  <a:lumMod val="75000"/>
                </a:schemeClr>
              </a:solidFill>
              <a:latin typeface="Calibri" pitchFamily="34" charset="0"/>
            </a:endParaRPr>
          </a:p>
          <a:p>
            <a:pPr>
              <a:buFont typeface="Wingdings" pitchFamily="2" charset="2"/>
              <a:buChar char="v"/>
            </a:pPr>
            <a:r>
              <a:rPr lang="el-GR" sz="2000" dirty="0" smtClean="0">
                <a:solidFill>
                  <a:schemeClr val="accent2">
                    <a:lumMod val="75000"/>
                  </a:schemeClr>
                </a:solidFill>
                <a:latin typeface="Calibri" pitchFamily="34" charset="0"/>
              </a:rPr>
              <a:t>Αν το νύχι έχει χτυπηθεί ή έχει δημιουργήσει μούχλα καλό είναι να αφαιρείται εντελώς το υλικό και να μη ξαναγίνεται αμέσως τοποθέτηση</a:t>
            </a:r>
            <a:endParaRPr lang="en-US" sz="2000" dirty="0" smtClean="0">
              <a:solidFill>
                <a:schemeClr val="accent2">
                  <a:lumMod val="75000"/>
                </a:schemeClr>
              </a:solidFill>
              <a:latin typeface="Calibri" pitchFamily="34" charset="0"/>
            </a:endParaRPr>
          </a:p>
          <a:p>
            <a:pPr>
              <a:buFont typeface="Wingdings" pitchFamily="2" charset="2"/>
              <a:buChar char="v"/>
            </a:pPr>
            <a:endParaRPr lang="el-GR" sz="2000" dirty="0" smtClean="0">
              <a:solidFill>
                <a:schemeClr val="accent2">
                  <a:lumMod val="75000"/>
                </a:schemeClr>
              </a:solidFill>
              <a:latin typeface="Calibri" pitchFamily="34" charset="0"/>
            </a:endParaRPr>
          </a:p>
          <a:p>
            <a:pPr>
              <a:buFont typeface="Wingdings" pitchFamily="2" charset="2"/>
              <a:buChar char="v"/>
            </a:pPr>
            <a:r>
              <a:rPr lang="el-GR" sz="2000" dirty="0" smtClean="0">
                <a:solidFill>
                  <a:schemeClr val="accent2">
                    <a:lumMod val="75000"/>
                  </a:schemeClr>
                </a:solidFill>
                <a:latin typeface="Calibri" pitchFamily="34" charset="0"/>
              </a:rPr>
              <a:t>Φροντίζω να έχω σωστή αναλογία ακρυλικής σκόνης και ακρυλικού υγρού</a:t>
            </a:r>
            <a:endParaRPr lang="en-US" sz="2000" dirty="0">
              <a:solidFill>
                <a:schemeClr val="accent2">
                  <a:lumMod val="75000"/>
                </a:schemeClr>
              </a:solidFill>
              <a:latin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928662" y="2500306"/>
            <a:ext cx="6929486" cy="1938992"/>
          </a:xfrm>
          <a:prstGeom prst="rect">
            <a:avLst/>
          </a:prstGeom>
          <a:noFill/>
        </p:spPr>
        <p:txBody>
          <a:bodyPr wrap="square" rtlCol="0">
            <a:spAutoFit/>
          </a:bodyPr>
          <a:lstStyle/>
          <a:p>
            <a:pPr algn="ctr"/>
            <a:r>
              <a:rPr lang="el-GR" sz="2000" dirty="0" smtClean="0">
                <a:solidFill>
                  <a:schemeClr val="tx2">
                    <a:lumMod val="50000"/>
                  </a:schemeClr>
                </a:solidFill>
                <a:latin typeface="Calibri" pitchFamily="34" charset="0"/>
              </a:rPr>
              <a:t>Το ακρυλικό είναι </a:t>
            </a:r>
            <a:r>
              <a:rPr lang="el-GR" sz="2000" dirty="0" smtClean="0">
                <a:solidFill>
                  <a:schemeClr val="tx2">
                    <a:lumMod val="50000"/>
                  </a:schemeClr>
                </a:solidFill>
                <a:latin typeface="Calibri" pitchFamily="34" charset="0"/>
              </a:rPr>
              <a:t>μια τεχνική εργασία στα νύχια. Οπότε, καλό είναι σε σχετικά μικρό διάστημα να αφαιρείται ή να συντηρείται. Όσο το νύχι μεγαλώνει, τόσο το υλικό δηλαδή το </a:t>
            </a:r>
            <a:r>
              <a:rPr lang="el-GR" sz="2000" dirty="0" smtClean="0">
                <a:solidFill>
                  <a:schemeClr val="tx2">
                    <a:lumMod val="50000"/>
                  </a:schemeClr>
                </a:solidFill>
                <a:latin typeface="Calibri" pitchFamily="34" charset="0"/>
              </a:rPr>
              <a:t>ακρυλικό κατεβαίνει</a:t>
            </a:r>
            <a:r>
              <a:rPr lang="el-GR" sz="2000" dirty="0" smtClean="0">
                <a:solidFill>
                  <a:schemeClr val="tx2">
                    <a:lumMod val="50000"/>
                  </a:schemeClr>
                </a:solidFill>
                <a:latin typeface="Calibri" pitchFamily="34" charset="0"/>
              </a:rPr>
              <a:t>. Αφαίρεση πρέπει να γίνεται όταν το νύχι σπάει και το φούσκωμα είναι μεγάλο, ή όταν υπάρχει δυσχρωμία (μούχλα).</a:t>
            </a:r>
            <a:endParaRPr lang="el-GR" sz="2000" dirty="0">
              <a:solidFill>
                <a:schemeClr val="tx2">
                  <a:lumMod val="50000"/>
                </a:schemeClr>
              </a:solidFill>
              <a:latin typeface="Calibri" pitchFamily="34" charset="0"/>
            </a:endParaRPr>
          </a:p>
        </p:txBody>
      </p:sp>
      <p:sp>
        <p:nvSpPr>
          <p:cNvPr id="4" name="3 - Ορθογώνιο"/>
          <p:cNvSpPr/>
          <p:nvPr/>
        </p:nvSpPr>
        <p:spPr>
          <a:xfrm>
            <a:off x="2857488" y="1142984"/>
            <a:ext cx="3518399" cy="523220"/>
          </a:xfrm>
          <a:prstGeom prst="rect">
            <a:avLst/>
          </a:prstGeom>
        </p:spPr>
        <p:txBody>
          <a:bodyPr wrap="none">
            <a:spAutoFit/>
          </a:bodyPr>
          <a:lstStyle/>
          <a:p>
            <a:r>
              <a:rPr lang="el-GR" sz="2800" b="1" dirty="0" smtClean="0">
                <a:solidFill>
                  <a:schemeClr val="accent2">
                    <a:lumMod val="75000"/>
                  </a:schemeClr>
                </a:solidFill>
                <a:latin typeface="Calibri" pitchFamily="34" charset="0"/>
              </a:rPr>
              <a:t>ΑΦΑΙΡΕΣΗ ΑΚΡΥΛΙΚΟΥ</a:t>
            </a:r>
            <a:endParaRPr lang="el-GR"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1928794" y="1714488"/>
            <a:ext cx="5500694" cy="4742226"/>
          </a:xfrm>
          <a:prstGeom prst="rect">
            <a:avLst/>
          </a:prstGeom>
          <a:noFill/>
        </p:spPr>
      </p:pic>
      <p:sp>
        <p:nvSpPr>
          <p:cNvPr id="3" name="2 - TextBox"/>
          <p:cNvSpPr txBox="1"/>
          <p:nvPr/>
        </p:nvSpPr>
        <p:spPr>
          <a:xfrm>
            <a:off x="785786" y="857232"/>
            <a:ext cx="7643866" cy="707886"/>
          </a:xfrm>
          <a:prstGeom prst="rect">
            <a:avLst/>
          </a:prstGeom>
          <a:noFill/>
        </p:spPr>
        <p:txBody>
          <a:bodyPr wrap="square" rtlCol="0">
            <a:spAutoFit/>
          </a:bodyPr>
          <a:lstStyle/>
          <a:p>
            <a:pPr algn="ctr"/>
            <a:r>
              <a:rPr lang="el-GR" sz="4000" b="1" u="sng" dirty="0" smtClean="0">
                <a:solidFill>
                  <a:schemeClr val="accent2">
                    <a:lumMod val="75000"/>
                  </a:schemeClr>
                </a:solidFill>
                <a:latin typeface="Calibri" pitchFamily="34" charset="0"/>
              </a:rPr>
              <a:t>Ευχαριστώ για την προσοχή σας !</a:t>
            </a:r>
            <a:endParaRPr lang="el-GR" sz="4000" b="1" u="sng" dirty="0">
              <a:solidFill>
                <a:schemeClr val="accent2">
                  <a:lumMod val="75000"/>
                </a:schemeClr>
              </a:solidFill>
              <a:latin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857224" y="2357430"/>
            <a:ext cx="7286676" cy="1938992"/>
          </a:xfrm>
          <a:prstGeom prst="rect">
            <a:avLst/>
          </a:prstGeom>
          <a:noFill/>
        </p:spPr>
        <p:txBody>
          <a:bodyPr wrap="square" rtlCol="0">
            <a:spAutoFit/>
          </a:bodyPr>
          <a:lstStyle/>
          <a:p>
            <a:r>
              <a:rPr lang="el-GR" sz="2000" dirty="0" smtClean="0">
                <a:solidFill>
                  <a:schemeClr val="tx2">
                    <a:lumMod val="50000"/>
                  </a:schemeClr>
                </a:solidFill>
                <a:latin typeface="Calibri" pitchFamily="34" charset="0"/>
              </a:rPr>
              <a:t>Η αφαίρεση του ακρυλικού γίνεται με δυο τρόπους </a:t>
            </a:r>
            <a:r>
              <a:rPr lang="en-US" sz="2000" dirty="0" smtClean="0">
                <a:solidFill>
                  <a:schemeClr val="tx2">
                    <a:lumMod val="50000"/>
                  </a:schemeClr>
                </a:solidFill>
                <a:latin typeface="Calibri" pitchFamily="34" charset="0"/>
              </a:rPr>
              <a:t>:</a:t>
            </a:r>
            <a:endParaRPr lang="el-GR" sz="2000" dirty="0" smtClean="0">
              <a:solidFill>
                <a:schemeClr val="tx2">
                  <a:lumMod val="50000"/>
                </a:schemeClr>
              </a:solidFill>
              <a:latin typeface="Calibri" pitchFamily="34" charset="0"/>
            </a:endParaRPr>
          </a:p>
          <a:p>
            <a:endParaRPr lang="el-GR" sz="2000" dirty="0">
              <a:solidFill>
                <a:schemeClr val="tx2">
                  <a:lumMod val="50000"/>
                </a:schemeClr>
              </a:solidFill>
              <a:latin typeface="Calibri" pitchFamily="34" charset="0"/>
            </a:endParaRPr>
          </a:p>
          <a:p>
            <a:pPr>
              <a:buFont typeface="Wingdings" pitchFamily="2" charset="2"/>
              <a:buChar char="v"/>
            </a:pPr>
            <a:r>
              <a:rPr lang="el-GR" sz="2000" dirty="0" smtClean="0">
                <a:solidFill>
                  <a:schemeClr val="tx2">
                    <a:lumMod val="50000"/>
                  </a:schemeClr>
                </a:solidFill>
                <a:latin typeface="Calibri" pitchFamily="34" charset="0"/>
              </a:rPr>
              <a:t>Με ασετόν</a:t>
            </a:r>
          </a:p>
          <a:p>
            <a:pPr>
              <a:buFont typeface="Wingdings" pitchFamily="2" charset="2"/>
              <a:buChar char="v"/>
            </a:pPr>
            <a:endParaRPr lang="el-GR" sz="2000" dirty="0">
              <a:solidFill>
                <a:schemeClr val="tx2">
                  <a:lumMod val="50000"/>
                </a:schemeClr>
              </a:solidFill>
              <a:latin typeface="Calibri" pitchFamily="34" charset="0"/>
            </a:endParaRPr>
          </a:p>
          <a:p>
            <a:pPr>
              <a:buFont typeface="Wingdings" pitchFamily="2" charset="2"/>
              <a:buChar char="v"/>
            </a:pPr>
            <a:r>
              <a:rPr lang="el-GR" sz="2000" dirty="0" smtClean="0">
                <a:solidFill>
                  <a:schemeClr val="tx2">
                    <a:lumMod val="50000"/>
                  </a:schemeClr>
                </a:solidFill>
                <a:latin typeface="Calibri" pitchFamily="34" charset="0"/>
              </a:rPr>
              <a:t>Με τροχό</a:t>
            </a:r>
            <a:endParaRPr lang="en-US" sz="2000" dirty="0" smtClean="0">
              <a:solidFill>
                <a:schemeClr val="tx2">
                  <a:lumMod val="50000"/>
                </a:schemeClr>
              </a:solidFill>
              <a:latin typeface="Calibri" pitchFamily="34" charset="0"/>
            </a:endParaRPr>
          </a:p>
          <a:p>
            <a:endParaRPr lang="el-GR" sz="2000" dirty="0">
              <a:solidFill>
                <a:schemeClr val="tx2">
                  <a:lumMod val="50000"/>
                </a:schemeClr>
              </a:solidFill>
              <a:latin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500166" y="1357298"/>
            <a:ext cx="5715040" cy="523220"/>
          </a:xfrm>
          <a:prstGeom prst="rect">
            <a:avLst/>
          </a:prstGeom>
          <a:noFill/>
        </p:spPr>
        <p:txBody>
          <a:bodyPr wrap="square" rtlCol="0">
            <a:spAutoFit/>
          </a:bodyPr>
          <a:lstStyle/>
          <a:p>
            <a:pPr algn="ctr"/>
            <a:r>
              <a:rPr lang="el-GR" sz="2800" b="1" u="sng" dirty="0" smtClean="0">
                <a:solidFill>
                  <a:schemeClr val="tx2">
                    <a:lumMod val="50000"/>
                  </a:schemeClr>
                </a:solidFill>
                <a:latin typeface="Calibri" pitchFamily="34" charset="0"/>
              </a:rPr>
              <a:t>ΜΕ ΑΣΕΤΟΝ</a:t>
            </a:r>
            <a:endParaRPr lang="el-GR" sz="2800" b="1" u="sng" dirty="0">
              <a:solidFill>
                <a:schemeClr val="tx2">
                  <a:lumMod val="50000"/>
                </a:schemeClr>
              </a:solidFill>
              <a:latin typeface="Calibri" pitchFamily="34" charset="0"/>
            </a:endParaRPr>
          </a:p>
        </p:txBody>
      </p:sp>
      <p:sp>
        <p:nvSpPr>
          <p:cNvPr id="3" name="2 - Ορθογώνιο"/>
          <p:cNvSpPr/>
          <p:nvPr/>
        </p:nvSpPr>
        <p:spPr>
          <a:xfrm>
            <a:off x="500034" y="2551837"/>
            <a:ext cx="8215370" cy="2246769"/>
          </a:xfrm>
          <a:prstGeom prst="rect">
            <a:avLst/>
          </a:prstGeom>
        </p:spPr>
        <p:txBody>
          <a:bodyPr wrap="square">
            <a:spAutoFit/>
          </a:bodyPr>
          <a:lstStyle/>
          <a:p>
            <a:pPr marL="457200" indent="-457200">
              <a:buAutoNum type="arabicParenR"/>
            </a:pPr>
            <a:r>
              <a:rPr lang="el-GR" sz="2000" dirty="0" smtClean="0">
                <a:solidFill>
                  <a:schemeClr val="tx2">
                    <a:lumMod val="50000"/>
                  </a:schemeClr>
                </a:solidFill>
                <a:latin typeface="Calibri" pitchFamily="34" charset="0"/>
              </a:rPr>
              <a:t>Αρχικά λιμάρουμε ελαφρά το υλικό ώστε να γίνει ματ και να ανοίξουν οι </a:t>
            </a:r>
            <a:r>
              <a:rPr lang="en-US" sz="2000" dirty="0" smtClean="0">
                <a:solidFill>
                  <a:schemeClr val="tx2">
                    <a:lumMod val="50000"/>
                  </a:schemeClr>
                </a:solidFill>
                <a:latin typeface="Calibri" pitchFamily="34" charset="0"/>
              </a:rPr>
              <a:t> </a:t>
            </a:r>
            <a:r>
              <a:rPr lang="el-GR" sz="2000" dirty="0" smtClean="0">
                <a:solidFill>
                  <a:schemeClr val="tx2">
                    <a:lumMod val="50000"/>
                  </a:schemeClr>
                </a:solidFill>
                <a:latin typeface="Calibri" pitchFamily="34" charset="0"/>
              </a:rPr>
              <a:t>πόροι του τοπ. </a:t>
            </a:r>
          </a:p>
          <a:p>
            <a:pPr marL="457200" indent="-457200"/>
            <a:r>
              <a:rPr lang="el-GR" sz="2000" dirty="0" smtClean="0">
                <a:solidFill>
                  <a:schemeClr val="tx2">
                    <a:lumMod val="50000"/>
                  </a:schemeClr>
                </a:solidFill>
                <a:latin typeface="Calibri" pitchFamily="34" charset="0"/>
              </a:rPr>
              <a:t>        Το γυάλινο μπολ θα γεμίσει με αρκετό καθαρό ασετόν, ώστε να</a:t>
            </a:r>
            <a:r>
              <a:rPr lang="en-US" sz="2000" dirty="0" smtClean="0">
                <a:solidFill>
                  <a:schemeClr val="tx2">
                    <a:lumMod val="50000"/>
                  </a:schemeClr>
                </a:solidFill>
                <a:latin typeface="Calibri" pitchFamily="34" charset="0"/>
              </a:rPr>
              <a:t>  </a:t>
            </a:r>
            <a:r>
              <a:rPr lang="el-GR" sz="2000" dirty="0" smtClean="0">
                <a:solidFill>
                  <a:schemeClr val="tx2">
                    <a:lumMod val="50000"/>
                  </a:schemeClr>
                </a:solidFill>
                <a:latin typeface="Calibri" pitchFamily="34" charset="0"/>
              </a:rPr>
              <a:t>καλύψει ως τη μέση τα</a:t>
            </a:r>
            <a:r>
              <a:rPr lang="en-US" sz="2000" dirty="0" smtClean="0">
                <a:solidFill>
                  <a:schemeClr val="tx2">
                    <a:lumMod val="50000"/>
                  </a:schemeClr>
                </a:solidFill>
                <a:latin typeface="Calibri" pitchFamily="34" charset="0"/>
              </a:rPr>
              <a:t> </a:t>
            </a:r>
            <a:r>
              <a:rPr lang="el-GR" sz="2000" dirty="0" smtClean="0">
                <a:solidFill>
                  <a:schemeClr val="tx2">
                    <a:lumMod val="50000"/>
                  </a:schemeClr>
                </a:solidFill>
                <a:latin typeface="Calibri" pitchFamily="34" charset="0"/>
              </a:rPr>
              <a:t>δάχτυλα του χεριού του πελάτη</a:t>
            </a:r>
          </a:p>
          <a:p>
            <a:pPr marL="457200" indent="-457200"/>
            <a:endParaRPr lang="el-GR" sz="2000" dirty="0">
              <a:solidFill>
                <a:schemeClr val="tx2">
                  <a:lumMod val="50000"/>
                </a:schemeClr>
              </a:solidFill>
              <a:latin typeface="Calibri" pitchFamily="34" charset="0"/>
            </a:endParaRPr>
          </a:p>
          <a:p>
            <a:pPr marL="457200" indent="-457200"/>
            <a:r>
              <a:rPr lang="el-GR" sz="2000" dirty="0" smtClean="0">
                <a:solidFill>
                  <a:schemeClr val="tx2">
                    <a:lumMod val="50000"/>
                  </a:schemeClr>
                </a:solidFill>
                <a:latin typeface="Calibri" pitchFamily="34" charset="0"/>
              </a:rPr>
              <a:t>2)    Τα δάχτυλα του πελάτη θα πρέπει να μουλιάσουν για 15 λεπτά ή όσο χρειάζεται για να αφαιρεθεί το ακρυλικό προϊόν</a:t>
            </a:r>
            <a:endParaRPr lang="el-GR" sz="2000" dirty="0" smtClean="0">
              <a:solidFill>
                <a:schemeClr val="tx2">
                  <a:lumMod val="50000"/>
                </a:schemeClr>
              </a:solidFill>
              <a:latin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28596" y="2071678"/>
            <a:ext cx="8001056" cy="3170099"/>
          </a:xfrm>
          <a:prstGeom prst="rect">
            <a:avLst/>
          </a:prstGeom>
        </p:spPr>
        <p:txBody>
          <a:bodyPr wrap="square">
            <a:spAutoFit/>
          </a:bodyPr>
          <a:lstStyle/>
          <a:p>
            <a:r>
              <a:rPr lang="el-GR" sz="2000" dirty="0" smtClean="0">
                <a:solidFill>
                  <a:schemeClr val="tx2">
                    <a:lumMod val="50000"/>
                  </a:schemeClr>
                </a:solidFill>
                <a:latin typeface="Calibri" pitchFamily="34" charset="0"/>
              </a:rPr>
              <a:t>3) Θα χρησιμοποιηθεί ένα ξυλάκι για να μετακινηθεί απαλά το ακρυλικό από τα νύχια που έχει μαλακώσει. Η ίδια διαδικασία θα επαναληφθεί μέχρι όλο το ακρυλικό να έχει αφαιρεθεί</a:t>
            </a:r>
          </a:p>
          <a:p>
            <a:endParaRPr lang="el-GR" sz="2000" dirty="0">
              <a:solidFill>
                <a:schemeClr val="tx2">
                  <a:lumMod val="50000"/>
                </a:schemeClr>
              </a:solidFill>
              <a:latin typeface="Calibri" pitchFamily="34" charset="0"/>
            </a:endParaRPr>
          </a:p>
          <a:p>
            <a:r>
              <a:rPr lang="el-GR" sz="2000" dirty="0" smtClean="0">
                <a:solidFill>
                  <a:schemeClr val="tx2">
                    <a:lumMod val="50000"/>
                  </a:schemeClr>
                </a:solidFill>
                <a:latin typeface="Calibri" pitchFamily="34" charset="0"/>
              </a:rPr>
              <a:t>4) Τα νύχια θα πρέπει να τριφτούν με ένα λεπτό σφουγγαράκι για να αφαιρεθεί το κατάλοιπο του ακρυτζελ</a:t>
            </a:r>
          </a:p>
          <a:p>
            <a:endParaRPr lang="el-GR" sz="2000" dirty="0">
              <a:solidFill>
                <a:schemeClr val="tx2">
                  <a:lumMod val="50000"/>
                </a:schemeClr>
              </a:solidFill>
              <a:latin typeface="Calibri" pitchFamily="34" charset="0"/>
            </a:endParaRPr>
          </a:p>
          <a:p>
            <a:r>
              <a:rPr lang="el-GR" sz="2000" dirty="0" smtClean="0">
                <a:solidFill>
                  <a:schemeClr val="tx2">
                    <a:lumMod val="50000"/>
                  </a:schemeClr>
                </a:solidFill>
                <a:latin typeface="Calibri" pitchFamily="34" charset="0"/>
              </a:rPr>
              <a:t>5)Βελτιώνουμε τα επωνύχια με ένα λάδι επωνυχίων, γιατί έχουν αφυδατωθεί από το ασετόν</a:t>
            </a:r>
          </a:p>
          <a:p>
            <a:endParaRPr lang="el-GR" sz="2000" dirty="0">
              <a:solidFill>
                <a:schemeClr val="tx2">
                  <a:lumMod val="50000"/>
                </a:schemeClr>
              </a:solidFill>
              <a:latin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857224" y="1857364"/>
            <a:ext cx="6715172" cy="3170099"/>
          </a:xfrm>
          <a:prstGeom prst="rect">
            <a:avLst/>
          </a:prstGeom>
          <a:noFill/>
        </p:spPr>
        <p:txBody>
          <a:bodyPr wrap="square" rtlCol="0">
            <a:spAutoFit/>
          </a:bodyPr>
          <a:lstStyle/>
          <a:p>
            <a:pPr algn="ctr"/>
            <a:r>
              <a:rPr lang="el-GR" sz="2000" b="1" u="sng" dirty="0" smtClean="0">
                <a:solidFill>
                  <a:schemeClr val="tx2">
                    <a:lumMod val="50000"/>
                  </a:schemeClr>
                </a:solidFill>
                <a:latin typeface="Calibri" pitchFamily="34" charset="0"/>
              </a:rPr>
              <a:t>ΣΤΗΝ ΑΦΑΙΡΕΣΗ </a:t>
            </a:r>
            <a:r>
              <a:rPr lang="el-GR" sz="2000" b="1" u="sng" dirty="0" smtClean="0">
                <a:solidFill>
                  <a:schemeClr val="tx2">
                    <a:lumMod val="50000"/>
                  </a:schemeClr>
                </a:solidFill>
                <a:latin typeface="Calibri" pitchFamily="34" charset="0"/>
              </a:rPr>
              <a:t>ΑΚΡΥΛΙΚΟΥ ΜΕ ΑΣΕΤΟΝ </a:t>
            </a:r>
            <a:r>
              <a:rPr lang="el-GR" sz="2000" b="1" u="sng" dirty="0" smtClean="0">
                <a:solidFill>
                  <a:schemeClr val="tx2">
                    <a:lumMod val="50000"/>
                  </a:schemeClr>
                </a:solidFill>
                <a:latin typeface="Calibri" pitchFamily="34" charset="0"/>
              </a:rPr>
              <a:t> </a:t>
            </a:r>
            <a:r>
              <a:rPr lang="el-GR" sz="2000" b="1" u="sng" dirty="0" smtClean="0">
                <a:solidFill>
                  <a:schemeClr val="tx2">
                    <a:lumMod val="50000"/>
                  </a:schemeClr>
                </a:solidFill>
                <a:latin typeface="Calibri" pitchFamily="34" charset="0"/>
              </a:rPr>
              <a:t>ΘΑ ΧΡΕΙΑΣΤΟΥΜΕ</a:t>
            </a:r>
          </a:p>
          <a:p>
            <a:pPr algn="ctr"/>
            <a:r>
              <a:rPr lang="el-GR" sz="2000" b="1" u="sng" dirty="0" smtClean="0">
                <a:solidFill>
                  <a:schemeClr val="tx2">
                    <a:lumMod val="50000"/>
                  </a:schemeClr>
                </a:solidFill>
                <a:latin typeface="Calibri" pitchFamily="34" charset="0"/>
              </a:rPr>
              <a:t> </a:t>
            </a:r>
          </a:p>
          <a:p>
            <a:pPr>
              <a:buFont typeface="Wingdings" pitchFamily="2" charset="2"/>
              <a:buChar char="v"/>
            </a:pPr>
            <a:endParaRPr lang="el-GR" sz="2000" dirty="0">
              <a:solidFill>
                <a:schemeClr val="tx2">
                  <a:lumMod val="50000"/>
                </a:schemeClr>
              </a:solidFill>
              <a:latin typeface="Calibri" pitchFamily="34" charset="0"/>
            </a:endParaRPr>
          </a:p>
          <a:p>
            <a:pPr>
              <a:buFont typeface="Wingdings" pitchFamily="2" charset="2"/>
              <a:buChar char="v"/>
            </a:pPr>
            <a:r>
              <a:rPr lang="el-GR" sz="2000" dirty="0" smtClean="0">
                <a:solidFill>
                  <a:schemeClr val="tx2">
                    <a:lumMod val="50000"/>
                  </a:schemeClr>
                </a:solidFill>
                <a:latin typeface="Calibri" pitchFamily="34" charset="0"/>
              </a:rPr>
              <a:t>Ασετόν </a:t>
            </a:r>
          </a:p>
          <a:p>
            <a:pPr>
              <a:buFont typeface="Wingdings" pitchFamily="2" charset="2"/>
              <a:buChar char="v"/>
            </a:pPr>
            <a:endParaRPr lang="el-GR" sz="2000" dirty="0">
              <a:solidFill>
                <a:schemeClr val="tx2">
                  <a:lumMod val="50000"/>
                </a:schemeClr>
              </a:solidFill>
              <a:latin typeface="Calibri" pitchFamily="34" charset="0"/>
            </a:endParaRPr>
          </a:p>
          <a:p>
            <a:pPr>
              <a:buFont typeface="Wingdings" pitchFamily="2" charset="2"/>
              <a:buChar char="v"/>
            </a:pPr>
            <a:r>
              <a:rPr lang="el-GR" sz="2000" dirty="0" smtClean="0">
                <a:solidFill>
                  <a:schemeClr val="tx2">
                    <a:lumMod val="50000"/>
                  </a:schemeClr>
                </a:solidFill>
                <a:latin typeface="Calibri" pitchFamily="34" charset="0"/>
              </a:rPr>
              <a:t>Λίμα </a:t>
            </a:r>
          </a:p>
          <a:p>
            <a:pPr>
              <a:buFont typeface="Wingdings" pitchFamily="2" charset="2"/>
              <a:buChar char="v"/>
            </a:pPr>
            <a:endParaRPr lang="el-GR" sz="2000" dirty="0">
              <a:solidFill>
                <a:schemeClr val="tx2">
                  <a:lumMod val="50000"/>
                </a:schemeClr>
              </a:solidFill>
              <a:latin typeface="Calibri" pitchFamily="34" charset="0"/>
            </a:endParaRPr>
          </a:p>
          <a:p>
            <a:pPr>
              <a:buFont typeface="Wingdings" pitchFamily="2" charset="2"/>
              <a:buChar char="v"/>
            </a:pPr>
            <a:r>
              <a:rPr lang="el-GR" sz="2000" dirty="0" smtClean="0">
                <a:solidFill>
                  <a:schemeClr val="tx2">
                    <a:lumMod val="50000"/>
                  </a:schemeClr>
                </a:solidFill>
                <a:latin typeface="Calibri" pitchFamily="34" charset="0"/>
              </a:rPr>
              <a:t>Λάδι επωνυχίων </a:t>
            </a:r>
          </a:p>
          <a:p>
            <a:pPr>
              <a:buFont typeface="Wingdings" pitchFamily="2" charset="2"/>
              <a:buChar char="v"/>
            </a:pPr>
            <a:endParaRPr lang="el-GR" sz="2000" dirty="0">
              <a:solidFill>
                <a:schemeClr val="tx2">
                  <a:lumMod val="50000"/>
                </a:schemeClr>
              </a:solidFill>
              <a:latin typeface="Calibri" pitchFamily="34" charset="0"/>
            </a:endParaRPr>
          </a:p>
          <a:p>
            <a:pPr>
              <a:buFont typeface="Wingdings" pitchFamily="2" charset="2"/>
              <a:buChar char="v"/>
            </a:pPr>
            <a:r>
              <a:rPr lang="el-GR" sz="2000" dirty="0" smtClean="0">
                <a:solidFill>
                  <a:schemeClr val="tx2">
                    <a:lumMod val="50000"/>
                  </a:schemeClr>
                </a:solidFill>
                <a:latin typeface="Calibri" pitchFamily="34" charset="0"/>
              </a:rPr>
              <a:t>Μπολ ειδικό για το ασετόν</a:t>
            </a:r>
            <a:endParaRPr lang="el-GR" sz="2000" dirty="0">
              <a:solidFill>
                <a:schemeClr val="tx2">
                  <a:lumMod val="50000"/>
                </a:schemeClr>
              </a:solidFill>
              <a:latin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928794" y="1214422"/>
            <a:ext cx="5286412" cy="523220"/>
          </a:xfrm>
          <a:prstGeom prst="rect">
            <a:avLst/>
          </a:prstGeom>
          <a:noFill/>
        </p:spPr>
        <p:txBody>
          <a:bodyPr wrap="square" rtlCol="0">
            <a:spAutoFit/>
          </a:bodyPr>
          <a:lstStyle/>
          <a:p>
            <a:pPr algn="ctr"/>
            <a:r>
              <a:rPr lang="el-GR" sz="2800" b="1" u="sng" dirty="0" smtClean="0">
                <a:solidFill>
                  <a:schemeClr val="tx2">
                    <a:lumMod val="50000"/>
                  </a:schemeClr>
                </a:solidFill>
                <a:latin typeface="Calibri" pitchFamily="34" charset="0"/>
              </a:rPr>
              <a:t>ΜΕ ΤΡΟΧΟ</a:t>
            </a:r>
            <a:endParaRPr lang="el-GR" sz="2800" b="1" u="sng" dirty="0">
              <a:solidFill>
                <a:schemeClr val="tx2">
                  <a:lumMod val="50000"/>
                </a:schemeClr>
              </a:solidFill>
              <a:latin typeface="Calibri" pitchFamily="34" charset="0"/>
            </a:endParaRPr>
          </a:p>
        </p:txBody>
      </p:sp>
      <p:sp>
        <p:nvSpPr>
          <p:cNvPr id="3" name="2 - Ορθογώνιο"/>
          <p:cNvSpPr/>
          <p:nvPr/>
        </p:nvSpPr>
        <p:spPr>
          <a:xfrm>
            <a:off x="500034" y="2357430"/>
            <a:ext cx="8215370" cy="3170099"/>
          </a:xfrm>
          <a:prstGeom prst="rect">
            <a:avLst/>
          </a:prstGeom>
        </p:spPr>
        <p:txBody>
          <a:bodyPr wrap="square">
            <a:spAutoFit/>
          </a:bodyPr>
          <a:lstStyle/>
          <a:p>
            <a:pPr marL="342900" indent="-342900">
              <a:buFont typeface="+mj-lt"/>
              <a:buAutoNum type="arabicPeriod"/>
            </a:pPr>
            <a:r>
              <a:rPr lang="el-GR" sz="2000" dirty="0" smtClean="0">
                <a:solidFill>
                  <a:schemeClr val="tx2">
                    <a:lumMod val="50000"/>
                  </a:schemeClr>
                </a:solidFill>
                <a:latin typeface="Calibri" pitchFamily="34" charset="0"/>
              </a:rPr>
              <a:t>Με ένα</a:t>
            </a:r>
            <a:r>
              <a:rPr lang="en-US" sz="2000" dirty="0" smtClean="0">
                <a:solidFill>
                  <a:schemeClr val="tx2">
                    <a:lumMod val="50000"/>
                  </a:schemeClr>
                </a:solidFill>
                <a:latin typeface="Calibri" pitchFamily="34" charset="0"/>
              </a:rPr>
              <a:t> nail clipper </a:t>
            </a:r>
            <a:r>
              <a:rPr lang="el-GR" sz="2000" dirty="0" smtClean="0">
                <a:solidFill>
                  <a:schemeClr val="tx2">
                    <a:lumMod val="50000"/>
                  </a:schemeClr>
                </a:solidFill>
                <a:latin typeface="Calibri" pitchFamily="34" charset="0"/>
              </a:rPr>
              <a:t>κόβω ένα μέρος της προέκτασης του ελεύθερου άκρου από όλα τα νύχια </a:t>
            </a:r>
          </a:p>
          <a:p>
            <a:pPr marL="342900" indent="-342900">
              <a:buFont typeface="+mj-lt"/>
              <a:buAutoNum type="arabicPeriod"/>
            </a:pPr>
            <a:endParaRPr lang="el-GR" sz="2000" dirty="0" smtClean="0">
              <a:solidFill>
                <a:schemeClr val="tx2">
                  <a:lumMod val="50000"/>
                </a:schemeClr>
              </a:solidFill>
              <a:latin typeface="Calibri" pitchFamily="34" charset="0"/>
            </a:endParaRPr>
          </a:p>
          <a:p>
            <a:pPr marL="342900" indent="-342900">
              <a:buFont typeface="+mj-lt"/>
              <a:buAutoNum type="arabicPeriod"/>
            </a:pPr>
            <a:r>
              <a:rPr lang="el-GR" sz="2000" dirty="0" smtClean="0">
                <a:solidFill>
                  <a:schemeClr val="tx2">
                    <a:lumMod val="50000"/>
                  </a:schemeClr>
                </a:solidFill>
                <a:latin typeface="Calibri" pitchFamily="34" charset="0"/>
              </a:rPr>
              <a:t>Με το φρεζάκι με απαλές κινήσεις, χωρίς να ασκώ ιδιαίτερη πίεση και χωρίς να ακουμπάω το φυσικό νύχι αφαιρώ το υλικό αφήνοντας μια λεπτή στρώση τζελ</a:t>
            </a:r>
          </a:p>
          <a:p>
            <a:pPr marL="342900" indent="-342900">
              <a:buFont typeface="+mj-lt"/>
              <a:buAutoNum type="arabicPeriod"/>
            </a:pPr>
            <a:endParaRPr lang="el-GR" sz="2000" dirty="0" smtClean="0">
              <a:solidFill>
                <a:schemeClr val="tx2">
                  <a:lumMod val="50000"/>
                </a:schemeClr>
              </a:solidFill>
              <a:latin typeface="Calibri" pitchFamily="34" charset="0"/>
            </a:endParaRPr>
          </a:p>
          <a:p>
            <a:pPr marL="342900" indent="-342900">
              <a:buFont typeface="+mj-lt"/>
              <a:buAutoNum type="arabicPeriod"/>
            </a:pPr>
            <a:r>
              <a:rPr lang="el-GR" sz="2000" dirty="0" smtClean="0">
                <a:solidFill>
                  <a:schemeClr val="tx2">
                    <a:lumMod val="50000"/>
                  </a:schemeClr>
                </a:solidFill>
                <a:latin typeface="Calibri" pitchFamily="34" charset="0"/>
              </a:rPr>
              <a:t>Με μια λίμα 100-180 αφαιρώ με προσοχή το λίγο υλικό που απέμεινε στην επιφάνεια του νυχιού χωρίς να το τραυματίσω και δίνω σχήμα στο ελεύθερο άκρο </a:t>
            </a:r>
            <a:endParaRPr lang="el-GR" sz="2000" dirty="0" smtClean="0">
              <a:solidFill>
                <a:schemeClr val="tx2">
                  <a:lumMod val="50000"/>
                </a:schemeClr>
              </a:solidFill>
              <a:latin typeface="Calibr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00034" y="1785926"/>
            <a:ext cx="7786742" cy="3477875"/>
          </a:xfrm>
          <a:prstGeom prst="rect">
            <a:avLst/>
          </a:prstGeom>
        </p:spPr>
        <p:txBody>
          <a:bodyPr wrap="square">
            <a:spAutoFit/>
          </a:bodyPr>
          <a:lstStyle/>
          <a:p>
            <a:pPr marL="457200" indent="-457200"/>
            <a:r>
              <a:rPr lang="el-GR" sz="2000" dirty="0" smtClean="0">
                <a:solidFill>
                  <a:schemeClr val="tx2">
                    <a:lumMod val="50000"/>
                  </a:schemeClr>
                </a:solidFill>
                <a:latin typeface="Calibri" pitchFamily="34" charset="0"/>
              </a:rPr>
              <a:t>4. 	Λειαίνω την επιφάνεια του νυχιού με ένα </a:t>
            </a:r>
            <a:r>
              <a:rPr lang="en-US" sz="2000" dirty="0" smtClean="0">
                <a:solidFill>
                  <a:schemeClr val="tx2">
                    <a:lumMod val="50000"/>
                  </a:schemeClr>
                </a:solidFill>
                <a:latin typeface="Calibri" pitchFamily="34" charset="0"/>
              </a:rPr>
              <a:t>buffer</a:t>
            </a:r>
            <a:r>
              <a:rPr lang="el-GR" sz="2000" dirty="0" smtClean="0">
                <a:solidFill>
                  <a:schemeClr val="tx2">
                    <a:lumMod val="50000"/>
                  </a:schemeClr>
                </a:solidFill>
                <a:latin typeface="Calibri" pitchFamily="34" charset="0"/>
              </a:rPr>
              <a:t> </a:t>
            </a:r>
          </a:p>
          <a:p>
            <a:pPr marL="457200" indent="-457200">
              <a:buFont typeface="+mj-lt"/>
              <a:buAutoNum type="arabicPeriod"/>
            </a:pPr>
            <a:endParaRPr lang="el-GR" sz="2000" dirty="0" smtClean="0">
              <a:solidFill>
                <a:schemeClr val="tx2">
                  <a:lumMod val="50000"/>
                </a:schemeClr>
              </a:solidFill>
              <a:latin typeface="Calibri" pitchFamily="34" charset="0"/>
            </a:endParaRPr>
          </a:p>
          <a:p>
            <a:pPr marL="457200" indent="-457200"/>
            <a:endParaRPr lang="el-GR" sz="2000" dirty="0">
              <a:solidFill>
                <a:schemeClr val="tx2">
                  <a:lumMod val="50000"/>
                </a:schemeClr>
              </a:solidFill>
              <a:latin typeface="Calibri" pitchFamily="34" charset="0"/>
            </a:endParaRPr>
          </a:p>
          <a:p>
            <a:pPr marL="457200" indent="-457200"/>
            <a:r>
              <a:rPr lang="el-GR" sz="2000" dirty="0" smtClean="0">
                <a:solidFill>
                  <a:schemeClr val="tx2">
                    <a:lumMod val="50000"/>
                  </a:schemeClr>
                </a:solidFill>
                <a:latin typeface="Calibri" pitchFamily="34" charset="0"/>
              </a:rPr>
              <a:t>5.	Ανασηκώνω και αφαιρώ τα επωνύχια</a:t>
            </a:r>
          </a:p>
          <a:p>
            <a:pPr marL="457200" indent="-457200">
              <a:buFont typeface="+mj-lt"/>
              <a:buAutoNum type="arabicPeriod"/>
            </a:pPr>
            <a:endParaRPr lang="el-GR" sz="2000" dirty="0" smtClean="0">
              <a:solidFill>
                <a:schemeClr val="tx2">
                  <a:lumMod val="50000"/>
                </a:schemeClr>
              </a:solidFill>
              <a:latin typeface="Calibri" pitchFamily="34" charset="0"/>
            </a:endParaRPr>
          </a:p>
          <a:p>
            <a:pPr marL="457200" indent="-457200">
              <a:buFont typeface="+mj-lt"/>
              <a:buAutoNum type="arabicPeriod"/>
            </a:pPr>
            <a:endParaRPr lang="el-GR" sz="2000" dirty="0" smtClean="0">
              <a:solidFill>
                <a:schemeClr val="tx2">
                  <a:lumMod val="50000"/>
                </a:schemeClr>
              </a:solidFill>
              <a:latin typeface="Calibri" pitchFamily="34" charset="0"/>
            </a:endParaRPr>
          </a:p>
          <a:p>
            <a:pPr marL="457200" indent="-457200"/>
            <a:r>
              <a:rPr lang="el-GR" sz="2000" dirty="0" smtClean="0">
                <a:solidFill>
                  <a:schemeClr val="tx2">
                    <a:lumMod val="50000"/>
                  </a:schemeClr>
                </a:solidFill>
                <a:latin typeface="Calibri" pitchFamily="34" charset="0"/>
              </a:rPr>
              <a:t>6.	Με τη βούρτσα απομάκρυνσης σκόνης αφαιρώ τα υπολείμματα σκόνης</a:t>
            </a:r>
          </a:p>
          <a:p>
            <a:pPr marL="457200" indent="-457200">
              <a:buFont typeface="+mj-lt"/>
              <a:buAutoNum type="arabicPeriod"/>
            </a:pPr>
            <a:endParaRPr lang="el-GR" sz="2000" dirty="0" smtClean="0">
              <a:solidFill>
                <a:schemeClr val="tx2">
                  <a:lumMod val="50000"/>
                </a:schemeClr>
              </a:solidFill>
              <a:latin typeface="Calibri" pitchFamily="34" charset="0"/>
            </a:endParaRPr>
          </a:p>
          <a:p>
            <a:pPr marL="457200" indent="-457200">
              <a:buFont typeface="+mj-lt"/>
              <a:buAutoNum type="arabicPeriod"/>
            </a:pPr>
            <a:endParaRPr lang="el-GR" sz="2000" dirty="0" smtClean="0">
              <a:solidFill>
                <a:schemeClr val="tx2">
                  <a:lumMod val="50000"/>
                </a:schemeClr>
              </a:solidFill>
              <a:latin typeface="Calibri" pitchFamily="34" charset="0"/>
            </a:endParaRPr>
          </a:p>
          <a:p>
            <a:pPr marL="457200" indent="-457200"/>
            <a:r>
              <a:rPr lang="el-GR" sz="2000" dirty="0" smtClean="0">
                <a:solidFill>
                  <a:schemeClr val="tx2">
                    <a:lumMod val="50000"/>
                  </a:schemeClr>
                </a:solidFill>
                <a:latin typeface="Calibri" pitchFamily="34" charset="0"/>
              </a:rPr>
              <a:t>7.	Καθαρίζω με κυτταρίνη και </a:t>
            </a:r>
            <a:r>
              <a:rPr lang="en-US" sz="2000" dirty="0" smtClean="0">
                <a:solidFill>
                  <a:schemeClr val="tx2">
                    <a:lumMod val="50000"/>
                  </a:schemeClr>
                </a:solidFill>
                <a:latin typeface="Calibri" pitchFamily="34" charset="0"/>
              </a:rPr>
              <a:t>cleaner </a:t>
            </a:r>
            <a:r>
              <a:rPr lang="el-GR" sz="2000" dirty="0" smtClean="0">
                <a:solidFill>
                  <a:schemeClr val="tx2">
                    <a:lumMod val="50000"/>
                  </a:schemeClr>
                </a:solidFill>
                <a:latin typeface="Calibri" pitchFamily="34" charset="0"/>
              </a:rPr>
              <a:t>την επιφάνεια των νυχιών</a:t>
            </a:r>
            <a:endParaRPr lang="el-GR" sz="2000" dirty="0" smtClean="0">
              <a:solidFill>
                <a:schemeClr val="tx2">
                  <a:lumMod val="50000"/>
                </a:schemeClr>
              </a:solidFill>
              <a:latin typeface="Calibri"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500034" y="571480"/>
            <a:ext cx="8286808" cy="5940088"/>
          </a:xfrm>
          <a:prstGeom prst="rect">
            <a:avLst/>
          </a:prstGeom>
          <a:noFill/>
        </p:spPr>
        <p:txBody>
          <a:bodyPr wrap="square" rtlCol="0">
            <a:spAutoFit/>
          </a:bodyPr>
          <a:lstStyle/>
          <a:p>
            <a:pPr algn="ctr"/>
            <a:r>
              <a:rPr lang="el-GR" sz="2000" b="1" u="sng" dirty="0" smtClean="0">
                <a:solidFill>
                  <a:schemeClr val="tx2">
                    <a:lumMod val="50000"/>
                  </a:schemeClr>
                </a:solidFill>
                <a:latin typeface="Calibri" pitchFamily="34" charset="0"/>
              </a:rPr>
              <a:t>ΣΤΗΝ ΑΦΑΙΡΕΣΗ </a:t>
            </a:r>
            <a:r>
              <a:rPr lang="el-GR" sz="2000" b="1" u="sng" dirty="0" smtClean="0">
                <a:solidFill>
                  <a:schemeClr val="tx2">
                    <a:lumMod val="50000"/>
                  </a:schemeClr>
                </a:solidFill>
                <a:latin typeface="Calibri" pitchFamily="34" charset="0"/>
              </a:rPr>
              <a:t>ΑΚΕΡΥΛΙΚΟΥ ΜΕ ΤΡΟΧΟ</a:t>
            </a:r>
            <a:r>
              <a:rPr lang="el-GR" sz="2000" b="1" u="sng" dirty="0" smtClean="0">
                <a:solidFill>
                  <a:schemeClr val="tx2">
                    <a:lumMod val="50000"/>
                  </a:schemeClr>
                </a:solidFill>
                <a:latin typeface="Calibri" pitchFamily="34" charset="0"/>
              </a:rPr>
              <a:t> </a:t>
            </a:r>
            <a:r>
              <a:rPr lang="el-GR" sz="2000" b="1" u="sng" dirty="0" smtClean="0">
                <a:solidFill>
                  <a:schemeClr val="tx2">
                    <a:lumMod val="50000"/>
                  </a:schemeClr>
                </a:solidFill>
                <a:latin typeface="Calibri" pitchFamily="34" charset="0"/>
              </a:rPr>
              <a:t>ΘΑ ΧΡΕΙΑΣΤΟΥΜΕ</a:t>
            </a:r>
          </a:p>
          <a:p>
            <a:pPr algn="ctr"/>
            <a:r>
              <a:rPr lang="el-GR" sz="2000" b="1" u="sng" dirty="0" smtClean="0">
                <a:solidFill>
                  <a:schemeClr val="tx2">
                    <a:lumMod val="50000"/>
                  </a:schemeClr>
                </a:solidFill>
                <a:latin typeface="Calibri" pitchFamily="34" charset="0"/>
              </a:rPr>
              <a:t> </a:t>
            </a:r>
          </a:p>
          <a:p>
            <a:pPr>
              <a:buFont typeface="Wingdings" pitchFamily="2" charset="2"/>
              <a:buChar char="v"/>
            </a:pPr>
            <a:endParaRPr lang="el-GR" sz="2000" dirty="0">
              <a:solidFill>
                <a:schemeClr val="tx2">
                  <a:lumMod val="50000"/>
                </a:schemeClr>
              </a:solidFill>
              <a:latin typeface="Calibri" pitchFamily="34" charset="0"/>
            </a:endParaRPr>
          </a:p>
          <a:p>
            <a:pPr>
              <a:buFont typeface="Wingdings" pitchFamily="2" charset="2"/>
              <a:buChar char="v"/>
            </a:pPr>
            <a:r>
              <a:rPr lang="el-GR" sz="2000" dirty="0" smtClean="0">
                <a:solidFill>
                  <a:schemeClr val="tx2">
                    <a:lumMod val="50000"/>
                  </a:schemeClr>
                </a:solidFill>
                <a:latin typeface="Calibri" pitchFamily="34" charset="0"/>
              </a:rPr>
              <a:t>Τροχό με φρέζες</a:t>
            </a:r>
          </a:p>
          <a:p>
            <a:pPr>
              <a:buFont typeface="Wingdings" pitchFamily="2" charset="2"/>
              <a:buChar char="v"/>
            </a:pPr>
            <a:endParaRPr lang="el-GR" sz="2000" dirty="0">
              <a:solidFill>
                <a:schemeClr val="tx2">
                  <a:lumMod val="50000"/>
                </a:schemeClr>
              </a:solidFill>
              <a:latin typeface="Calibri" pitchFamily="34" charset="0"/>
            </a:endParaRPr>
          </a:p>
          <a:p>
            <a:pPr>
              <a:buFont typeface="Wingdings" pitchFamily="2" charset="2"/>
              <a:buChar char="v"/>
            </a:pPr>
            <a:r>
              <a:rPr lang="el-GR" sz="2000" dirty="0" smtClean="0">
                <a:solidFill>
                  <a:schemeClr val="tx2">
                    <a:lumMod val="50000"/>
                  </a:schemeClr>
                </a:solidFill>
                <a:latin typeface="Calibri" pitchFamily="34" charset="0"/>
              </a:rPr>
              <a:t>Λίμα 100-180</a:t>
            </a:r>
          </a:p>
          <a:p>
            <a:pPr>
              <a:buFont typeface="Wingdings" pitchFamily="2" charset="2"/>
              <a:buChar char="v"/>
            </a:pPr>
            <a:endParaRPr lang="el-GR" sz="2000" dirty="0">
              <a:solidFill>
                <a:schemeClr val="tx2">
                  <a:lumMod val="50000"/>
                </a:schemeClr>
              </a:solidFill>
              <a:latin typeface="Calibri" pitchFamily="34" charset="0"/>
            </a:endParaRPr>
          </a:p>
          <a:p>
            <a:pPr>
              <a:buFont typeface="Wingdings" pitchFamily="2" charset="2"/>
              <a:buChar char="v"/>
            </a:pPr>
            <a:r>
              <a:rPr lang="el-GR" sz="2000" dirty="0" smtClean="0">
                <a:solidFill>
                  <a:schemeClr val="tx2">
                    <a:lumMod val="50000"/>
                  </a:schemeClr>
                </a:solidFill>
                <a:latin typeface="Calibri" pitchFamily="34" charset="0"/>
              </a:rPr>
              <a:t>Βουρτσάκι σκόνης</a:t>
            </a:r>
          </a:p>
          <a:p>
            <a:pPr>
              <a:buFont typeface="Wingdings" pitchFamily="2" charset="2"/>
              <a:buChar char="v"/>
            </a:pPr>
            <a:endParaRPr lang="el-GR" sz="2000" dirty="0">
              <a:solidFill>
                <a:schemeClr val="tx2">
                  <a:lumMod val="50000"/>
                </a:schemeClr>
              </a:solidFill>
              <a:latin typeface="Calibri" pitchFamily="34" charset="0"/>
            </a:endParaRPr>
          </a:p>
          <a:p>
            <a:pPr>
              <a:buFont typeface="Wingdings" pitchFamily="2" charset="2"/>
              <a:buChar char="v"/>
            </a:pPr>
            <a:r>
              <a:rPr lang="el-GR" sz="2000" dirty="0" smtClean="0">
                <a:solidFill>
                  <a:schemeClr val="tx2">
                    <a:lumMod val="50000"/>
                  </a:schemeClr>
                </a:solidFill>
                <a:latin typeface="Calibri" pitchFamily="34" charset="0"/>
              </a:rPr>
              <a:t>Κόπτη  επωνυχίων </a:t>
            </a:r>
          </a:p>
          <a:p>
            <a:pPr>
              <a:buFont typeface="Wingdings" pitchFamily="2" charset="2"/>
              <a:buChar char="v"/>
            </a:pPr>
            <a:endParaRPr lang="el-GR" sz="2000" dirty="0">
              <a:solidFill>
                <a:schemeClr val="tx2">
                  <a:lumMod val="50000"/>
                </a:schemeClr>
              </a:solidFill>
              <a:latin typeface="Calibri" pitchFamily="34" charset="0"/>
            </a:endParaRPr>
          </a:p>
          <a:p>
            <a:pPr>
              <a:buFont typeface="Wingdings" pitchFamily="2" charset="2"/>
              <a:buChar char="v"/>
            </a:pPr>
            <a:r>
              <a:rPr lang="en-US" sz="2000" dirty="0" smtClean="0">
                <a:solidFill>
                  <a:schemeClr val="tx2">
                    <a:lumMod val="50000"/>
                  </a:schemeClr>
                </a:solidFill>
                <a:latin typeface="Calibri" pitchFamily="34" charset="0"/>
              </a:rPr>
              <a:t>Pusher</a:t>
            </a:r>
          </a:p>
          <a:p>
            <a:pPr>
              <a:buFont typeface="Wingdings" pitchFamily="2" charset="2"/>
              <a:buChar char="v"/>
            </a:pPr>
            <a:endParaRPr lang="en-US" sz="2000" dirty="0">
              <a:solidFill>
                <a:schemeClr val="tx2">
                  <a:lumMod val="50000"/>
                </a:schemeClr>
              </a:solidFill>
              <a:latin typeface="Calibri" pitchFamily="34" charset="0"/>
            </a:endParaRPr>
          </a:p>
          <a:p>
            <a:pPr>
              <a:buFont typeface="Wingdings" pitchFamily="2" charset="2"/>
              <a:buChar char="v"/>
            </a:pPr>
            <a:r>
              <a:rPr lang="en-US" sz="2000" dirty="0" smtClean="0">
                <a:solidFill>
                  <a:schemeClr val="tx2">
                    <a:lumMod val="50000"/>
                  </a:schemeClr>
                </a:solidFill>
                <a:latin typeface="Calibri" pitchFamily="34" charset="0"/>
              </a:rPr>
              <a:t>Nail clipper</a:t>
            </a:r>
          </a:p>
          <a:p>
            <a:pPr>
              <a:buFont typeface="Wingdings" pitchFamily="2" charset="2"/>
              <a:buChar char="v"/>
            </a:pPr>
            <a:endParaRPr lang="en-US" sz="2000" dirty="0">
              <a:solidFill>
                <a:schemeClr val="tx2">
                  <a:lumMod val="50000"/>
                </a:schemeClr>
              </a:solidFill>
              <a:latin typeface="Calibri" pitchFamily="34" charset="0"/>
            </a:endParaRPr>
          </a:p>
          <a:p>
            <a:pPr>
              <a:buFont typeface="Wingdings" pitchFamily="2" charset="2"/>
              <a:buChar char="v"/>
            </a:pPr>
            <a:r>
              <a:rPr lang="el-GR" sz="2000" dirty="0" smtClean="0">
                <a:solidFill>
                  <a:schemeClr val="tx2">
                    <a:lumMod val="50000"/>
                  </a:schemeClr>
                </a:solidFill>
                <a:latin typeface="Calibri" pitchFamily="34" charset="0"/>
              </a:rPr>
              <a:t>Βούρτσα απομάκρυνσης σκόνης</a:t>
            </a:r>
          </a:p>
          <a:p>
            <a:pPr>
              <a:buFont typeface="Wingdings" pitchFamily="2" charset="2"/>
              <a:buChar char="v"/>
            </a:pPr>
            <a:endParaRPr lang="el-GR" sz="2000" dirty="0" smtClean="0">
              <a:solidFill>
                <a:schemeClr val="tx2">
                  <a:lumMod val="50000"/>
                </a:schemeClr>
              </a:solidFill>
              <a:latin typeface="Calibri" pitchFamily="34" charset="0"/>
            </a:endParaRPr>
          </a:p>
          <a:p>
            <a:pPr>
              <a:buFont typeface="Wingdings" pitchFamily="2" charset="2"/>
              <a:buChar char="v"/>
            </a:pPr>
            <a:r>
              <a:rPr lang="el-GR" sz="2000" dirty="0">
                <a:solidFill>
                  <a:schemeClr val="tx2">
                    <a:lumMod val="50000"/>
                  </a:schemeClr>
                </a:solidFill>
                <a:latin typeface="Calibri" pitchFamily="34" charset="0"/>
              </a:rPr>
              <a:t>Α</a:t>
            </a:r>
            <a:r>
              <a:rPr lang="el-GR" sz="2000" dirty="0" smtClean="0">
                <a:solidFill>
                  <a:schemeClr val="tx2">
                    <a:lumMod val="50000"/>
                  </a:schemeClr>
                </a:solidFill>
                <a:latin typeface="Calibri" pitchFamily="34" charset="0"/>
              </a:rPr>
              <a:t>πορροφητήρα σκόνης</a:t>
            </a:r>
          </a:p>
          <a:p>
            <a:pPr>
              <a:buFont typeface="Wingdings" pitchFamily="2" charset="2"/>
              <a:buChar char="v"/>
            </a:pPr>
            <a:endParaRPr lang="el-GR" sz="2000" dirty="0">
              <a:solidFill>
                <a:schemeClr val="tx2">
                  <a:lumMod val="50000"/>
                </a:schemeClr>
              </a:solidFill>
              <a:latin typeface="Calibri"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Προσαρμοσμένος 7">
      <a:dk1>
        <a:sysClr val="windowText" lastClr="000000"/>
      </a:dk1>
      <a:lt1>
        <a:sysClr val="window" lastClr="FFFFFF"/>
      </a:lt1>
      <a:dk2>
        <a:srgbClr val="A3C696"/>
      </a:dk2>
      <a:lt2>
        <a:srgbClr val="DEDEDE"/>
      </a:lt2>
      <a:accent1>
        <a:srgbClr val="53548A"/>
      </a:accent1>
      <a:accent2>
        <a:srgbClr val="71A75D"/>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48</TotalTime>
  <Words>978</Words>
  <Application>Microsoft Office PowerPoint</Application>
  <PresentationFormat>Προβολή στην οθόνη (4:3)</PresentationFormat>
  <Paragraphs>157</Paragraphs>
  <Slides>20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20</vt:i4>
      </vt:variant>
    </vt:vector>
  </HeadingPairs>
  <TitlesOfParts>
    <vt:vector size="21" baseType="lpstr">
      <vt:lpstr>Αστικό</vt:lpstr>
      <vt:lpstr>ΑΦΑΙΡΕΣΗ ΚΑΙ ΣΥΝΤΗΡΗΣΗ ΑΚΡΥΛΙΚΟΥ</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ΣΥΝΤΗΡΗΣΗ ΑΚΡΥΛΙΚΟΥ</dc:title>
  <dc:creator>user</dc:creator>
  <cp:lastModifiedBy>user</cp:lastModifiedBy>
  <cp:revision>12</cp:revision>
  <dcterms:created xsi:type="dcterms:W3CDTF">2021-04-06T10:16:01Z</dcterms:created>
  <dcterms:modified xsi:type="dcterms:W3CDTF">2021-04-06T11:04:06Z</dcterms:modified>
</cp:coreProperties>
</file>