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457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633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625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429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024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140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443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0266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563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024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46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3B8D9-9E45-4A72-B76C-968A0320E001}" type="datetimeFigureOut">
              <a:rPr lang="el-GR" smtClean="0"/>
              <a:t>17/1/2023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7CD3D-693C-417C-8333-211111F09CE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554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Υγιεινή - Μικροβιολογία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l-GR" sz="3600" b="1" dirty="0">
                <a:solidFill>
                  <a:srgbClr val="0070C0"/>
                </a:solidFill>
              </a:rPr>
              <a:t>Μάθημα </a:t>
            </a:r>
            <a:r>
              <a:rPr lang="el-GR" sz="3600" b="1" dirty="0" smtClean="0">
                <a:solidFill>
                  <a:srgbClr val="0070C0"/>
                </a:solidFill>
              </a:rPr>
              <a:t>14</a:t>
            </a:r>
            <a:r>
              <a:rPr lang="el-GR" sz="3600" b="1" baseline="30000" dirty="0" smtClean="0">
                <a:solidFill>
                  <a:srgbClr val="0070C0"/>
                </a:solidFill>
              </a:rPr>
              <a:t>ο</a:t>
            </a:r>
            <a:r>
              <a:rPr lang="el-GR" sz="3600" b="1" dirty="0" smtClean="0">
                <a:solidFill>
                  <a:srgbClr val="0070C0"/>
                </a:solidFill>
              </a:rPr>
              <a:t> </a:t>
            </a:r>
            <a:endParaRPr lang="el-GR" sz="3600" b="1" dirty="0">
              <a:solidFill>
                <a:srgbClr val="0070C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2820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0483"/>
          </a:xfrm>
        </p:spPr>
        <p:txBody>
          <a:bodyPr>
            <a:noAutofit/>
          </a:bodyPr>
          <a:lstStyle/>
          <a:p>
            <a:r>
              <a:rPr lang="el-GR" sz="3200" u="sng" dirty="0"/>
              <a:t>Προϋποθέσεις για να έχουμε </a:t>
            </a:r>
            <a:r>
              <a:rPr lang="el-GR" sz="3200" u="sng" dirty="0" smtClean="0"/>
              <a:t>επιτυχημένη </a:t>
            </a:r>
            <a:r>
              <a:rPr lang="el-GR" sz="3200" u="sng" dirty="0"/>
              <a:t>αποστείρωση με υγρή θερμότητα κατά τις</a:t>
            </a:r>
            <a:br>
              <a:rPr lang="el-GR" sz="3200" u="sng" dirty="0"/>
            </a:br>
            <a:r>
              <a:rPr lang="el-GR" sz="3200" u="sng" dirty="0"/>
              <a:t>πρακτικές εφαρμογές.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5064"/>
            <a:ext cx="10515600" cy="45218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b="1" dirty="0"/>
              <a:t>α) </a:t>
            </a:r>
            <a:r>
              <a:rPr lang="el-GR" dirty="0"/>
              <a:t>Όταν χρησιμοποιούμε αποστείρωση </a:t>
            </a:r>
            <a:r>
              <a:rPr lang="el-GR" dirty="0" smtClean="0"/>
              <a:t>με βρασμό</a:t>
            </a:r>
            <a:r>
              <a:rPr lang="el-GR" dirty="0"/>
              <a:t>, θα πρέπει τα εργαλεία, αντικείμενα</a:t>
            </a:r>
            <a:r>
              <a:rPr lang="el-GR" dirty="0" smtClean="0"/>
              <a:t>, κ.λπ</a:t>
            </a:r>
            <a:r>
              <a:rPr lang="el-GR" dirty="0"/>
              <a:t>. </a:t>
            </a:r>
            <a:r>
              <a:rPr lang="el-GR" dirty="0">
                <a:solidFill>
                  <a:srgbClr val="FF0000"/>
                </a:solidFill>
              </a:rPr>
              <a:t>να είναι καθαρά από διάφορα υγρά </a:t>
            </a:r>
            <a:r>
              <a:rPr lang="el-GR" dirty="0" smtClean="0">
                <a:solidFill>
                  <a:srgbClr val="FF0000"/>
                </a:solidFill>
              </a:rPr>
              <a:t>όπως </a:t>
            </a:r>
            <a:r>
              <a:rPr lang="el-GR" dirty="0" smtClean="0"/>
              <a:t>αίμα</a:t>
            </a:r>
            <a:r>
              <a:rPr lang="el-GR" dirty="0"/>
              <a:t>, πύο, σάλιο. Αν υπάρχουν άλατα </a:t>
            </a:r>
            <a:r>
              <a:rPr lang="el-GR" dirty="0" smtClean="0"/>
              <a:t>πάνω στα </a:t>
            </a:r>
            <a:r>
              <a:rPr lang="el-GR" dirty="0"/>
              <a:t>εργαλεία, τα </a:t>
            </a:r>
            <a:r>
              <a:rPr lang="el-GR" dirty="0" smtClean="0"/>
              <a:t>αφαιρούμε </a:t>
            </a:r>
            <a:r>
              <a:rPr lang="el-GR" dirty="0"/>
              <a:t>με τη </a:t>
            </a:r>
            <a:r>
              <a:rPr lang="el-GR" dirty="0" smtClean="0"/>
              <a:t>βοήθεια ξυδιού</a:t>
            </a:r>
            <a:r>
              <a:rPr lang="el-GR" dirty="0"/>
              <a:t>. Επίσης το νερό θα πρέπει να </a:t>
            </a:r>
            <a:r>
              <a:rPr lang="el-GR" dirty="0" smtClean="0"/>
              <a:t> καλύπτει πλήρως </a:t>
            </a:r>
            <a:r>
              <a:rPr lang="el-GR" dirty="0"/>
              <a:t>τα εργαλεία και αντικείμενα που </a:t>
            </a:r>
            <a:r>
              <a:rPr lang="el-GR" dirty="0" smtClean="0"/>
              <a:t>θέλουμε </a:t>
            </a:r>
            <a:r>
              <a:rPr lang="el-GR" dirty="0"/>
              <a:t>να αποστειρώσουμε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b="1" dirty="0"/>
              <a:t>β) </a:t>
            </a:r>
            <a:r>
              <a:rPr lang="el-GR" dirty="0"/>
              <a:t>Όταν χρησιμοποιούμε αποστείρωση με υδρατμούς, θα πρέπει:</a:t>
            </a:r>
          </a:p>
          <a:p>
            <a:pPr marL="0" indent="0">
              <a:buNone/>
            </a:pPr>
            <a:r>
              <a:rPr lang="el-GR" dirty="0"/>
              <a:t>* </a:t>
            </a:r>
            <a:r>
              <a:rPr lang="el-GR" dirty="0">
                <a:solidFill>
                  <a:srgbClr val="FF0000"/>
                </a:solidFill>
              </a:rPr>
              <a:t>Να υπάρχει ανάμεσα στα εργαλεία και αντικείμενα που θέλουμε να </a:t>
            </a:r>
            <a:r>
              <a:rPr lang="el-GR" dirty="0" smtClean="0">
                <a:solidFill>
                  <a:srgbClr val="FF0000"/>
                </a:solidFill>
              </a:rPr>
              <a:t>αποστειρώσουμε </a:t>
            </a:r>
            <a:r>
              <a:rPr lang="el-GR" dirty="0">
                <a:solidFill>
                  <a:srgbClr val="FF0000"/>
                </a:solidFill>
              </a:rPr>
              <a:t>κενός χώρος, </a:t>
            </a:r>
            <a:r>
              <a:rPr lang="el-GR" dirty="0"/>
              <a:t>για να επιτρέπει τη διέλευση των υδρατμών. Για να το </a:t>
            </a:r>
            <a:r>
              <a:rPr lang="el-GR" dirty="0" smtClean="0"/>
              <a:t>επιτύχουμε </a:t>
            </a:r>
            <a:r>
              <a:rPr lang="el-GR" dirty="0"/>
              <a:t>θα πρέπει να μην τοποθετούμε πολλά αντικείμενα μέσα στον κλίβανο.</a:t>
            </a:r>
          </a:p>
          <a:p>
            <a:pPr marL="0" indent="0">
              <a:buNone/>
            </a:pPr>
            <a:r>
              <a:rPr lang="el-GR" dirty="0"/>
              <a:t>* Τα μεταλλικά κιβώτια να έχουν τρύπες για να μπορούν να διεισδύουν οι </a:t>
            </a:r>
            <a:r>
              <a:rPr lang="el-GR" dirty="0" smtClean="0"/>
              <a:t>υδρατμοί </a:t>
            </a:r>
            <a:r>
              <a:rPr lang="el-GR" dirty="0"/>
              <a:t>στο εσωτερικό των κιβωτίων και έτσι να πετύχουμε την πλήρη </a:t>
            </a:r>
            <a:r>
              <a:rPr lang="el-GR" dirty="0" smtClean="0"/>
              <a:t>αποστείρωσή </a:t>
            </a:r>
            <a:r>
              <a:rPr lang="el-GR" dirty="0"/>
              <a:t>τους.</a:t>
            </a:r>
          </a:p>
          <a:p>
            <a:pPr marL="0" indent="0">
              <a:buNone/>
            </a:pPr>
            <a:r>
              <a:rPr lang="el-GR" dirty="0"/>
              <a:t>* Για την πληρέστερη δίοδο του ατμού, μπορούμε να τυλίξουμε τα διάφορα </a:t>
            </a:r>
            <a:r>
              <a:rPr lang="el-GR" dirty="0" smtClean="0"/>
              <a:t>εργαλεία </a:t>
            </a:r>
            <a:r>
              <a:rPr lang="el-GR" dirty="0"/>
              <a:t>και αντικείμενα που θέλουμε να αποστειρώσουμε, με χαρτί </a:t>
            </a:r>
            <a:r>
              <a:rPr lang="el-GR" dirty="0" smtClean="0"/>
              <a:t>περιτυλίγματος ή </a:t>
            </a:r>
            <a:r>
              <a:rPr lang="el-GR" dirty="0"/>
              <a:t>πορώδες ύφασμα.</a:t>
            </a:r>
          </a:p>
          <a:p>
            <a:pPr marL="0" indent="0">
              <a:buNone/>
            </a:pPr>
            <a:r>
              <a:rPr lang="el-GR" dirty="0"/>
              <a:t>* </a:t>
            </a:r>
            <a:r>
              <a:rPr lang="el-GR" b="1" dirty="0">
                <a:solidFill>
                  <a:srgbClr val="FF0000"/>
                </a:solidFill>
              </a:rPr>
              <a:t>Να ελέγχουμε συχνά αν το μηχάνημα λειτουργεί σωστά.</a:t>
            </a:r>
          </a:p>
        </p:txBody>
      </p:sp>
    </p:spTree>
    <p:extLst>
      <p:ext uri="{BB962C8B-B14F-4D97-AF65-F5344CB8AC3E}">
        <p14:creationId xmlns:p14="http://schemas.microsoft.com/office/powerpoint/2010/main" val="2549047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b="1" dirty="0"/>
              <a:t>2) Ξηρή θερμότητα. </a:t>
            </a:r>
            <a:r>
              <a:rPr lang="el-GR" dirty="0"/>
              <a:t>Μπορεί να χρησιμοποιηθεί:</a:t>
            </a:r>
          </a:p>
          <a:p>
            <a:pPr marL="0" indent="0">
              <a:buNone/>
            </a:pPr>
            <a:r>
              <a:rPr lang="el-GR" dirty="0"/>
              <a:t>♦ </a:t>
            </a:r>
            <a:r>
              <a:rPr lang="el-GR" b="1" dirty="0"/>
              <a:t>Γυμνή φλόγα: </a:t>
            </a:r>
            <a:r>
              <a:rPr lang="el-GR" dirty="0"/>
              <a:t>Με τη μέθοδο αυτή θερμαίνουμε τα εργαλεία στη φλόγα φωτα-</a:t>
            </a:r>
          </a:p>
          <a:p>
            <a:pPr marL="0" indent="0">
              <a:buNone/>
            </a:pPr>
            <a:r>
              <a:rPr lang="el-GR" dirty="0"/>
              <a:t>ερίου μέχρι να πυρακτωθούν. Χρησιμοποιείται για αποστείρωση κρικοφόρων</a:t>
            </a:r>
          </a:p>
          <a:p>
            <a:pPr marL="0" indent="0">
              <a:buNone/>
            </a:pPr>
            <a:r>
              <a:rPr lang="el-GR" dirty="0"/>
              <a:t>στυλεών, τους οποίους χρησιμοποιούμε στις καλλιέργειες των μικροβίων για το</a:t>
            </a:r>
          </a:p>
          <a:p>
            <a:pPr marL="0" indent="0">
              <a:buNone/>
            </a:pPr>
            <a:r>
              <a:rPr lang="el-GR" dirty="0"/>
              <a:t>άπλωμα του δείγματος πάνω στο θρεπτικό υλικό, μαχαιριδίων, καθώς και εργα-</a:t>
            </a:r>
          </a:p>
          <a:p>
            <a:pPr marL="0" indent="0">
              <a:buNone/>
            </a:pPr>
            <a:r>
              <a:rPr lang="el-GR" dirty="0"/>
              <a:t>λείων που δεν καταστρέφονται από τη θερμότητα της φλόγας.</a:t>
            </a:r>
          </a:p>
          <a:p>
            <a:pPr marL="0" indent="0">
              <a:buNone/>
            </a:pPr>
            <a:r>
              <a:rPr lang="el-GR" dirty="0"/>
              <a:t>♦ </a:t>
            </a:r>
            <a:r>
              <a:rPr lang="el-GR" b="1" dirty="0"/>
              <a:t>Ξηρός κλίβανος: </a:t>
            </a:r>
            <a:r>
              <a:rPr lang="el-GR" b="1" i="1" u="sng" dirty="0">
                <a:solidFill>
                  <a:srgbClr val="FF0000"/>
                </a:solidFill>
              </a:rPr>
              <a:t>Η θέρμανση γίνεται σε 160°C επί μια ώρα ή σε 180°C για</a:t>
            </a:r>
          </a:p>
          <a:p>
            <a:pPr marL="0" indent="0">
              <a:buNone/>
            </a:pPr>
            <a:r>
              <a:rPr lang="el-GR" b="1" i="1" u="sng" dirty="0">
                <a:solidFill>
                  <a:srgbClr val="FF0000"/>
                </a:solidFill>
              </a:rPr>
              <a:t>μισή ώρα. Χρησιμοποιείται για την αποστείρωση αντικειμένων που έχουν κα-</a:t>
            </a:r>
          </a:p>
          <a:p>
            <a:pPr marL="0" indent="0">
              <a:buNone/>
            </a:pPr>
            <a:r>
              <a:rPr lang="el-GR" b="1" i="1" u="sng" dirty="0">
                <a:solidFill>
                  <a:srgbClr val="FF0000"/>
                </a:solidFill>
              </a:rPr>
              <a:t>τασκευασθεί από γυαλί, τα οποία όμως θα πρέπει να αντέχουν στις μεγάλες</a:t>
            </a:r>
          </a:p>
          <a:p>
            <a:pPr marL="0" indent="0">
              <a:buNone/>
            </a:pPr>
            <a:r>
              <a:rPr lang="el-GR" b="1" i="1" u="sng" dirty="0">
                <a:solidFill>
                  <a:srgbClr val="FF0000"/>
                </a:solidFill>
              </a:rPr>
              <a:t>θερμοκρασίες του ξηρού κλιβάνου.</a:t>
            </a:r>
          </a:p>
        </p:txBody>
      </p:sp>
    </p:spTree>
    <p:extLst>
      <p:ext uri="{BB962C8B-B14F-4D97-AF65-F5344CB8AC3E}">
        <p14:creationId xmlns:p14="http://schemas.microsoft.com/office/powerpoint/2010/main" val="1882763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l-GR" sz="3600" b="1" dirty="0" smtClean="0"/>
              <a:t/>
            </a:r>
            <a:br>
              <a:rPr lang="el-GR" sz="3600" b="1" dirty="0" smtClean="0"/>
            </a:br>
            <a:r>
              <a:rPr lang="el-GR" sz="3600" b="1" u="sng" dirty="0" smtClean="0">
                <a:solidFill>
                  <a:srgbClr val="FF0000"/>
                </a:solidFill>
              </a:rPr>
              <a:t>Προϋποθέσεις </a:t>
            </a:r>
            <a:r>
              <a:rPr lang="el-GR" sz="3600" b="1" u="sng" dirty="0">
                <a:solidFill>
                  <a:srgbClr val="FF0000"/>
                </a:solidFill>
              </a:rPr>
              <a:t>για να έχουμε επιτυχημένη αποστείρωση με τη </a:t>
            </a:r>
            <a:r>
              <a:rPr lang="el-GR" sz="3600" b="1" u="sng" dirty="0" smtClean="0">
                <a:solidFill>
                  <a:srgbClr val="FF0000"/>
                </a:solidFill>
              </a:rPr>
              <a:t>χρησιμοποίηση ξηρού </a:t>
            </a:r>
            <a:r>
              <a:rPr lang="el-GR" sz="3600" b="1" u="sng" dirty="0">
                <a:solidFill>
                  <a:srgbClr val="FF0000"/>
                </a:solidFill>
              </a:rPr>
              <a:t>κλιβάνου κατά τις πρακτικές εφαρμογές.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 smtClean="0"/>
              <a:t>* </a:t>
            </a:r>
            <a:r>
              <a:rPr lang="el-GR" dirty="0"/>
              <a:t>Θα πρέπει </a:t>
            </a:r>
            <a:r>
              <a:rPr lang="el-GR" dirty="0">
                <a:solidFill>
                  <a:srgbClr val="FF0000"/>
                </a:solidFill>
              </a:rPr>
              <a:t>να υπάρχουν κενοί χώροι ανάμεσα στα εργαλεία </a:t>
            </a:r>
            <a:r>
              <a:rPr lang="el-GR" dirty="0"/>
              <a:t>και αντικείμενα που</a:t>
            </a:r>
          </a:p>
          <a:p>
            <a:pPr marL="0" indent="0">
              <a:buNone/>
            </a:pPr>
            <a:r>
              <a:rPr lang="el-GR" dirty="0"/>
              <a:t>έχουμε τοποθετήσει στον ξηρό κλίβανο, για να μπορεί έτσι να κυκλοφορεί ο</a:t>
            </a:r>
          </a:p>
          <a:p>
            <a:pPr marL="0" indent="0">
              <a:buNone/>
            </a:pPr>
            <a:r>
              <a:rPr lang="el-GR" dirty="0"/>
              <a:t>θερμός αέρας.</a:t>
            </a:r>
          </a:p>
          <a:p>
            <a:pPr marL="0" indent="0">
              <a:buNone/>
            </a:pPr>
            <a:r>
              <a:rPr lang="el-GR" b="1" u="sng" dirty="0">
                <a:solidFill>
                  <a:srgbClr val="FF0000"/>
                </a:solidFill>
              </a:rPr>
              <a:t>* Πλένουμε καλά τα γυάλινα αντικείμενα, αφαιρώντας κάθε ξένη ουσία και ρύπο.</a:t>
            </a:r>
          </a:p>
          <a:p>
            <a:pPr marL="0" indent="0">
              <a:buNone/>
            </a:pPr>
            <a:r>
              <a:rPr lang="el-GR" b="1" u="sng" dirty="0">
                <a:solidFill>
                  <a:srgbClr val="FF0000"/>
                </a:solidFill>
              </a:rPr>
              <a:t>Τα στεγνώνουμε και μετά τα τυλίγουμε με χαρτί.</a:t>
            </a:r>
          </a:p>
          <a:p>
            <a:pPr marL="0" indent="0">
              <a:buNone/>
            </a:pPr>
            <a:r>
              <a:rPr lang="el-GR" dirty="0"/>
              <a:t>* Προσέχουμε </a:t>
            </a:r>
            <a:r>
              <a:rPr lang="el-GR" b="1" u="sng" dirty="0">
                <a:solidFill>
                  <a:srgbClr val="FF0000"/>
                </a:solidFill>
              </a:rPr>
              <a:t>να μην έρχονται σε επαφή με τα τοιχώματα του κλιβάνου αντικεί-</a:t>
            </a:r>
          </a:p>
          <a:p>
            <a:pPr marL="0" indent="0">
              <a:buNone/>
            </a:pPr>
            <a:r>
              <a:rPr lang="el-GR" b="1" u="sng" dirty="0">
                <a:solidFill>
                  <a:srgbClr val="FF0000"/>
                </a:solidFill>
              </a:rPr>
              <a:t>μενα όπως είναι το βαμβάκι ή διάφορα χάρτινα υλικά</a:t>
            </a:r>
            <a:r>
              <a:rPr lang="el-GR" dirty="0"/>
              <a:t>, για να αποφύγουμε το</a:t>
            </a:r>
          </a:p>
          <a:p>
            <a:pPr marL="0" indent="0">
              <a:buNone/>
            </a:pPr>
            <a:r>
              <a:rPr lang="el-GR" dirty="0"/>
              <a:t>μαύρισμά τους, που υπάρχει κίνδυνος να συμβεί κατά την αποστείρωσή τους</a:t>
            </a:r>
          </a:p>
        </p:txBody>
      </p:sp>
    </p:spTree>
    <p:extLst>
      <p:ext uri="{BB962C8B-B14F-4D97-AF65-F5344CB8AC3E}">
        <p14:creationId xmlns:p14="http://schemas.microsoft.com/office/powerpoint/2010/main" val="3486350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>
                <a:solidFill>
                  <a:srgbClr val="FF0000"/>
                </a:solidFill>
              </a:rPr>
              <a:t>ΦΥΣΙΚΑ </a:t>
            </a:r>
            <a:r>
              <a:rPr lang="el-GR" b="1" u="sng" dirty="0" smtClean="0">
                <a:solidFill>
                  <a:srgbClr val="FF0000"/>
                </a:solidFill>
              </a:rPr>
              <a:t>ΜΕΣΑ (Σύνοψη)</a:t>
            </a:r>
            <a:r>
              <a:rPr lang="el-GR" b="1" dirty="0"/>
              <a:t/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</a:t>
            </a:r>
            <a:r>
              <a:rPr lang="el-GR" b="1" dirty="0"/>
              <a:t>) </a:t>
            </a:r>
            <a:r>
              <a:rPr lang="el-GR" b="1" dirty="0" smtClean="0"/>
              <a:t>Θερμότητα, </a:t>
            </a:r>
            <a:r>
              <a:rPr lang="el-GR" b="1" dirty="0"/>
              <a:t>Β) </a:t>
            </a:r>
            <a:r>
              <a:rPr lang="el-GR" b="1" dirty="0" smtClean="0"/>
              <a:t>Ξηρασία, </a:t>
            </a:r>
            <a:r>
              <a:rPr lang="el-GR" b="1" dirty="0"/>
              <a:t>Γ) </a:t>
            </a:r>
            <a:r>
              <a:rPr lang="el-GR" b="1" dirty="0" smtClean="0"/>
              <a:t>Ψύχος, </a:t>
            </a:r>
            <a:r>
              <a:rPr lang="el-GR" b="1" dirty="0"/>
              <a:t>Δ) Υπερηχητικά </a:t>
            </a:r>
            <a:r>
              <a:rPr lang="el-GR" b="1" dirty="0" smtClean="0"/>
              <a:t>κύματα,</a:t>
            </a:r>
            <a:r>
              <a:rPr lang="el-GR" b="1" dirty="0"/>
              <a:t> Ε) </a:t>
            </a:r>
            <a:r>
              <a:rPr lang="el-GR" b="1" dirty="0" smtClean="0"/>
              <a:t>Φως (</a:t>
            </a:r>
            <a:r>
              <a:rPr lang="el-GR" dirty="0"/>
              <a:t>Λαμπτήρες από ατμό υδραργύρου, που παράγουν υπεριώδη ακτινοβολία, </a:t>
            </a:r>
            <a:r>
              <a:rPr lang="el-GR" dirty="0" smtClean="0"/>
              <a:t>χρησιμοποιούνται </a:t>
            </a:r>
            <a:r>
              <a:rPr lang="el-GR" dirty="0"/>
              <a:t>για την αποστείρωση θαλάμων και επιφανειών σε χειρουργεία και </a:t>
            </a:r>
            <a:r>
              <a:rPr lang="el-GR" dirty="0" smtClean="0"/>
              <a:t>εργαστήρια</a:t>
            </a:r>
            <a:r>
              <a:rPr lang="el-GR" dirty="0"/>
              <a:t>.</a:t>
            </a:r>
            <a:r>
              <a:rPr lang="el-GR" b="1" dirty="0" smtClean="0"/>
              <a:t> ) </a:t>
            </a:r>
            <a:r>
              <a:rPr lang="el-GR" b="1" dirty="0">
                <a:solidFill>
                  <a:srgbClr val="FF0000"/>
                </a:solidFill>
              </a:rPr>
              <a:t>ΣΤ) Ιονίζουσα ακτινοβολία: </a:t>
            </a:r>
            <a:r>
              <a:rPr lang="el-GR" dirty="0">
                <a:solidFill>
                  <a:srgbClr val="FF0000"/>
                </a:solidFill>
              </a:rPr>
              <a:t>Καταστρέφει και τα μικρόβια και τους σπόρους </a:t>
            </a:r>
            <a:r>
              <a:rPr lang="el-GR" dirty="0" smtClean="0">
                <a:solidFill>
                  <a:srgbClr val="FF0000"/>
                </a:solidFill>
              </a:rPr>
              <a:t>τωνμικροβίων</a:t>
            </a:r>
            <a:r>
              <a:rPr lang="el-GR" dirty="0">
                <a:solidFill>
                  <a:srgbClr val="FF0000"/>
                </a:solidFill>
              </a:rPr>
              <a:t>. Οι ακτίνες γ χρησιμοποιούνται για την αποστείρωση χειρουργικών </a:t>
            </a:r>
            <a:r>
              <a:rPr lang="el-GR" dirty="0" smtClean="0">
                <a:solidFill>
                  <a:srgbClr val="FF0000"/>
                </a:solidFill>
              </a:rPr>
              <a:t>ραμμάτων</a:t>
            </a:r>
            <a:r>
              <a:rPr lang="el-GR" dirty="0">
                <a:solidFill>
                  <a:srgbClr val="FF0000"/>
                </a:solidFill>
              </a:rPr>
              <a:t>, γαντιών, τροφίμων και ιατρικών ειδών. Επίσης αποστειρώνουμε </a:t>
            </a:r>
            <a:r>
              <a:rPr lang="el-GR" dirty="0" smtClean="0">
                <a:solidFill>
                  <a:srgbClr val="FF0000"/>
                </a:solidFill>
              </a:rPr>
              <a:t>σύριγγες και </a:t>
            </a:r>
            <a:r>
              <a:rPr lang="el-GR" dirty="0">
                <a:solidFill>
                  <a:srgbClr val="FF0000"/>
                </a:solidFill>
              </a:rPr>
              <a:t>βελόνες</a:t>
            </a:r>
            <a:r>
              <a:rPr lang="el-GR" dirty="0" smtClean="0">
                <a:solidFill>
                  <a:srgbClr val="FF0000"/>
                </a:solidFill>
              </a:rPr>
              <a:t>. </a:t>
            </a:r>
            <a:r>
              <a:rPr lang="el-GR" b="1" dirty="0"/>
              <a:t>Ζ) Ωσμωτική </a:t>
            </a:r>
            <a:r>
              <a:rPr lang="el-GR" b="1" dirty="0" smtClean="0"/>
              <a:t>πίεση </a:t>
            </a:r>
            <a:r>
              <a:rPr lang="el-GR" b="1" dirty="0"/>
              <a:t>Η) </a:t>
            </a:r>
            <a:r>
              <a:rPr lang="el-GR" b="1" dirty="0" smtClean="0"/>
              <a:t>Διήθηση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9926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>
                <a:solidFill>
                  <a:srgbClr val="FF0000"/>
                </a:solidFill>
              </a:rPr>
              <a:t>ΧΗΜΙΚΟΙ ΠΑΡΑΓΟΝΤΕΣ</a:t>
            </a:r>
            <a:endParaRPr lang="el-GR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/>
              <a:t>Μπορούν να δράσουν σαν απολυμαντικά, που είναι και το πιο συνηθισμένο, ή σαν</a:t>
            </a:r>
          </a:p>
          <a:p>
            <a:pPr marL="0" indent="0">
              <a:buNone/>
            </a:pPr>
            <a:r>
              <a:rPr lang="el-GR" dirty="0"/>
              <a:t>αντισηπτικά και σπανιότερα σαν αποστειρωτικά μέσα.</a:t>
            </a:r>
          </a:p>
          <a:p>
            <a:pPr marL="0" indent="0">
              <a:buNone/>
            </a:pPr>
            <a:r>
              <a:rPr lang="el-GR" dirty="0"/>
              <a:t>Η </a:t>
            </a:r>
            <a:r>
              <a:rPr lang="el-GR" b="1" dirty="0"/>
              <a:t>δράση </a:t>
            </a:r>
            <a:r>
              <a:rPr lang="el-GR" dirty="0"/>
              <a:t>των χημικών ουσιών </a:t>
            </a:r>
            <a:r>
              <a:rPr lang="el-GR" b="1" dirty="0"/>
              <a:t>εξαρτάται από:</a:t>
            </a:r>
          </a:p>
          <a:p>
            <a:pPr marL="0" indent="0">
              <a:buNone/>
            </a:pPr>
            <a:r>
              <a:rPr lang="el-GR" dirty="0">
                <a:solidFill>
                  <a:srgbClr val="002060"/>
                </a:solidFill>
              </a:rPr>
              <a:t>• Την πυκνότητά τους.</a:t>
            </a:r>
          </a:p>
          <a:p>
            <a:pPr marL="0" indent="0">
              <a:buNone/>
            </a:pPr>
            <a:r>
              <a:rPr lang="el-GR" dirty="0">
                <a:solidFill>
                  <a:srgbClr val="002060"/>
                </a:solidFill>
              </a:rPr>
              <a:t>• Το είδος και τον αριθμό των μικροβίων.</a:t>
            </a:r>
          </a:p>
          <a:p>
            <a:pPr marL="0" indent="0">
              <a:buNone/>
            </a:pPr>
            <a:r>
              <a:rPr lang="el-GR" dirty="0">
                <a:solidFill>
                  <a:srgbClr val="002060"/>
                </a:solidFill>
              </a:rPr>
              <a:t>• Το χρόνο δράσης τους.</a:t>
            </a:r>
          </a:p>
          <a:p>
            <a:pPr marL="0" indent="0">
              <a:buNone/>
            </a:pPr>
            <a:r>
              <a:rPr lang="el-GR" dirty="0">
                <a:solidFill>
                  <a:srgbClr val="002060"/>
                </a:solidFill>
              </a:rPr>
              <a:t>• Τη θερμοκρασία τους.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• To pH </a:t>
            </a:r>
            <a:r>
              <a:rPr lang="el-GR" dirty="0">
                <a:solidFill>
                  <a:srgbClr val="002060"/>
                </a:solidFill>
              </a:rPr>
              <a:t>τους.</a:t>
            </a:r>
          </a:p>
          <a:p>
            <a:pPr marL="0" indent="0">
              <a:buNone/>
            </a:pPr>
            <a:r>
              <a:rPr lang="el-GR" dirty="0">
                <a:solidFill>
                  <a:srgbClr val="002060"/>
                </a:solidFill>
              </a:rPr>
              <a:t>• Την παρουσία ορισμένων υλικών όπως σκληρό νερό, πλαστικά, βαμβάκι, γάζα,</a:t>
            </a:r>
          </a:p>
          <a:p>
            <a:pPr marL="0" indent="0">
              <a:buNone/>
            </a:pPr>
            <a:r>
              <a:rPr lang="el-GR" dirty="0">
                <a:solidFill>
                  <a:srgbClr val="002060"/>
                </a:solidFill>
              </a:rPr>
              <a:t>χαρτί κ.λπ. που αδρανοποιούν το χημικό μέσο, καθώς και οργανικών ουσιών.</a:t>
            </a:r>
          </a:p>
        </p:txBody>
      </p:sp>
    </p:spTree>
    <p:extLst>
      <p:ext uri="{BB962C8B-B14F-4D97-AF65-F5344CB8AC3E}">
        <p14:creationId xmlns:p14="http://schemas.microsoft.com/office/powerpoint/2010/main" val="1806121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>
                <a:solidFill>
                  <a:srgbClr val="C00000"/>
                </a:solidFill>
              </a:rPr>
              <a:t>Οι </a:t>
            </a:r>
            <a:r>
              <a:rPr lang="el-GR" b="1" dirty="0">
                <a:solidFill>
                  <a:srgbClr val="C00000"/>
                </a:solidFill>
              </a:rPr>
              <a:t>προϋποθέσεις </a:t>
            </a:r>
            <a:r>
              <a:rPr lang="el-GR" dirty="0">
                <a:solidFill>
                  <a:srgbClr val="C00000"/>
                </a:solidFill>
              </a:rPr>
              <a:t>που πρέπει να έχει ένα χημικό απολυμαντικό είναι οι </a:t>
            </a:r>
            <a:r>
              <a:rPr lang="el-GR" b="1" dirty="0">
                <a:solidFill>
                  <a:srgbClr val="C00000"/>
                </a:solidFill>
              </a:rPr>
              <a:t>εξής:</a:t>
            </a:r>
            <a:r>
              <a:rPr lang="el-GR" b="1" dirty="0"/>
              <a:t/>
            </a:r>
            <a:br>
              <a:rPr lang="el-GR" b="1" dirty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∗ </a:t>
            </a:r>
            <a:r>
              <a:rPr lang="el-GR" dirty="0"/>
              <a:t>Να μπορεί να χρησιμοποιηθεί εύκολα.</a:t>
            </a:r>
          </a:p>
          <a:p>
            <a:pPr marL="0" indent="0">
              <a:buNone/>
            </a:pPr>
            <a:r>
              <a:rPr lang="el-GR" dirty="0"/>
              <a:t>∗ Να είναι ακίνδυνο για το υλικό που θέλουμε να απολυμάνουμε.</a:t>
            </a:r>
          </a:p>
          <a:p>
            <a:pPr marL="0" indent="0">
              <a:buNone/>
            </a:pPr>
            <a:r>
              <a:rPr lang="el-GR" dirty="0"/>
              <a:t>∗ Να είναι αποτελεσματικό και σχετικά φτηνό.</a:t>
            </a:r>
          </a:p>
          <a:p>
            <a:pPr marL="0" indent="0">
              <a:buNone/>
            </a:pPr>
            <a:r>
              <a:rPr lang="el-GR" dirty="0"/>
              <a:t>∗ Να μην έχει δυσάρεστη μυρωδιά.</a:t>
            </a:r>
          </a:p>
        </p:txBody>
      </p:sp>
    </p:spTree>
    <p:extLst>
      <p:ext uri="{BB962C8B-B14F-4D97-AF65-F5344CB8AC3E}">
        <p14:creationId xmlns:p14="http://schemas.microsoft.com/office/powerpoint/2010/main" val="305925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</a:t>
            </a:r>
            <a:r>
              <a:rPr lang="el-GR" b="1" dirty="0"/>
              <a:t>κυριότερες ομάδες </a:t>
            </a:r>
            <a:r>
              <a:rPr lang="el-GR" dirty="0"/>
              <a:t>των χημικών απολυμαντικών </a:t>
            </a:r>
            <a:r>
              <a:rPr lang="el-GR" b="1" dirty="0"/>
              <a:t>είναι: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1) Αλκάλεα και </a:t>
            </a:r>
            <a:r>
              <a:rPr lang="el-GR" b="1" dirty="0" smtClean="0"/>
              <a:t>οξέα</a:t>
            </a:r>
          </a:p>
          <a:p>
            <a:r>
              <a:rPr lang="el-GR" b="1" dirty="0"/>
              <a:t>2) </a:t>
            </a:r>
            <a:r>
              <a:rPr lang="el-GR" b="1" dirty="0" smtClean="0"/>
              <a:t>Φαινόλες</a:t>
            </a:r>
          </a:p>
          <a:p>
            <a:r>
              <a:rPr lang="el-GR" b="1" dirty="0"/>
              <a:t>3) </a:t>
            </a:r>
            <a:r>
              <a:rPr lang="el-GR" b="1" dirty="0" smtClean="0"/>
              <a:t>Σάπωνες</a:t>
            </a:r>
          </a:p>
          <a:p>
            <a:r>
              <a:rPr lang="el-GR" b="1" dirty="0"/>
              <a:t>4) Τεταρτοταγείς βάσεις του </a:t>
            </a:r>
            <a:r>
              <a:rPr lang="el-GR" b="1" dirty="0" smtClean="0"/>
              <a:t>αμμωνίου</a:t>
            </a:r>
          </a:p>
          <a:p>
            <a:r>
              <a:rPr lang="el-GR" b="1" dirty="0"/>
              <a:t>5) </a:t>
            </a:r>
            <a:r>
              <a:rPr lang="el-GR" b="1" dirty="0" smtClean="0"/>
              <a:t>Αλκοόλες</a:t>
            </a:r>
          </a:p>
          <a:p>
            <a:r>
              <a:rPr lang="el-GR" b="1" dirty="0"/>
              <a:t>6) </a:t>
            </a:r>
            <a:r>
              <a:rPr lang="el-GR" b="1" dirty="0" smtClean="0"/>
              <a:t>Αλδεΰδες</a:t>
            </a:r>
          </a:p>
          <a:p>
            <a:r>
              <a:rPr lang="el-GR" b="1" dirty="0"/>
              <a:t>7) </a:t>
            </a:r>
            <a:r>
              <a:rPr lang="el-GR" b="1" dirty="0" smtClean="0"/>
              <a:t>Αλογόνα</a:t>
            </a:r>
          </a:p>
          <a:p>
            <a:r>
              <a:rPr lang="el-GR" b="1" dirty="0"/>
              <a:t>8) </a:t>
            </a:r>
            <a:r>
              <a:rPr lang="el-GR" b="1" dirty="0" smtClean="0"/>
              <a:t>Σετριμίδη</a:t>
            </a:r>
          </a:p>
          <a:p>
            <a:r>
              <a:rPr lang="el-GR" b="1" dirty="0"/>
              <a:t>9) Οι ακριδίνες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227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6">
                    <a:lumMod val="50000"/>
                  </a:schemeClr>
                </a:solidFill>
              </a:rPr>
              <a:t>Περιεχόμενα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Μέσα που χρησιμοποιούνται για την καταστροφή των μικροοργανισμών / Αποστείρωση, απολύμανση</a:t>
            </a:r>
          </a:p>
        </p:txBody>
      </p:sp>
    </p:spTree>
    <p:extLst>
      <p:ext uri="{BB962C8B-B14F-4D97-AF65-F5344CB8AC3E}">
        <p14:creationId xmlns:p14="http://schemas.microsoft.com/office/powerpoint/2010/main" val="503358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Τα διάφορα μικρόβια και οι σπόροι των σπορογόνων μικροβίων </a:t>
            </a:r>
            <a:r>
              <a:rPr lang="el-GR" b="1" i="1" u="sng" dirty="0">
                <a:solidFill>
                  <a:srgbClr val="FF0000"/>
                </a:solidFill>
              </a:rPr>
              <a:t>μπορούν να </a:t>
            </a:r>
            <a:r>
              <a:rPr lang="el-GR" b="1" i="1" u="sng" dirty="0" smtClean="0">
                <a:solidFill>
                  <a:srgbClr val="FF0000"/>
                </a:solidFill>
              </a:rPr>
              <a:t>καταστραφούν </a:t>
            </a:r>
            <a:r>
              <a:rPr lang="el-GR" b="1" i="1" u="sng" dirty="0">
                <a:solidFill>
                  <a:srgbClr val="FF0000"/>
                </a:solidFill>
              </a:rPr>
              <a:t>ή να ανασταλεί η ανάπτυξή τους</a:t>
            </a:r>
            <a:r>
              <a:rPr lang="el-GR" dirty="0"/>
              <a:t>, όταν χρησιμοποιούμε ειδικά </a:t>
            </a:r>
            <a:r>
              <a:rPr lang="el-GR" sz="3200" b="1" u="sng" dirty="0">
                <a:solidFill>
                  <a:srgbClr val="FF0000"/>
                </a:solidFill>
              </a:rPr>
              <a:t>φυσικά </a:t>
            </a:r>
            <a:r>
              <a:rPr lang="el-GR" sz="3200" b="1" u="sng" dirty="0" smtClean="0">
                <a:solidFill>
                  <a:srgbClr val="FF0000"/>
                </a:solidFill>
              </a:rPr>
              <a:t>ή χημικά </a:t>
            </a:r>
            <a:r>
              <a:rPr lang="el-GR" sz="3200" b="1" u="sng" dirty="0">
                <a:solidFill>
                  <a:srgbClr val="FF0000"/>
                </a:solidFill>
              </a:rPr>
              <a:t>μέσα</a:t>
            </a:r>
            <a:r>
              <a:rPr lang="el-GR" dirty="0"/>
              <a:t>. Έτσι μπορούμε να πετύχουμε απολύμανση, αντισηψία ή </a:t>
            </a:r>
            <a:r>
              <a:rPr lang="el-GR" dirty="0" smtClean="0"/>
              <a:t>αποστείρωση </a:t>
            </a:r>
            <a:r>
              <a:rPr lang="el-GR" dirty="0" smtClean="0"/>
              <a:t> χρησιμοποιώντας </a:t>
            </a:r>
            <a:r>
              <a:rPr lang="el-GR" dirty="0"/>
              <a:t>το κατάλληλο μέσον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289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/>
              <a:t>Τι είναι </a:t>
            </a:r>
            <a:r>
              <a:rPr lang="el-GR" b="1" u="sng" dirty="0" smtClean="0">
                <a:solidFill>
                  <a:srgbClr val="FF0000"/>
                </a:solidFill>
              </a:rPr>
              <a:t>Απολύμανση</a:t>
            </a:r>
            <a:r>
              <a:rPr lang="el-GR" u="sng" dirty="0" smtClean="0"/>
              <a:t> </a:t>
            </a:r>
            <a:r>
              <a:rPr lang="el-GR" u="sng" dirty="0" smtClean="0"/>
              <a:t>/ </a:t>
            </a:r>
            <a:r>
              <a:rPr lang="el-GR" b="1" u="sng" dirty="0" smtClean="0">
                <a:solidFill>
                  <a:srgbClr val="FF0000"/>
                </a:solidFill>
              </a:rPr>
              <a:t>Αποστείρωση</a:t>
            </a:r>
            <a:r>
              <a:rPr lang="el-GR" u="sng" dirty="0" smtClean="0">
                <a:solidFill>
                  <a:srgbClr val="FF0000"/>
                </a:solidFill>
              </a:rPr>
              <a:t> </a:t>
            </a:r>
            <a:r>
              <a:rPr lang="el-GR" u="sng" dirty="0" smtClean="0"/>
              <a:t>/ </a:t>
            </a:r>
            <a:r>
              <a:rPr lang="el-GR" b="1" u="sng" dirty="0" smtClean="0">
                <a:solidFill>
                  <a:srgbClr val="FF0000"/>
                </a:solidFill>
              </a:rPr>
              <a:t>Αντισηψία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/>
              <a:t>Απολύμανση: </a:t>
            </a:r>
            <a:r>
              <a:rPr lang="el-GR" dirty="0"/>
              <a:t>Ονομάζουμε την απομάκρυνση ή και την καταστροφή των </a:t>
            </a:r>
            <a:r>
              <a:rPr lang="el-GR" dirty="0" smtClean="0"/>
              <a:t>διαφόρων </a:t>
            </a:r>
            <a:r>
              <a:rPr lang="el-GR" dirty="0"/>
              <a:t>μικροοργανισμών. </a:t>
            </a:r>
            <a:r>
              <a:rPr lang="el-GR" dirty="0">
                <a:solidFill>
                  <a:srgbClr val="FF0000"/>
                </a:solidFill>
              </a:rPr>
              <a:t>Με την απολύμανση </a:t>
            </a:r>
            <a:r>
              <a:rPr lang="el-GR" sz="4000" b="1" u="sng" dirty="0">
                <a:solidFill>
                  <a:srgbClr val="FF0000"/>
                </a:solidFill>
              </a:rPr>
              <a:t>δεν</a:t>
            </a:r>
            <a:r>
              <a:rPr lang="el-GR" dirty="0">
                <a:solidFill>
                  <a:srgbClr val="FF0000"/>
                </a:solidFill>
              </a:rPr>
              <a:t> μπορούμε να</a:t>
            </a:r>
            <a:r>
              <a:rPr lang="el-GR" dirty="0"/>
              <a:t> </a:t>
            </a:r>
            <a:r>
              <a:rPr lang="el-GR" b="1" u="sng" dirty="0">
                <a:solidFill>
                  <a:srgbClr val="FF0000"/>
                </a:solidFill>
              </a:rPr>
              <a:t>επιτύχουμε </a:t>
            </a:r>
            <a:r>
              <a:rPr lang="el-GR" b="1" u="sng" dirty="0" smtClean="0">
                <a:solidFill>
                  <a:srgbClr val="FF0000"/>
                </a:solidFill>
              </a:rPr>
              <a:t>την καταστροφή </a:t>
            </a:r>
            <a:r>
              <a:rPr lang="el-GR" b="1" u="sng" dirty="0">
                <a:solidFill>
                  <a:srgbClr val="FF0000"/>
                </a:solidFill>
              </a:rPr>
              <a:t>των σπόρων των σπορογόνων μικροβίων</a:t>
            </a:r>
            <a:r>
              <a:rPr lang="el-GR" b="1" u="sng" dirty="0" smtClean="0">
                <a:solidFill>
                  <a:srgbClr val="FF0000"/>
                </a:solidFill>
              </a:rPr>
              <a:t>.</a:t>
            </a:r>
          </a:p>
          <a:p>
            <a:r>
              <a:rPr lang="el-GR" b="1" dirty="0"/>
              <a:t>Αποστείρωση: </a:t>
            </a:r>
            <a:r>
              <a:rPr lang="el-GR" dirty="0"/>
              <a:t>Είναι η </a:t>
            </a:r>
            <a:r>
              <a:rPr lang="el-GR" b="1" u="sng" dirty="0">
                <a:solidFill>
                  <a:srgbClr val="FF0000"/>
                </a:solidFill>
              </a:rPr>
              <a:t>πλήρης καταστροφή όλων των τύπων των </a:t>
            </a:r>
            <a:r>
              <a:rPr lang="el-GR" b="1" u="sng" dirty="0" smtClean="0">
                <a:solidFill>
                  <a:srgbClr val="FF0000"/>
                </a:solidFill>
              </a:rPr>
              <a:t>μικροβίων καθώς </a:t>
            </a:r>
            <a:r>
              <a:rPr lang="el-GR" b="1" u="sng" dirty="0">
                <a:solidFill>
                  <a:srgbClr val="FF0000"/>
                </a:solidFill>
              </a:rPr>
              <a:t>και των σπόρων τους</a:t>
            </a:r>
            <a:r>
              <a:rPr lang="el-GR" b="1" u="sng" dirty="0" smtClean="0">
                <a:solidFill>
                  <a:srgbClr val="FF0000"/>
                </a:solidFill>
              </a:rPr>
              <a:t>.</a:t>
            </a:r>
          </a:p>
          <a:p>
            <a:r>
              <a:rPr lang="el-GR" b="1" dirty="0"/>
              <a:t>Αντισηψία: </a:t>
            </a:r>
            <a:r>
              <a:rPr lang="el-GR" b="1" u="sng" dirty="0">
                <a:solidFill>
                  <a:srgbClr val="002060"/>
                </a:solidFill>
              </a:rPr>
              <a:t>Ονομάζουμε την απολύμανση του δέρματος ή των διαφόρων </a:t>
            </a:r>
            <a:r>
              <a:rPr lang="el-GR" b="1" u="sng" dirty="0" smtClean="0">
                <a:solidFill>
                  <a:srgbClr val="002060"/>
                </a:solidFill>
              </a:rPr>
              <a:t>βλεννογόνων </a:t>
            </a:r>
            <a:r>
              <a:rPr lang="el-GR" b="1" u="sng" dirty="0">
                <a:solidFill>
                  <a:srgbClr val="002060"/>
                </a:solidFill>
              </a:rPr>
              <a:t>του σώματος. </a:t>
            </a:r>
            <a:r>
              <a:rPr lang="el-GR" dirty="0"/>
              <a:t>Γίνεται με τη χρήση χημικών ουσιών που ονομάζονται </a:t>
            </a:r>
            <a:r>
              <a:rPr lang="el-GR" dirty="0" smtClean="0"/>
              <a:t>αντισηπτικά </a:t>
            </a:r>
            <a:r>
              <a:rPr lang="el-GR" dirty="0"/>
              <a:t>και μπορούν να χρησιμοποιηθούν απευθείας πάνω στους ιστούς του </a:t>
            </a:r>
            <a:r>
              <a:rPr lang="el-GR" dirty="0" smtClean="0"/>
              <a:t>σώματος </a:t>
            </a:r>
            <a:r>
              <a:rPr lang="el-GR" dirty="0"/>
              <a:t>για την καταστροφή των μικροβίων.</a:t>
            </a:r>
          </a:p>
        </p:txBody>
      </p:sp>
    </p:spTree>
    <p:extLst>
      <p:ext uri="{BB962C8B-B14F-4D97-AF65-F5344CB8AC3E}">
        <p14:creationId xmlns:p14="http://schemas.microsoft.com/office/powerpoint/2010/main" val="1250338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ΜΕΣΑ ΠΟΥ ΧΡΗΣΙΜΟΠΟΙΟΥΜΕ ΓΙΑ ΤΗΝ ΚΑΤΑΣΤΡΟΦΗ ΤΩΝ </a:t>
            </a:r>
            <a:r>
              <a:rPr lang="el-GR" b="1" dirty="0" smtClean="0"/>
              <a:t>ΜΙΚΡΟΟΡΓΑΝΙΣΜΩΝ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b="1" dirty="0"/>
              <a:t>ΦΥΣΙΚΑ </a:t>
            </a:r>
            <a:r>
              <a:rPr lang="el-GR" b="1" dirty="0" smtClean="0"/>
              <a:t>ΜΕΣΑ</a:t>
            </a:r>
          </a:p>
          <a:p>
            <a:r>
              <a:rPr lang="el-GR" b="1" dirty="0" smtClean="0"/>
              <a:t>Θερμότητα</a:t>
            </a:r>
            <a:r>
              <a:rPr lang="en-US" b="1" dirty="0" smtClean="0"/>
              <a:t>:  </a:t>
            </a:r>
            <a:r>
              <a:rPr lang="el-GR" b="1" dirty="0">
                <a:solidFill>
                  <a:srgbClr val="002060"/>
                </a:solidFill>
              </a:rPr>
              <a:t>Δρα καταστρεπτικά στο κυτταρόπλασμα των διαφόρων </a:t>
            </a:r>
            <a:r>
              <a:rPr lang="el-GR" b="1" dirty="0" smtClean="0">
                <a:solidFill>
                  <a:srgbClr val="002060"/>
                </a:solidFill>
              </a:rPr>
              <a:t>μικροβίων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/>
              <a:t>εφαρμόζεται ευρέως σαν μέθοδος αποστείρωσης. Ανάλογα με το </a:t>
            </a:r>
            <a:r>
              <a:rPr lang="el-GR" dirty="0" smtClean="0"/>
              <a:t>αντικείμενο</a:t>
            </a:r>
            <a:r>
              <a:rPr lang="en-US" dirty="0" smtClean="0"/>
              <a:t> </a:t>
            </a:r>
            <a:r>
              <a:rPr lang="el-GR" dirty="0" smtClean="0"/>
              <a:t>που </a:t>
            </a:r>
            <a:r>
              <a:rPr lang="el-GR" dirty="0"/>
              <a:t>θέλουμε να αποστειρώσουμε, ρυθμίζουμε και τις ενδείξεις θερμοκρασίας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b="1" dirty="0"/>
              <a:t>Η αποτελεσματικότητά της εξαρτάται από:</a:t>
            </a:r>
          </a:p>
          <a:p>
            <a:pPr marL="0" indent="0">
              <a:buNone/>
            </a:pPr>
            <a:r>
              <a:rPr lang="el-GR" dirty="0"/>
              <a:t>∗ </a:t>
            </a:r>
            <a:r>
              <a:rPr lang="el-GR" b="1" u="sng" dirty="0">
                <a:solidFill>
                  <a:srgbClr val="FF0000"/>
                </a:solidFill>
              </a:rPr>
              <a:t>Τον αριθμό των μικροβίων </a:t>
            </a:r>
            <a:r>
              <a:rPr lang="el-GR" dirty="0"/>
              <a:t>που υπάρχει στα διάφορα εργαλεία ή υλικά.</a:t>
            </a:r>
          </a:p>
          <a:p>
            <a:pPr marL="0" indent="0">
              <a:buNone/>
            </a:pPr>
            <a:r>
              <a:rPr lang="el-GR" dirty="0"/>
              <a:t>∗ </a:t>
            </a:r>
            <a:r>
              <a:rPr lang="el-GR" b="1" u="sng" dirty="0">
                <a:solidFill>
                  <a:srgbClr val="FF0000"/>
                </a:solidFill>
              </a:rPr>
              <a:t>Το στέλεχος του μικροβίου</a:t>
            </a:r>
            <a:r>
              <a:rPr lang="el-GR" dirty="0"/>
              <a:t>. Έχει βρεθεί ότι τα </a:t>
            </a:r>
            <a:r>
              <a:rPr lang="el-GR" sz="3800" b="1" u="sng" dirty="0">
                <a:solidFill>
                  <a:srgbClr val="FF0000"/>
                </a:solidFill>
              </a:rPr>
              <a:t>σπορογόνα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είναι </a:t>
            </a:r>
            <a:r>
              <a:rPr lang="el-GR" dirty="0" smtClean="0"/>
              <a:t>περισσότερο </a:t>
            </a:r>
            <a:r>
              <a:rPr lang="el-GR" dirty="0"/>
              <a:t>ανθεκτικά στην καταστροφή και ακολουθούν οι </a:t>
            </a:r>
            <a:r>
              <a:rPr lang="el-GR" sz="3800" dirty="0"/>
              <a:t>μύκητες</a:t>
            </a:r>
            <a:r>
              <a:rPr lang="el-GR" dirty="0"/>
              <a:t> και τέλος τα </a:t>
            </a:r>
            <a:r>
              <a:rPr lang="el-GR" sz="3800" b="1" u="sng" dirty="0" smtClean="0">
                <a:solidFill>
                  <a:srgbClr val="FF0000"/>
                </a:solidFill>
              </a:rPr>
              <a:t>μη</a:t>
            </a:r>
            <a:r>
              <a:rPr lang="en-US" sz="3800" b="1" u="sng" dirty="0" smtClean="0">
                <a:solidFill>
                  <a:srgbClr val="FF0000"/>
                </a:solidFill>
              </a:rPr>
              <a:t> </a:t>
            </a:r>
            <a:r>
              <a:rPr lang="el-GR" sz="3800" b="1" u="sng" dirty="0" smtClean="0">
                <a:solidFill>
                  <a:srgbClr val="FF0000"/>
                </a:solidFill>
              </a:rPr>
              <a:t>σπορογόνα </a:t>
            </a:r>
            <a:r>
              <a:rPr lang="el-GR" sz="3800" b="1" u="sng" dirty="0">
                <a:solidFill>
                  <a:srgbClr val="FF0000"/>
                </a:solidFill>
              </a:rPr>
              <a:t>μικρόβια.</a:t>
            </a:r>
          </a:p>
          <a:p>
            <a:pPr marL="0" indent="0">
              <a:buNone/>
            </a:pPr>
            <a:r>
              <a:rPr lang="en-US" dirty="0"/>
              <a:t>∗ To </a:t>
            </a:r>
            <a:r>
              <a:rPr lang="en-US" b="1" u="sng" dirty="0">
                <a:solidFill>
                  <a:srgbClr val="FF0000"/>
                </a:solidFill>
              </a:rPr>
              <a:t>pH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του υλικού.</a:t>
            </a:r>
          </a:p>
          <a:p>
            <a:pPr marL="0" indent="0">
              <a:buNone/>
            </a:pPr>
            <a:r>
              <a:rPr lang="el-GR" dirty="0"/>
              <a:t>∗ Την </a:t>
            </a:r>
            <a:r>
              <a:rPr lang="el-GR" b="1" u="sng" dirty="0">
                <a:solidFill>
                  <a:srgbClr val="FF0000"/>
                </a:solidFill>
              </a:rPr>
              <a:t>περιεκτικότητα των μικροβίων σε νερό</a:t>
            </a:r>
            <a:r>
              <a:rPr lang="el-GR" dirty="0"/>
              <a:t>.</a:t>
            </a:r>
            <a:endParaRPr lang="el-GR" b="1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808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</a:t>
            </a:r>
            <a:r>
              <a:rPr lang="el-GR" b="1" dirty="0"/>
              <a:t>τρόποι χορήγησης </a:t>
            </a:r>
            <a:r>
              <a:rPr lang="el-GR" dirty="0"/>
              <a:t>της θερμότητας για την καταστροφή των μικροβίων είναι: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1) Υγρή θερμότητα: </a:t>
            </a:r>
            <a:r>
              <a:rPr lang="el-GR" dirty="0" smtClean="0"/>
              <a:t>Είναι περισσότερο δραστική από την ξηρή θερμότητα.</a:t>
            </a:r>
            <a:endParaRPr lang="en-US" dirty="0" smtClean="0"/>
          </a:p>
          <a:p>
            <a:r>
              <a:rPr lang="el-GR" b="1" dirty="0"/>
              <a:t>Βρασμός στους 100 βαθμούς Κελσίου (100°C). </a:t>
            </a:r>
            <a:r>
              <a:rPr lang="el-GR" dirty="0"/>
              <a:t>Στις συνθήκες αυτές </a:t>
            </a:r>
            <a:r>
              <a:rPr lang="el-GR" dirty="0" smtClean="0"/>
              <a:t>καταστρέφονται </a:t>
            </a:r>
            <a:r>
              <a:rPr lang="el-GR" dirty="0"/>
              <a:t>όλα τα μη σπορογόνα μικρόβια, καθώς και μεγάλος αριθμός </a:t>
            </a:r>
            <a:r>
              <a:rPr lang="el-GR" dirty="0" smtClean="0"/>
              <a:t>σπορογόνων </a:t>
            </a:r>
            <a:r>
              <a:rPr lang="el-GR" dirty="0"/>
              <a:t>μικρόβιων, σε χρόνο 10 λεπτών, δεν σκοτώνονται όμως όλοι οι ιοί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όπως </a:t>
            </a:r>
            <a:r>
              <a:rPr lang="el-GR" dirty="0"/>
              <a:t>π.χ. ο ιός της ηπατίτιδας Β. Ορισμένοι σπόροι καταστρέφονται σε </a:t>
            </a:r>
            <a:r>
              <a:rPr lang="el-GR" dirty="0" smtClean="0"/>
              <a:t>σύντομο</a:t>
            </a:r>
            <a:r>
              <a:rPr lang="en-US" dirty="0" smtClean="0"/>
              <a:t> </a:t>
            </a:r>
            <a:r>
              <a:rPr lang="el-GR" dirty="0"/>
              <a:t>χρονικό διάστημα στη θερμοκρασία βρασμού (π.χ. το Κλωστηρίδιο το </a:t>
            </a:r>
            <a:r>
              <a:rPr lang="el-GR" dirty="0" smtClean="0"/>
              <a:t>διαθλαστικό</a:t>
            </a:r>
            <a:r>
              <a:rPr lang="el-GR" dirty="0"/>
              <a:t>), ενώ σπόροι άλλων μικροβίων χρειάζονται πολλές ώρες για να </a:t>
            </a:r>
            <a:r>
              <a:rPr lang="el-GR" dirty="0" smtClean="0"/>
              <a:t>καταστραφούν</a:t>
            </a:r>
            <a:r>
              <a:rPr lang="el-GR" dirty="0"/>
              <a:t>. Το σκεύος που χρησιμοποιείται ονομάζεται βραστήρας.</a:t>
            </a:r>
          </a:p>
        </p:txBody>
      </p:sp>
    </p:spTree>
    <p:extLst>
      <p:ext uri="{BB962C8B-B14F-4D97-AF65-F5344CB8AC3E}">
        <p14:creationId xmlns:p14="http://schemas.microsoft.com/office/powerpoint/2010/main" val="3951312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</a:t>
            </a:r>
            <a:r>
              <a:rPr lang="el-GR" dirty="0" smtClean="0"/>
              <a:t> – ορισμός</a:t>
            </a:r>
            <a:br>
              <a:rPr lang="el-GR" dirty="0" smtClean="0"/>
            </a:br>
            <a:r>
              <a:rPr lang="el-GR" dirty="0" smtClean="0"/>
              <a:t>Βλεννογόνος - ορισμός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ενεργός οξύτητα ή </a:t>
            </a:r>
            <a:r>
              <a:rPr lang="el-GR" b="1" dirty="0">
                <a:solidFill>
                  <a:srgbClr val="FF0000"/>
                </a:solidFill>
              </a:rPr>
              <a:t>pH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(προφέρεται πεχά) είναι ένας εύχρηστος τρόπος έκφρασης της συγκέντρωσης των ιόντων υδρογόνου ή πιο σωστά, των κατιόντων υδροξωνίου (H</a:t>
            </a:r>
            <a:r>
              <a:rPr lang="el-GR" baseline="-25000" dirty="0"/>
              <a:t>3</a:t>
            </a:r>
            <a:r>
              <a:rPr lang="el-GR" dirty="0"/>
              <a:t>O</a:t>
            </a:r>
            <a:r>
              <a:rPr lang="el-GR" baseline="30000" dirty="0"/>
              <a:t>+</a:t>
            </a:r>
            <a:r>
              <a:rPr lang="el-GR" dirty="0"/>
              <a:t>) σε ένα υδατικό διάλυμα</a:t>
            </a:r>
            <a:r>
              <a:rPr lang="el-GR" dirty="0" smtClean="0"/>
              <a:t>.</a:t>
            </a:r>
          </a:p>
          <a:p>
            <a:r>
              <a:rPr lang="el-GR" b="1" dirty="0">
                <a:solidFill>
                  <a:srgbClr val="FF0000"/>
                </a:solidFill>
              </a:rPr>
              <a:t>Βλεννογόνος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μεμβράνη (καλούμενη απλά και </a:t>
            </a:r>
            <a:r>
              <a:rPr lang="el-GR" b="1" dirty="0"/>
              <a:t>βλεννογόνος</a:t>
            </a:r>
            <a:r>
              <a:rPr lang="el-GR" dirty="0"/>
              <a:t>) ονομάζεται μία στιβάδα ιστού, η οποία επενδύει τα κοίλα όργανα και τις κοιλότητες του σώματος που επικοινωνούν με το περιβάλλον. Αποτελείται από μια επιθηλιακή στιβάδα σε μία βασική μεμβράνη και μια στιβάδα συνδετικού ιστού.</a:t>
            </a:r>
          </a:p>
        </p:txBody>
      </p:sp>
    </p:spTree>
    <p:extLst>
      <p:ext uri="{BB962C8B-B14F-4D97-AF65-F5344CB8AC3E}">
        <p14:creationId xmlns:p14="http://schemas.microsoft.com/office/powerpoint/2010/main" val="1589673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Υδρατμοί σε 100°C χωρίς πίεση: </a:t>
            </a:r>
            <a:r>
              <a:rPr lang="el-GR" dirty="0"/>
              <a:t>Για να επιτύχουμε την καταστροφή των </a:t>
            </a:r>
            <a:r>
              <a:rPr lang="el-GR" dirty="0" smtClean="0"/>
              <a:t>μικροβίων </a:t>
            </a:r>
            <a:r>
              <a:rPr lang="el-GR" dirty="0"/>
              <a:t>χρησιμοποιούμε κλίβανο ατμού ή αυτόκαυστο, σε συνθήκες </a:t>
            </a:r>
            <a:r>
              <a:rPr lang="el-GR" dirty="0" smtClean="0"/>
              <a:t>ατμοσφαιρικής </a:t>
            </a:r>
            <a:r>
              <a:rPr lang="el-GR" dirty="0"/>
              <a:t>πίεσης μίας ατμόσφαιρας. </a:t>
            </a:r>
            <a:r>
              <a:rPr lang="el-GR" b="1" u="sng" dirty="0">
                <a:solidFill>
                  <a:srgbClr val="FF0000"/>
                </a:solidFill>
              </a:rPr>
              <a:t>Με τη μέθοδο αυτή ο ατμός μπορεί να </a:t>
            </a:r>
            <a:r>
              <a:rPr lang="el-GR" b="1" u="sng" dirty="0" smtClean="0">
                <a:solidFill>
                  <a:srgbClr val="FF0000"/>
                </a:solidFill>
              </a:rPr>
              <a:t>εισχωρεί</a:t>
            </a:r>
            <a:r>
              <a:rPr lang="en-US" b="1" u="sng" dirty="0" smtClean="0">
                <a:solidFill>
                  <a:srgbClr val="FF0000"/>
                </a:solidFill>
              </a:rPr>
              <a:t> </a:t>
            </a:r>
            <a:r>
              <a:rPr lang="el-GR" b="1" u="sng" dirty="0" smtClean="0">
                <a:solidFill>
                  <a:srgbClr val="FF0000"/>
                </a:solidFill>
              </a:rPr>
              <a:t>στα </a:t>
            </a:r>
            <a:r>
              <a:rPr lang="el-GR" b="1" u="sng" dirty="0">
                <a:solidFill>
                  <a:srgbClr val="FF0000"/>
                </a:solidFill>
              </a:rPr>
              <a:t>διάφορα εργαλεία, αντικείμενα και υλικά περισσότερο από ό,τι ο αέρας.</a:t>
            </a:r>
          </a:p>
          <a:p>
            <a:r>
              <a:rPr lang="el-GR" b="1" u="sng" dirty="0">
                <a:solidFill>
                  <a:srgbClr val="FF0000"/>
                </a:solidFill>
              </a:rPr>
              <a:t>Για να έχουμε </a:t>
            </a:r>
            <a:r>
              <a:rPr lang="el-GR" b="1" u="sng" dirty="0" smtClean="0">
                <a:solidFill>
                  <a:srgbClr val="FF0000"/>
                </a:solidFill>
              </a:rPr>
              <a:t>πλήρη</a:t>
            </a:r>
            <a:r>
              <a:rPr lang="en-US" dirty="0" smtClean="0"/>
              <a:t> </a:t>
            </a:r>
            <a:r>
              <a:rPr lang="el-GR" b="1" u="sng" dirty="0" smtClean="0">
                <a:solidFill>
                  <a:srgbClr val="FF0000"/>
                </a:solidFill>
              </a:rPr>
              <a:t>αποστείρωση </a:t>
            </a:r>
            <a:r>
              <a:rPr lang="el-GR" b="1" u="sng" dirty="0">
                <a:solidFill>
                  <a:srgbClr val="FF0000"/>
                </a:solidFill>
              </a:rPr>
              <a:t>χρειάζεται θέρμανση 100°C παρουσία </a:t>
            </a:r>
            <a:r>
              <a:rPr lang="el-GR" b="1" u="sng" dirty="0" smtClean="0">
                <a:solidFill>
                  <a:srgbClr val="FF0000"/>
                </a:solidFill>
              </a:rPr>
              <a:t>υδρατμών </a:t>
            </a:r>
            <a:r>
              <a:rPr lang="el-GR" b="1" u="sng" dirty="0">
                <a:solidFill>
                  <a:srgbClr val="FF0000"/>
                </a:solidFill>
              </a:rPr>
              <a:t>για 1 1/2 ώρες.</a:t>
            </a:r>
          </a:p>
        </p:txBody>
      </p:sp>
    </p:spTree>
    <p:extLst>
      <p:ext uri="{BB962C8B-B14F-4D97-AF65-F5344CB8AC3E}">
        <p14:creationId xmlns:p14="http://schemas.microsoft.com/office/powerpoint/2010/main" val="623674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Υδρατμοί με πίεση (αυτόκαυστο): </a:t>
            </a:r>
            <a:r>
              <a:rPr lang="el-GR" dirty="0"/>
              <a:t>Με τη μέθοδο αυτή η θερμοκρασία </a:t>
            </a:r>
            <a:r>
              <a:rPr lang="el-GR" dirty="0" smtClean="0"/>
              <a:t>ξεπερνάει </a:t>
            </a:r>
            <a:r>
              <a:rPr lang="el-GR" dirty="0"/>
              <a:t>τους 100°C και φθάνει στους </a:t>
            </a:r>
            <a:r>
              <a:rPr lang="el-GR" dirty="0" smtClean="0"/>
              <a:t>121°C περίπου</a:t>
            </a:r>
            <a:r>
              <a:rPr lang="el-GR" dirty="0"/>
              <a:t>. Οι ατμοί που </a:t>
            </a:r>
            <a:r>
              <a:rPr lang="el-GR" dirty="0" smtClean="0"/>
              <a:t>δημιουργούνται μέσα </a:t>
            </a:r>
            <a:r>
              <a:rPr lang="el-GR" dirty="0"/>
              <a:t>στο αυτόκαυστο αυξάνουν </a:t>
            </a:r>
            <a:r>
              <a:rPr lang="el-GR" dirty="0" smtClean="0"/>
              <a:t>την ατμοσφαιρική </a:t>
            </a:r>
            <a:r>
              <a:rPr lang="el-GR" dirty="0"/>
              <a:t>πίεση και έτσι έχουν </a:t>
            </a:r>
            <a:r>
              <a:rPr lang="el-GR" dirty="0" smtClean="0"/>
              <a:t>υψηλότερη </a:t>
            </a:r>
            <a:r>
              <a:rPr lang="el-GR" dirty="0"/>
              <a:t>θερμοκρασία</a:t>
            </a:r>
            <a:r>
              <a:rPr lang="el-GR" dirty="0" smtClean="0"/>
              <a:t>.  Η </a:t>
            </a:r>
            <a:r>
              <a:rPr lang="el-GR" dirty="0"/>
              <a:t>μέθοδος αυτή χρησιμοποιείται για </a:t>
            </a:r>
            <a:r>
              <a:rPr lang="el-GR" dirty="0" smtClean="0"/>
              <a:t>την αποστείρωση </a:t>
            </a:r>
            <a:r>
              <a:rPr lang="el-GR" dirty="0"/>
              <a:t>θρεπτικών υλικών, </a:t>
            </a:r>
            <a:r>
              <a:rPr lang="el-GR" dirty="0" smtClean="0"/>
              <a:t>εργαλείων</a:t>
            </a:r>
            <a:r>
              <a:rPr lang="el-GR" dirty="0"/>
              <a:t>, ρουχισμού κ.ά</a:t>
            </a:r>
            <a:r>
              <a:rPr lang="el-GR" dirty="0" smtClean="0"/>
              <a:t>.  </a:t>
            </a:r>
            <a:endParaRPr lang="el-GR" dirty="0"/>
          </a:p>
          <a:p>
            <a:r>
              <a:rPr lang="el-GR" dirty="0"/>
              <a:t>Ο χρόνος που χρησιμοποιείται για </a:t>
            </a:r>
            <a:r>
              <a:rPr lang="el-GR" dirty="0" smtClean="0"/>
              <a:t>την  αποστείρωση </a:t>
            </a:r>
            <a:r>
              <a:rPr lang="el-GR" dirty="0"/>
              <a:t>ποικίλλει και εξαρτάται </a:t>
            </a:r>
            <a:r>
              <a:rPr lang="el-GR" dirty="0" smtClean="0"/>
              <a:t>από το </a:t>
            </a:r>
            <a:r>
              <a:rPr lang="el-GR" dirty="0"/>
              <a:t>είδος και τον όγκο των διαφόρων </a:t>
            </a:r>
            <a:r>
              <a:rPr lang="el-GR" dirty="0" smtClean="0"/>
              <a:t>αντικειμένων</a:t>
            </a:r>
            <a:r>
              <a:rPr lang="el-GR" dirty="0"/>
              <a:t>. Ο περισσότερο </a:t>
            </a:r>
            <a:r>
              <a:rPr lang="el-GR" dirty="0" smtClean="0"/>
              <a:t>συνηθισμένος χρόνος </a:t>
            </a:r>
            <a:r>
              <a:rPr lang="el-GR" dirty="0"/>
              <a:t>που χρησιμοποιούμε είναι </a:t>
            </a:r>
            <a:r>
              <a:rPr lang="el-GR" dirty="0" smtClean="0"/>
              <a:t>15-20 λεπτά </a:t>
            </a:r>
            <a:r>
              <a:rPr lang="el-GR" dirty="0"/>
              <a:t>της ώρας σε θερμοκρασία 121°C.</a:t>
            </a:r>
          </a:p>
        </p:txBody>
      </p:sp>
    </p:spTree>
    <p:extLst>
      <p:ext uri="{BB962C8B-B14F-4D97-AF65-F5344CB8AC3E}">
        <p14:creationId xmlns:p14="http://schemas.microsoft.com/office/powerpoint/2010/main" val="414055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1238</Words>
  <Application>Microsoft Office PowerPoint</Application>
  <PresentationFormat>Widescreen</PresentationFormat>
  <Paragraphs>81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Υγιεινή - Μικροβιολογία</vt:lpstr>
      <vt:lpstr>Περιεχόμενα</vt:lpstr>
      <vt:lpstr>PowerPoint Presentation</vt:lpstr>
      <vt:lpstr>Τι είναι Απολύμανση / Αποστείρωση / Αντισηψία</vt:lpstr>
      <vt:lpstr>ΜΕΣΑ ΠΟΥ ΧΡΗΣΙΜΟΠΟΙΟΥΜΕ ΓΙΑ ΤΗΝ ΚΑΤΑΣΤΡΟΦΗ ΤΩΝ ΜΙΚΡΟΟΡΓΑΝΙΣΜΩΝ</vt:lpstr>
      <vt:lpstr>Οι τρόποι χορήγησης της θερμότητας για την καταστροφή των μικροβίων είναι:</vt:lpstr>
      <vt:lpstr>Ph – ορισμός Βλεννογόνος - ορισμός</vt:lpstr>
      <vt:lpstr>PowerPoint Presentation</vt:lpstr>
      <vt:lpstr>PowerPoint Presentation</vt:lpstr>
      <vt:lpstr>Προϋποθέσεις για να έχουμε επιτυχημένη αποστείρωση με υγρή θερμότητα κατά τις πρακτικές εφαρμογές.</vt:lpstr>
      <vt:lpstr>PowerPoint Presentation</vt:lpstr>
      <vt:lpstr> Προϋποθέσεις για να έχουμε επιτυχημένη αποστείρωση με τη χρησιμοποίηση ξηρού κλιβάνου κατά τις πρακτικές εφαρμογές. </vt:lpstr>
      <vt:lpstr>ΦΥΣΙΚΑ ΜΕΣΑ (Σύνοψη) </vt:lpstr>
      <vt:lpstr>ΧΗΜΙΚΟΙ ΠΑΡΑΓΟΝΤΕΣ</vt:lpstr>
      <vt:lpstr> Οι προϋποθέσεις που πρέπει να έχει ένα χημικό απολυμαντικό είναι οι εξής: </vt:lpstr>
      <vt:lpstr>Οι κυριότερες ομάδες των χημικών απολυμαντικών είναι: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Υγιεινή - Μικροβιολογία</dc:title>
  <dc:creator>Microsoft account</dc:creator>
  <cp:lastModifiedBy>Microsoft account</cp:lastModifiedBy>
  <cp:revision>10</cp:revision>
  <dcterms:created xsi:type="dcterms:W3CDTF">2023-01-16T20:39:43Z</dcterms:created>
  <dcterms:modified xsi:type="dcterms:W3CDTF">2023-01-17T11:09:31Z</dcterms:modified>
</cp:coreProperties>
</file>