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1" r:id="rId2"/>
    <p:sldId id="262" r:id="rId3"/>
    <p:sldId id="263" r:id="rId4"/>
    <p:sldId id="264" r:id="rId5"/>
    <p:sldId id="265" r:id="rId6"/>
    <p:sldId id="266" r:id="rId7"/>
    <p:sldId id="267" r:id="rId8"/>
    <p:sldId id="268" r:id="rId9"/>
    <p:sldId id="269" r:id="rId10"/>
    <p:sldId id="256" r:id="rId11"/>
    <p:sldId id="257" r:id="rId12"/>
    <p:sldId id="258" r:id="rId13"/>
    <p:sldId id="259" r:id="rId14"/>
    <p:sldId id="260" r:id="rId15"/>
    <p:sldId id="261"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67" d="100"/>
          <a:sy n="67" d="100"/>
        </p:scale>
        <p:origin x="64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hasCustomPrompt="1"/>
          </p:nvPr>
        </p:nvSpPr>
        <p:spPr>
          <a:xfrm>
            <a:off x="2692398" y="1871131"/>
            <a:ext cx="6815669" cy="1515533"/>
          </a:xfrm>
        </p:spPr>
        <p:txBody>
          <a:bodyPr anchor="b">
            <a:noAutofit/>
          </a:bodyPr>
          <a:lstStyle>
            <a:lvl1pPr algn="ctr">
              <a:defRPr sz="5400">
                <a:effectLst/>
              </a:defRPr>
            </a:lvl1pPr>
          </a:lstStyle>
          <a:p>
            <a:r>
              <a:rPr lang="el-GR" smtClean="0"/>
              <a:t>Στυλ κύριου τίτλου</a:t>
            </a:r>
            <a:endParaRPr lang="en-US" dirty="0"/>
          </a:p>
        </p:txBody>
      </p:sp>
      <p:sp>
        <p:nvSpPr>
          <p:cNvPr id="3" name="Subtitle 2"/>
          <p:cNvSpPr>
            <a:spLocks noGrp="1"/>
          </p:cNvSpPr>
          <p:nvPr>
            <p:ph type="subTitle" idx="1" hasCustomPrompt="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t>11/8/2022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1" y="4815415"/>
            <a:ext cx="9609666" cy="566738"/>
          </a:xfrm>
        </p:spPr>
        <p:txBody>
          <a:bodyPr anchor="b">
            <a:normAutofit/>
          </a:bodyPr>
          <a:lstStyle>
            <a:lvl1pPr algn="ctr">
              <a:defRPr sz="2400" b="0"/>
            </a:lvl1pPr>
          </a:lstStyle>
          <a:p>
            <a:r>
              <a:rPr lang="el-GR" smtClean="0"/>
              <a:t>Στυλ κύριου τίτλου</a:t>
            </a:r>
            <a:endParaRPr lang="en-US" dirty="0"/>
          </a:p>
        </p:txBody>
      </p:sp>
      <p:sp>
        <p:nvSpPr>
          <p:cNvPr id="3" name="Picture Placeholder 2"/>
          <p:cNvSpPr>
            <a:spLocks noGrp="1" noChangeAspect="1"/>
          </p:cNvSpPr>
          <p:nvPr>
            <p:ph type="pic" idx="1" hasCustomPrompt="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hasCustomPrompt="1"/>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t>11/8/2022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03868" y="982132"/>
            <a:ext cx="9592732" cy="2954868"/>
          </a:xfrm>
        </p:spPr>
        <p:txBody>
          <a:bodyPr anchor="ctr">
            <a:normAutofit/>
          </a:bodyPr>
          <a:lstStyle>
            <a:lvl1pPr algn="ctr">
              <a:defRPr sz="3200" b="0" cap="none"/>
            </a:lvl1pPr>
          </a:lstStyle>
          <a:p>
            <a:r>
              <a:rPr lang="el-GR" smtClean="0"/>
              <a:t>Στυλ κύριου τίτλου</a:t>
            </a:r>
            <a:endParaRPr lang="en-US" dirty="0"/>
          </a:p>
        </p:txBody>
      </p:sp>
      <p:sp>
        <p:nvSpPr>
          <p:cNvPr id="3" name="Text Placeholder 2"/>
          <p:cNvSpPr>
            <a:spLocks noGrp="1"/>
          </p:cNvSpPr>
          <p:nvPr>
            <p:ph type="body" idx="1" hasCustomPrompt="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213" y="982132"/>
            <a:ext cx="9296398" cy="2370668"/>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hasCustomPrompt="1"/>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hasCustomPrompt="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2" y="3308581"/>
            <a:ext cx="9609668" cy="1468800"/>
          </a:xfrm>
        </p:spPr>
        <p:txBody>
          <a:bodyPr anchor="b">
            <a:normAutofit/>
          </a:bodyPr>
          <a:lstStyle>
            <a:lvl1pPr algn="l">
              <a:defRPr sz="3200" b="0" cap="none"/>
            </a:lvl1pPr>
          </a:lstStyle>
          <a:p>
            <a:r>
              <a:rPr lang="el-GR" smtClean="0"/>
              <a:t>Στυλ κύριου τίτλου</a:t>
            </a:r>
            <a:endParaRPr lang="en-US" dirty="0"/>
          </a:p>
        </p:txBody>
      </p:sp>
      <p:sp>
        <p:nvSpPr>
          <p:cNvPr id="3" name="Text Placeholder 2"/>
          <p:cNvSpPr>
            <a:spLocks noGrp="1"/>
          </p:cNvSpPr>
          <p:nvPr>
            <p:ph type="body" idx="1" hasCustomPrompt="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213" y="982132"/>
            <a:ext cx="9296398" cy="2243668"/>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23" name="Text Placeholder 2"/>
          <p:cNvSpPr>
            <a:spLocks noGrp="1"/>
          </p:cNvSpPr>
          <p:nvPr>
            <p:ph type="body" idx="13" hasCustomPrompt="1"/>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3" name="Text Placeholder 2"/>
          <p:cNvSpPr>
            <a:spLocks noGrp="1"/>
          </p:cNvSpPr>
          <p:nvPr>
            <p:ph type="body" idx="1" hasCustomPrompt="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smtClean="0"/>
              <a:t>Στυλ κύριου τίτλου</a:t>
            </a:r>
            <a:endParaRPr lang="en-US" dirty="0"/>
          </a:p>
        </p:txBody>
      </p:sp>
      <p:sp>
        <p:nvSpPr>
          <p:cNvPr id="20" name="Text Placeholder 2"/>
          <p:cNvSpPr>
            <a:spLocks noGrp="1"/>
          </p:cNvSpPr>
          <p:nvPr>
            <p:ph type="body" idx="13" hasCustomPrompt="1"/>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3" name="Text Placeholder 2"/>
          <p:cNvSpPr>
            <a:spLocks noGrp="1"/>
          </p:cNvSpPr>
          <p:nvPr>
            <p:ph type="body" idx="1" hasCustomPrompt="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l-GR" smtClean="0"/>
              <a:t>Στυλ κύριου τίτλου</a:t>
            </a:r>
            <a:endParaRPr lang="en-US" dirty="0"/>
          </a:p>
        </p:txBody>
      </p:sp>
      <p:sp>
        <p:nvSpPr>
          <p:cNvPr id="3" name="Vertical Text Placeholder 2"/>
          <p:cNvSpPr>
            <a:spLocks noGrp="1"/>
          </p:cNvSpPr>
          <p:nvPr>
            <p:ph type="body" orient="vert" idx="1" hasCustomPrompt="1"/>
          </p:nvPr>
        </p:nvSpPr>
        <p:spPr/>
        <p:txBody>
          <a:bodyPr vert="eaVert" ancho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999356" y="982131"/>
            <a:ext cx="1890895" cy="4893735"/>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hasCustomPrompt="1"/>
          </p:nvPr>
        </p:nvSpPr>
        <p:spPr>
          <a:xfrm>
            <a:off x="1295398" y="982132"/>
            <a:ext cx="7433025" cy="4893734"/>
          </a:xfrm>
        </p:spPr>
        <p:txBody>
          <a:bodyPr vert="eaVert" ancho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p>
            <a:r>
              <a:rPr lang="el-GR" smtClean="0"/>
              <a:t>Στυλ κύριου τίτλου</a:t>
            </a:r>
            <a:endParaRPr lang="en-US" dirty="0"/>
          </a:p>
        </p:txBody>
      </p:sp>
      <p:sp>
        <p:nvSpPr>
          <p:cNvPr id="3" name="Content Placeholder 2"/>
          <p:cNvSpPr>
            <a:spLocks noGrp="1"/>
          </p:cNvSpPr>
          <p:nvPr>
            <p:ph idx="1" hasCustomPrompt="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5069" y="1752606"/>
            <a:ext cx="8158688" cy="1822514"/>
          </a:xfrm>
        </p:spPr>
        <p:txBody>
          <a:bodyPr anchor="b">
            <a:normAutofit/>
          </a:bodyPr>
          <a:lstStyle>
            <a:lvl1pPr algn="ctr">
              <a:defRPr sz="4400" b="0" cap="none"/>
            </a:lvl1pPr>
          </a:lstStyle>
          <a:p>
            <a:r>
              <a:rPr lang="el-GR" smtClean="0"/>
              <a:t>Στυλ κύριου τίτλου</a:t>
            </a:r>
            <a:endParaRPr lang="en-US" dirty="0"/>
          </a:p>
        </p:txBody>
      </p:sp>
      <p:sp>
        <p:nvSpPr>
          <p:cNvPr id="3" name="Text Placeholder 2"/>
          <p:cNvSpPr>
            <a:spLocks noGrp="1"/>
          </p:cNvSpPr>
          <p:nvPr>
            <p:ph type="body" idx="1" hasCustomPrompt="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p>
            <a:r>
              <a:rPr lang="el-GR" smtClean="0"/>
              <a:t>Στυλ κύριου τίτλου</a:t>
            </a:r>
            <a:endParaRPr lang="en-US" dirty="0"/>
          </a:p>
        </p:txBody>
      </p:sp>
      <p:sp>
        <p:nvSpPr>
          <p:cNvPr id="3" name="Content Placeholder 2"/>
          <p:cNvSpPr>
            <a:spLocks noGrp="1"/>
          </p:cNvSpPr>
          <p:nvPr>
            <p:ph sz="half" idx="1" hasCustomPrompt="1"/>
          </p:nvPr>
        </p:nvSpPr>
        <p:spPr>
          <a:xfrm>
            <a:off x="1298448" y="2560320"/>
            <a:ext cx="4718304" cy="3310128"/>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hasCustomPrompt="1"/>
          </p:nvPr>
        </p:nvSpPr>
        <p:spPr>
          <a:xfrm>
            <a:off x="6181344" y="2560320"/>
            <a:ext cx="4718304" cy="3310128"/>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hasCustomPrompt="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hasCustomPrompt="1"/>
          </p:nvPr>
        </p:nvSpPr>
        <p:spPr>
          <a:xfrm>
            <a:off x="1295400" y="3243262"/>
            <a:ext cx="4718304" cy="2632605"/>
          </a:xfrm>
        </p:spPr>
        <p:txBody>
          <a:bodyPr anchor="t">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hasCustomPrompt="1"/>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hasCustomPrompt="1"/>
          </p:nvPr>
        </p:nvSpPr>
        <p:spPr>
          <a:xfrm>
            <a:off x="6180670" y="3243262"/>
            <a:ext cx="4718304" cy="2632605"/>
          </a:xfrm>
        </p:spPr>
        <p:txBody>
          <a:bodyPr anchor="t">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t>11/8/2022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t>11/8/2022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t>11/8/2022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3811" y="1388534"/>
            <a:ext cx="3718455" cy="1371600"/>
          </a:xfrm>
        </p:spPr>
        <p:txBody>
          <a:bodyPr anchor="b">
            <a:normAutofit/>
          </a:bodyPr>
          <a:lstStyle>
            <a:lvl1pPr algn="ctr">
              <a:defRPr sz="2400" b="0"/>
            </a:lvl1pPr>
          </a:lstStyle>
          <a:p>
            <a:r>
              <a:rPr lang="el-GR" smtClean="0"/>
              <a:t>Στυλ κύριου τίτλου</a:t>
            </a:r>
            <a:endParaRPr lang="en-US" dirty="0"/>
          </a:p>
        </p:txBody>
      </p:sp>
      <p:sp>
        <p:nvSpPr>
          <p:cNvPr id="3" name="Content Placeholder 2"/>
          <p:cNvSpPr>
            <a:spLocks noGrp="1"/>
          </p:cNvSpPr>
          <p:nvPr>
            <p:ph idx="1" hasCustomPrompt="1"/>
          </p:nvPr>
        </p:nvSpPr>
        <p:spPr>
          <a:xfrm>
            <a:off x="5418668" y="982131"/>
            <a:ext cx="5469466" cy="4893735"/>
          </a:xfrm>
        </p:spPr>
        <p:txBody>
          <a:bodyPr anchor="ct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hasCustomPrompt="1"/>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t>11/8/2022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399" y="1883832"/>
            <a:ext cx="6241816" cy="1371600"/>
          </a:xfrm>
        </p:spPr>
        <p:txBody>
          <a:bodyPr anchor="b">
            <a:normAutofit/>
          </a:bodyPr>
          <a:lstStyle>
            <a:lvl1pPr algn="ctr">
              <a:defRPr sz="2800" b="0"/>
            </a:lvl1pPr>
          </a:lstStyle>
          <a:p>
            <a:r>
              <a:rPr lang="el-GR" smtClean="0"/>
              <a:t>Στυλ κύριου τίτλου</a:t>
            </a:r>
            <a:endParaRPr lang="en-US" dirty="0"/>
          </a:p>
        </p:txBody>
      </p:sp>
      <p:sp>
        <p:nvSpPr>
          <p:cNvPr id="17" name="Picture Placeholder 2"/>
          <p:cNvSpPr>
            <a:spLocks noGrp="1" noChangeAspect="1"/>
          </p:cNvSpPr>
          <p:nvPr>
            <p:ph type="pic" idx="1" hasCustomPrompt="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hasCustomPrompt="1"/>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t>11/8/2022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t>11/8/2022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Τι είναι το ταλέντο? </a:t>
            </a:r>
            <a:endParaRPr lang="el-GR" dirty="0"/>
          </a:p>
        </p:txBody>
      </p:sp>
      <p:sp>
        <p:nvSpPr>
          <p:cNvPr id="3" name="Θέση περιεχομένου 2"/>
          <p:cNvSpPr>
            <a:spLocks noGrp="1"/>
          </p:cNvSpPr>
          <p:nvPr>
            <p:ph idx="1"/>
          </p:nvPr>
        </p:nvSpPr>
        <p:spPr/>
        <p:txBody>
          <a:bodyPr/>
          <a:lstStyle/>
          <a:p>
            <a:endParaRPr lang="el-GR"/>
          </a:p>
        </p:txBody>
      </p:sp>
    </p:spTree>
    <p:extLst>
      <p:ext uri="{BB962C8B-B14F-4D97-AF65-F5344CB8AC3E}">
        <p14:creationId xmlns:p14="http://schemas.microsoft.com/office/powerpoint/2010/main" val="36046166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sz="4400" dirty="0">
                <a:solidFill>
                  <a:prstClr val="black">
                    <a:lumMod val="85000"/>
                    <a:lumOff val="15000"/>
                  </a:prstClr>
                </a:solidFill>
              </a:rPr>
              <a:t>Τι είναι ταλέντο στο ποδόσφαιρο </a:t>
            </a:r>
            <a:endParaRPr lang="el-GR" dirty="0"/>
          </a:p>
        </p:txBody>
      </p:sp>
      <p:sp>
        <p:nvSpPr>
          <p:cNvPr id="3" name="Υπότιτλος 2"/>
          <p:cNvSpPr>
            <a:spLocks noGrp="1"/>
          </p:cNvSpPr>
          <p:nvPr>
            <p:ph type="subTitle" idx="1"/>
          </p:nvPr>
        </p:nvSpPr>
        <p:spPr/>
        <p:txBody>
          <a:bodyPr/>
          <a:lstStyle/>
          <a:p>
            <a:r>
              <a:rPr lang="en-US" b="1" dirty="0"/>
              <a:t>η Technique Insight Personality Speed </a:t>
            </a:r>
            <a:r>
              <a:rPr lang="en-US" b="1" dirty="0" err="1"/>
              <a:t>του</a:t>
            </a:r>
            <a:r>
              <a:rPr lang="en-US" b="1" dirty="0"/>
              <a:t> </a:t>
            </a:r>
            <a:r>
              <a:rPr lang="en-US" b="1" dirty="0" err="1"/>
              <a:t>Αjax</a:t>
            </a:r>
            <a:endParaRPr lang="en-US" b="1" dirty="0"/>
          </a:p>
          <a:p>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περιεχομένου 6"/>
          <p:cNvSpPr>
            <a:spLocks noGrp="1"/>
          </p:cNvSpPr>
          <p:nvPr>
            <p:ph idx="1"/>
          </p:nvPr>
        </p:nvSpPr>
        <p:spPr>
          <a:xfrm>
            <a:off x="1295401" y="2585508"/>
            <a:ext cx="9601196" cy="3318936"/>
          </a:xfrm>
        </p:spPr>
        <p:txBody>
          <a:bodyPr/>
          <a:lstStyle/>
          <a:p>
            <a:r>
              <a:rPr lang="el-GR" dirty="0"/>
              <a:t>Ποδοσφαιρικό ταλέντο μπορεί να χαρακτηριστεί το παιδί, που διαθέτει </a:t>
            </a:r>
            <a:r>
              <a:rPr lang="el-GR" b="1" dirty="0"/>
              <a:t>ιδιαίτερες ικανότητες </a:t>
            </a:r>
            <a:r>
              <a:rPr lang="el-GR" dirty="0"/>
              <a:t>φυσικές, ψυχικές και νοητικές, τις οποίες αφού βελτιώσει στις διάφορες φάσεις ανάπτυξης του, θα του δώσουν τη δυνατότητα να πετύχει υψηλή απόδοση στο ποδόσφαιρο</a:t>
            </a:r>
            <a:r>
              <a:rPr lang="el-GR" dirty="0" smtClean="0"/>
              <a:t>.</a:t>
            </a:r>
          </a:p>
          <a:p>
            <a:r>
              <a:rPr lang="el-GR" dirty="0"/>
              <a:t>Ο </a:t>
            </a:r>
            <a:r>
              <a:rPr lang="el-GR" b="1" dirty="0"/>
              <a:t>σωστός χρόνος έναρξης </a:t>
            </a:r>
            <a:r>
              <a:rPr lang="el-GR" dirty="0"/>
              <a:t>της ειδικής, για την ηλικία του παιδιού προπόνησης, η συνεχής και συστηματική προπόνηση και οι ιδανικές προϋποθέσεις (χώροι</a:t>
            </a:r>
            <a:r>
              <a:rPr lang="el-GR" dirty="0" smtClean="0"/>
              <a:t>, μέσα </a:t>
            </a:r>
            <a:r>
              <a:rPr lang="el-GR" dirty="0"/>
              <a:t>κ.α.) καθορίζουν αν ένα ταλέντο θα γίνει μεγάλος ποδοσφαιριστής.</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Επιλογές ταλέντων (πότε)?</a:t>
            </a:r>
            <a:endParaRPr lang="el-GR" dirty="0"/>
          </a:p>
        </p:txBody>
      </p:sp>
      <p:sp>
        <p:nvSpPr>
          <p:cNvPr id="3" name="Θέση περιεχομένου 2"/>
          <p:cNvSpPr>
            <a:spLocks noGrp="1"/>
          </p:cNvSpPr>
          <p:nvPr>
            <p:ph idx="1"/>
          </p:nvPr>
        </p:nvSpPr>
        <p:spPr/>
        <p:txBody>
          <a:bodyPr/>
          <a:lstStyle/>
          <a:p>
            <a:r>
              <a:rPr lang="el-GR" dirty="0"/>
              <a:t>Η </a:t>
            </a:r>
            <a:r>
              <a:rPr lang="el-GR" b="1" dirty="0"/>
              <a:t>πρώτη επιλογή </a:t>
            </a:r>
            <a:r>
              <a:rPr lang="el-GR" dirty="0"/>
              <a:t>των ταλέντων πρέπει να γίνεται στην ηλικία 10 έως 12 ετών, ώστε να ξεκινάει έγκαιρα η εξειδικευμένη προπόνηση και αξιοποίηση τους (μέχρι αυτή την ηλικία δηλ.6-10, ισχύει η αρχή της </a:t>
            </a:r>
            <a:r>
              <a:rPr lang="el-GR" dirty="0" err="1"/>
              <a:t>πολυπλευρικότητας</a:t>
            </a:r>
            <a:r>
              <a:rPr lang="el-GR" dirty="0"/>
              <a:t> στην προπόνηση</a:t>
            </a:r>
            <a:r>
              <a:rPr lang="el-GR" dirty="0" smtClean="0"/>
              <a:t>).</a:t>
            </a:r>
          </a:p>
          <a:p>
            <a:r>
              <a:rPr lang="el-GR" dirty="0"/>
              <a:t>Τα </a:t>
            </a:r>
            <a:r>
              <a:rPr lang="el-GR" b="1" dirty="0"/>
              <a:t>χαμένα χρόνια </a:t>
            </a:r>
            <a:r>
              <a:rPr lang="el-GR" dirty="0"/>
              <a:t>μάθησης και βελτίωσης δεν αναπληρώνονται στο ποδόσφαιρο και έχουν αργότερα αρνητική επίδραση στην απόδοση.</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Κριτήρια </a:t>
            </a:r>
            <a:r>
              <a:rPr lang="el-GR" b="1" dirty="0" smtClean="0"/>
              <a:t>επιλογής</a:t>
            </a:r>
            <a:br>
              <a:rPr lang="el-GR" b="1" dirty="0" smtClean="0"/>
            </a:br>
            <a:r>
              <a:rPr lang="el-GR" dirty="0" smtClean="0"/>
              <a:t>Τα </a:t>
            </a:r>
            <a:r>
              <a:rPr lang="el-GR" dirty="0"/>
              <a:t>σημαντικότερα κριτήρια επιλογής είναι:</a:t>
            </a:r>
          </a:p>
        </p:txBody>
      </p:sp>
      <p:sp>
        <p:nvSpPr>
          <p:cNvPr id="3" name="Θέση περιεχομένου 2"/>
          <p:cNvSpPr>
            <a:spLocks noGrp="1"/>
          </p:cNvSpPr>
          <p:nvPr>
            <p:ph idx="1"/>
          </p:nvPr>
        </p:nvSpPr>
        <p:spPr/>
        <p:txBody>
          <a:bodyPr>
            <a:normAutofit fontScale="92500" lnSpcReduction="20000"/>
          </a:bodyPr>
          <a:lstStyle/>
          <a:p>
            <a:r>
              <a:rPr lang="el-GR" b="1" dirty="0"/>
              <a:t>1. Ευφυία στο παιχνίδι</a:t>
            </a:r>
            <a:r>
              <a:rPr lang="el-GR" dirty="0"/>
              <a:t/>
            </a:r>
            <a:br>
              <a:rPr lang="el-GR" dirty="0"/>
            </a:br>
            <a:r>
              <a:rPr lang="el-GR" dirty="0"/>
              <a:t>Το παιδί πρέπει να χαρακτηρίζεται από </a:t>
            </a:r>
            <a:r>
              <a:rPr lang="el-GR" u="sng" dirty="0"/>
              <a:t>ποδοσφαιρική εξυπνάδα</a:t>
            </a:r>
            <a:r>
              <a:rPr lang="el-GR" dirty="0" smtClean="0"/>
              <a:t>, δηλαδή </a:t>
            </a:r>
            <a:r>
              <a:rPr lang="el-GR" dirty="0"/>
              <a:t>να έχει την </a:t>
            </a:r>
            <a:r>
              <a:rPr lang="el-GR" dirty="0" smtClean="0"/>
              <a:t>ικανότητα </a:t>
            </a:r>
            <a:r>
              <a:rPr lang="el-GR" dirty="0"/>
              <a:t>να αντιλαμβάνεται τις καταστάσεις του παιχνιδιού</a:t>
            </a:r>
            <a:r>
              <a:rPr lang="el-GR" dirty="0" smtClean="0"/>
              <a:t>, να </a:t>
            </a:r>
            <a:r>
              <a:rPr lang="el-GR" dirty="0"/>
              <a:t>προβλέπει την εξέλιξη τους και ανάλογα να αυτοσχεδιάζει τις ενέργειες του και να τις εκτελεί σε συνεργασία με τους συμπαίκτες του.</a:t>
            </a:r>
          </a:p>
          <a:p>
            <a:r>
              <a:rPr lang="el-GR" b="1" dirty="0"/>
              <a:t>2. Προσωπικότητα</a:t>
            </a:r>
            <a:r>
              <a:rPr lang="el-GR" dirty="0"/>
              <a:t/>
            </a:r>
            <a:br>
              <a:rPr lang="el-GR" dirty="0"/>
            </a:br>
            <a:r>
              <a:rPr lang="el-GR" dirty="0"/>
              <a:t>Το ταλέντο πρέπει να </a:t>
            </a:r>
            <a:r>
              <a:rPr lang="el-GR" u="sng" dirty="0"/>
              <a:t>έχει θάρρος και θέληση</a:t>
            </a:r>
            <a:r>
              <a:rPr lang="el-GR" dirty="0" smtClean="0"/>
              <a:t>, να </a:t>
            </a:r>
            <a:r>
              <a:rPr lang="el-GR" dirty="0"/>
              <a:t>παίρνει πρωτοβουλίες μέσα στο </a:t>
            </a:r>
            <a:r>
              <a:rPr lang="el-GR" dirty="0" smtClean="0"/>
              <a:t>παιχνίδι και </a:t>
            </a:r>
            <a:r>
              <a:rPr lang="el-GR" dirty="0"/>
              <a:t>να εκτελεί με αυτοπεποίθηση και αποφασιστικότητα κάθε ενέργεια</a:t>
            </a:r>
            <a:r>
              <a:rPr lang="el-GR" dirty="0" smtClean="0"/>
              <a:t>. Ακόμα </a:t>
            </a:r>
            <a:r>
              <a:rPr lang="el-GR" dirty="0"/>
              <a:t>πρέπει να είναι κοινωνικό άτομο και να ξεχωρίζει από τους άλλους για τις ηγετικές ικανότητες του.</a:t>
            </a:r>
          </a:p>
          <a:p>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109664" y="771525"/>
            <a:ext cx="9601196" cy="5086350"/>
          </a:xfrm>
        </p:spPr>
        <p:txBody>
          <a:bodyPr>
            <a:normAutofit/>
          </a:bodyPr>
          <a:lstStyle/>
          <a:p>
            <a:r>
              <a:rPr lang="el-GR" b="1" dirty="0"/>
              <a:t>3. Τεχνική</a:t>
            </a:r>
            <a:r>
              <a:rPr lang="el-GR" dirty="0"/>
              <a:t/>
            </a:r>
            <a:br>
              <a:rPr lang="el-GR" dirty="0"/>
            </a:br>
            <a:r>
              <a:rPr lang="el-GR" dirty="0"/>
              <a:t>Πρέπει να χειρίζεται πάντα πολύ καλά την μπάλα σε αγωνιστικές συνθήκες(πίεση χώρου και χρόνου).Πρέπει να ξεχωρίζει μέσα στην ομάδα σε σχέση με τους συνομήλικους του.</a:t>
            </a:r>
          </a:p>
          <a:p>
            <a:r>
              <a:rPr lang="el-GR" b="1" dirty="0"/>
              <a:t>4. Ταχύτητα</a:t>
            </a:r>
            <a:r>
              <a:rPr lang="el-GR" dirty="0"/>
              <a:t/>
            </a:r>
            <a:br>
              <a:rPr lang="el-GR" dirty="0"/>
            </a:br>
            <a:r>
              <a:rPr lang="el-GR" dirty="0"/>
              <a:t>Από τις φυσικές ικανότητες πρέπει να διαθέτει:</a:t>
            </a:r>
            <a:br>
              <a:rPr lang="el-GR" dirty="0"/>
            </a:br>
            <a:r>
              <a:rPr lang="el-GR" dirty="0"/>
              <a:t>-Ταχύτητα αντίδρασης</a:t>
            </a:r>
            <a:br>
              <a:rPr lang="el-GR" dirty="0"/>
            </a:br>
            <a:r>
              <a:rPr lang="el-GR" dirty="0"/>
              <a:t>-Δρομική ταχύτητα</a:t>
            </a:r>
            <a:br>
              <a:rPr lang="el-GR" dirty="0"/>
            </a:br>
            <a:r>
              <a:rPr lang="el-GR" dirty="0"/>
              <a:t>-Ταχύτητα ενέργειας (γρήγορη εκτέλεση κινήσεων στο παιχνίδι</a:t>
            </a:r>
            <a:r>
              <a:rPr lang="el-GR" dirty="0" smtClean="0"/>
              <a:t>).</a:t>
            </a:r>
          </a:p>
          <a:p>
            <a:r>
              <a:rPr lang="el-GR" b="1" dirty="0" err="1"/>
              <a:t>Σημ</a:t>
            </a:r>
            <a:r>
              <a:rPr lang="el-GR" b="1" dirty="0"/>
              <a:t>: Η επιλογή των ταλέντων δεν πρέπει να γίνεται με βάση τις προσωρινές σωματικές ικανότητες, αλλά με βάση τη συμπεριφορά στο παιχνίδι.</a:t>
            </a:r>
          </a:p>
          <a:p>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Αξιολόγηση</a:t>
            </a:r>
            <a:br>
              <a:rPr lang="el-GR" b="1" dirty="0"/>
            </a:br>
            <a:endParaRPr lang="el-GR" dirty="0"/>
          </a:p>
        </p:txBody>
      </p:sp>
      <p:sp>
        <p:nvSpPr>
          <p:cNvPr id="3" name="Θέση περιεχομένου 2"/>
          <p:cNvSpPr>
            <a:spLocks noGrp="1"/>
          </p:cNvSpPr>
          <p:nvPr>
            <p:ph idx="1"/>
          </p:nvPr>
        </p:nvSpPr>
        <p:spPr/>
        <p:txBody>
          <a:bodyPr>
            <a:normAutofit fontScale="92500"/>
          </a:bodyPr>
          <a:lstStyle/>
          <a:p>
            <a:r>
              <a:rPr lang="el-GR" dirty="0" smtClean="0"/>
              <a:t>κατά </a:t>
            </a:r>
            <a:r>
              <a:rPr lang="el-GR" dirty="0"/>
              <a:t>την ανάπτυξη του και σε τακτά διαστήματα πρέπει να ελέγχεται και να αξιολογείται η βελτίωση των διαφόρων παραγόντων της απόδοσης, σε σχέση με τη φάση ανάπτυξης.</a:t>
            </a:r>
          </a:p>
          <a:p>
            <a:r>
              <a:rPr lang="el-GR" b="1" dirty="0"/>
              <a:t>Άμεσοι παράγοντες:</a:t>
            </a:r>
            <a:r>
              <a:rPr lang="el-GR" dirty="0"/>
              <a:t> </a:t>
            </a:r>
            <a:r>
              <a:rPr lang="el-GR" dirty="0" err="1"/>
              <a:t>Νευρομυική</a:t>
            </a:r>
            <a:r>
              <a:rPr lang="el-GR" dirty="0"/>
              <a:t> συναρμογή, τεχνική, φυσική κατάσταση, τακτική.</a:t>
            </a:r>
          </a:p>
          <a:p>
            <a:r>
              <a:rPr lang="el-GR" b="1" dirty="0"/>
              <a:t>Έμμεσοι παράγοντες:</a:t>
            </a:r>
            <a:r>
              <a:rPr lang="el-GR" dirty="0"/>
              <a:t> Ψυχικοί, γνωστικοί, κοινωνικοί, σωματικοί.</a:t>
            </a:r>
          </a:p>
          <a:p>
            <a:r>
              <a:rPr lang="el-GR" dirty="0"/>
              <a:t>Η αξιολόγηση γίνεται πάντα σε σχέση με τη φάση ανάπτυξης και λαμβάνοντας υπόψη τους γενικούς στόχους της προπόνησης και ολοκληρώνεται στο τέλος του 18ου έτους (έναρξη φάσης πρωταθλητισμού).</a:t>
            </a:r>
          </a:p>
          <a:p>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Ευχαριστώ Πολύ !! </a:t>
            </a:r>
            <a:endParaRPr lang="el-GR" dirty="0"/>
          </a:p>
        </p:txBody>
      </p:sp>
      <p:sp>
        <p:nvSpPr>
          <p:cNvPr id="3" name="Θέση περιεχομένου 2"/>
          <p:cNvSpPr>
            <a:spLocks noGrp="1"/>
          </p:cNvSpPr>
          <p:nvPr>
            <p:ph idx="1"/>
          </p:nvPr>
        </p:nvSpPr>
        <p:spPr/>
        <p:txBody>
          <a:bodyPr/>
          <a:lstStyle/>
          <a:p>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Τι είναι και πώς αναπτύσσεται το ταλέντο στο ποδόσφαιρο;</a:t>
            </a:r>
            <a:br>
              <a:rPr lang="el-GR" b="1" dirty="0"/>
            </a:br>
            <a:endParaRPr lang="el-GR" dirty="0"/>
          </a:p>
        </p:txBody>
      </p:sp>
      <p:sp>
        <p:nvSpPr>
          <p:cNvPr id="3" name="Θέση περιεχομένου 2"/>
          <p:cNvSpPr>
            <a:spLocks noGrp="1"/>
          </p:cNvSpPr>
          <p:nvPr>
            <p:ph idx="1"/>
          </p:nvPr>
        </p:nvSpPr>
        <p:spPr/>
        <p:txBody>
          <a:bodyPr>
            <a:normAutofit fontScale="92500" lnSpcReduction="20000"/>
          </a:bodyPr>
          <a:lstStyle/>
          <a:p>
            <a:r>
              <a:rPr lang="el-GR" b="1" dirty="0"/>
              <a:t>Τι είναι το ταλέντο;</a:t>
            </a:r>
          </a:p>
          <a:p>
            <a:r>
              <a:rPr lang="el-GR" dirty="0"/>
              <a:t>Όταν μιλάμε για ανάπτυξη ταλέντων η πρώτη ερώτηση που πρέπει να προσπαθήσουμε να απαντήσουμε είναι η εξής: τι είναι το ταλέντο; Υπάρχουν πολλοί ορισμοί και απόψεις για το συγκεκριμένο θέμα. Μια κοινώς αποδεκτή ερμηνεία </a:t>
            </a:r>
            <a:r>
              <a:rPr lang="el-GR" u="sng" dirty="0"/>
              <a:t>είναι ότι το ταλέντο πρόκειται για τις φυσικές ικανότητες ενός αθλητή. </a:t>
            </a:r>
            <a:r>
              <a:rPr lang="el-GR" dirty="0"/>
              <a:t>Το επόμενο δίλλημα είναι εάν κάποιος ταλαντούχος γεννιέται με ταλέντο ή εάν κατά τη διάρκεια της εξέλιξής του εξελίσσει τις ικανότητες του και τις μετατρέπει σε ταλέντα; Ένα από τα πιο γνωστά θεωρητικά μοντέλα περιγράφει </a:t>
            </a:r>
            <a:r>
              <a:rPr lang="el-GR" u="sng" dirty="0"/>
              <a:t>το ταλέντο ως φυσικές ικανότητες οι οποίες μετά την επιρροή διαφόρων παραγόντων όπως το </a:t>
            </a:r>
            <a:r>
              <a:rPr lang="el-GR" b="1" u="sng" dirty="0"/>
              <a:t>περιβάλλον</a:t>
            </a:r>
            <a:r>
              <a:rPr lang="el-GR" u="sng" dirty="0"/>
              <a:t>, οι </a:t>
            </a:r>
            <a:r>
              <a:rPr lang="el-GR" b="1" u="sng" dirty="0"/>
              <a:t>προσωπικές δεξιότητες</a:t>
            </a:r>
            <a:r>
              <a:rPr lang="el-GR" u="sng" dirty="0"/>
              <a:t>, η </a:t>
            </a:r>
            <a:r>
              <a:rPr lang="el-GR" b="1" u="sng" dirty="0"/>
              <a:t>διαδικασία</a:t>
            </a:r>
            <a:r>
              <a:rPr lang="el-GR" u="sng" dirty="0"/>
              <a:t> </a:t>
            </a:r>
            <a:r>
              <a:rPr lang="el-GR" b="1" u="sng" dirty="0"/>
              <a:t>εξέλιξης</a:t>
            </a:r>
            <a:r>
              <a:rPr lang="el-GR" u="sng" dirty="0"/>
              <a:t> αλλά και η τύχη μπορούν να τις μετατρέψουν σε δεξιότητες.</a:t>
            </a:r>
          </a:p>
          <a:p>
            <a:endParaRPr lang="el-GR"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Ο μύθος των 10.000 ωρών</a:t>
            </a:r>
            <a:br>
              <a:rPr lang="el-GR" b="1" dirty="0"/>
            </a:b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smtClean="0"/>
              <a:t>Πριν </a:t>
            </a:r>
            <a:r>
              <a:rPr lang="el-GR" dirty="0"/>
              <a:t>από 30 χρόνια περίπου παρουσιάστηκε μια θεωρία που έλεγε ότι εάν κάποιος κάνει 10.000 ώρες εξειδικευμένης </a:t>
            </a:r>
            <a:r>
              <a:rPr lang="el-GR" b="1" dirty="0"/>
              <a:t>προπόνησης</a:t>
            </a:r>
            <a:r>
              <a:rPr lang="el-GR" dirty="0"/>
              <a:t> μπορεί να γίνει </a:t>
            </a:r>
            <a:r>
              <a:rPr lang="el-GR" dirty="0" err="1"/>
              <a:t>expert</a:t>
            </a:r>
            <a:r>
              <a:rPr lang="el-GR" dirty="0"/>
              <a:t> στο </a:t>
            </a:r>
            <a:r>
              <a:rPr lang="el-GR" b="1" dirty="0"/>
              <a:t>άθλημα</a:t>
            </a:r>
            <a:r>
              <a:rPr lang="el-GR" dirty="0"/>
              <a:t> του. Αυτή η θεωρία καλώς η κακώς είναι ευρέως διαδεδομένη για αυτό και θα ήταν καλό πλέον να την απομυθοποιήσουμε σε ένα βαθμό. Εννοείται ότι χρειάζονται πολλά χρόνια προπόνησης και πολύ κόπος ώστε κάποιος αθλητής να φτάσει σε υψηλό επίπεδο. Παρ’ όλα αυτά εάν κάποιος κάνει </a:t>
            </a:r>
            <a:r>
              <a:rPr lang="el-GR" u="sng" dirty="0"/>
              <a:t>εξειδικευμένη προπόνηση στα </a:t>
            </a:r>
            <a:r>
              <a:rPr lang="el-GR" b="1" u="sng" dirty="0" err="1"/>
              <a:t>γκελάκια</a:t>
            </a:r>
            <a:r>
              <a:rPr lang="el-GR" u="sng" dirty="0"/>
              <a:t> ή μόνο στο </a:t>
            </a:r>
            <a:r>
              <a:rPr lang="el-GR" b="1" u="sng" dirty="0"/>
              <a:t>σουτ</a:t>
            </a:r>
            <a:r>
              <a:rPr lang="el-GR" u="sng" dirty="0"/>
              <a:t> δεν θα μπορέσει ποτέ να αγωνιστεί στο ανώτερο επίπεδο. </a:t>
            </a:r>
            <a:r>
              <a:rPr lang="el-GR" dirty="0"/>
              <a:t>Για αυτό το λόγο </a:t>
            </a:r>
            <a:r>
              <a:rPr lang="el-GR" b="1" dirty="0"/>
              <a:t>η ολοκληρωμένη ανάπτυξη </a:t>
            </a:r>
            <a:r>
              <a:rPr lang="el-GR" dirty="0"/>
              <a:t>ενός </a:t>
            </a:r>
            <a:r>
              <a:rPr lang="el-GR" b="1" dirty="0"/>
              <a:t>αθλητή</a:t>
            </a:r>
            <a:r>
              <a:rPr lang="el-GR" dirty="0"/>
              <a:t> είναι πολύ σημαντική. Κατά τη διάρκεια της ανάπτυξης του ένας αθλητής θα χρειαστεί να περάσει από πολλά στάδια και μεταβάσεις με ιδιαίτερα χαρακτηριστικά και απαιτήσεις.</a:t>
            </a:r>
          </a:p>
          <a:p>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Η διαδικασία ανάπτυξης ενός ταλέντου</a:t>
            </a:r>
            <a:br>
              <a:rPr lang="el-GR" b="1" dirty="0"/>
            </a:br>
            <a:endParaRPr lang="el-GR" dirty="0"/>
          </a:p>
        </p:txBody>
      </p:sp>
      <p:sp>
        <p:nvSpPr>
          <p:cNvPr id="3" name="Θέση περιεχομένου 2"/>
          <p:cNvSpPr>
            <a:spLocks noGrp="1"/>
          </p:cNvSpPr>
          <p:nvPr>
            <p:ph idx="1"/>
          </p:nvPr>
        </p:nvSpPr>
        <p:spPr>
          <a:xfrm>
            <a:off x="1295401" y="2543175"/>
            <a:ext cx="10220324" cy="3629025"/>
          </a:xfrm>
        </p:spPr>
        <p:txBody>
          <a:bodyPr>
            <a:normAutofit fontScale="85000" lnSpcReduction="20000"/>
          </a:bodyPr>
          <a:lstStyle/>
          <a:p>
            <a:r>
              <a:rPr lang="el-GR" dirty="0" smtClean="0"/>
              <a:t>Υπάρχουν </a:t>
            </a:r>
            <a:r>
              <a:rPr lang="el-GR" dirty="0"/>
              <a:t>πολλά μονοπάτια που ένας αθλητής μπορεί να ακολουθήσει ώστε να φτάσει στο </a:t>
            </a:r>
            <a:r>
              <a:rPr lang="el-GR" b="1" dirty="0"/>
              <a:t>ανώτερο</a:t>
            </a:r>
            <a:r>
              <a:rPr lang="el-GR" dirty="0"/>
              <a:t> </a:t>
            </a:r>
            <a:r>
              <a:rPr lang="el-GR" b="1" dirty="0"/>
              <a:t>επίπεδο</a:t>
            </a:r>
            <a:r>
              <a:rPr lang="el-GR" dirty="0"/>
              <a:t>. Μέσα σε αυτά τα μονοπάτια εξέλιξης υπάρχουν όμως (συνήθως) 3 στάδια : </a:t>
            </a:r>
            <a:r>
              <a:rPr lang="el-GR" b="1" dirty="0"/>
              <a:t>έναρξη</a:t>
            </a:r>
            <a:r>
              <a:rPr lang="el-GR" dirty="0"/>
              <a:t> (</a:t>
            </a:r>
            <a:r>
              <a:rPr lang="el-GR" dirty="0" err="1"/>
              <a:t>initiation</a:t>
            </a:r>
            <a:r>
              <a:rPr lang="el-GR" dirty="0"/>
              <a:t>), </a:t>
            </a:r>
            <a:r>
              <a:rPr lang="el-GR" b="1" dirty="0"/>
              <a:t>ανάπτυξη</a:t>
            </a:r>
            <a:r>
              <a:rPr lang="el-GR" dirty="0"/>
              <a:t> (</a:t>
            </a:r>
            <a:r>
              <a:rPr lang="el-GR" dirty="0" err="1"/>
              <a:t>development</a:t>
            </a:r>
            <a:r>
              <a:rPr lang="el-GR" dirty="0"/>
              <a:t>) και </a:t>
            </a:r>
            <a:r>
              <a:rPr lang="el-GR" b="1" dirty="0"/>
              <a:t>τελειοποίηση</a:t>
            </a:r>
            <a:r>
              <a:rPr lang="el-GR" dirty="0"/>
              <a:t> (</a:t>
            </a:r>
            <a:r>
              <a:rPr lang="el-GR" dirty="0" err="1"/>
              <a:t>perfection</a:t>
            </a:r>
            <a:r>
              <a:rPr lang="el-GR" dirty="0"/>
              <a:t>). Το πρώτο στάδιο συμπεριλαμβάνει συνήθως περισσότερο ελεύθερο παιχνίδι και συμμέτοχή σε διάφορα αθλήματα (σε ηλικίες περίπου 5-12), το δεύτερο στάδιο συμπεριλαμβάνει ένα συνδυασμό ελευθέρου παιχνιδιού και εξειδικευμένης προπόνησης ενώ οι αθλητές επικεντρώνονται πλέον σε λιγότερα αθλήματα. Το τελευταίο στάδιο πλέον ο αθλητής επικεντρώνεται σε ένα άθλημα και ακολουθεί εξειδικευμένες προπονήσεις. Βεβαίως τα χαρακτηριστικά μπορούν να ποικίλουν λόγω ιδιαιτεροτήτων των αθλημάτων ή και ατομικών διαφορών στους αθλητές. Για το ποδόσφαιρο συγκεκριμένα έχει υποστηριχθεί ότι η ενασχόληση από μικρή ηλικία με συμμετοχή σε ελεύθερο παιχνίδι αλλά και σε εξιδεικευμένες </a:t>
            </a:r>
            <a:r>
              <a:rPr lang="el-GR" b="1" dirty="0"/>
              <a:t>προπονήσεις</a:t>
            </a:r>
            <a:r>
              <a:rPr lang="el-GR" dirty="0"/>
              <a:t> φαίνεται να είναι ο καλύτερος συνδυασμός. Συμπερασματικά δεν υπάρχει χρυσός κανόνας για την διαδικασία </a:t>
            </a:r>
            <a:r>
              <a:rPr lang="el-GR" b="1" dirty="0"/>
              <a:t>ανάπτυξης</a:t>
            </a:r>
            <a:r>
              <a:rPr lang="el-GR" dirty="0"/>
              <a:t> ενός ταλέντου αλλά όσο πιο ολοκληρωμένος είναι ένας αθλητής τόσο πιο πιθανό είναι να μπορέσει να ανταπεξέλθει στις προκλήσεις που θα παρουσιαστούν.</a:t>
            </a:r>
          </a:p>
          <a:p>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Μεταβάσεις (</a:t>
            </a:r>
            <a:r>
              <a:rPr lang="el-GR" b="1" dirty="0" err="1"/>
              <a:t>transitions</a:t>
            </a:r>
            <a:r>
              <a:rPr lang="el-GR" b="1" dirty="0"/>
              <a:t>)</a:t>
            </a:r>
            <a:br>
              <a:rPr lang="el-GR" b="1" dirty="0"/>
            </a:br>
            <a:endParaRPr lang="el-GR" dirty="0"/>
          </a:p>
        </p:txBody>
      </p:sp>
      <p:sp>
        <p:nvSpPr>
          <p:cNvPr id="3" name="Θέση περιεχομένου 2"/>
          <p:cNvSpPr>
            <a:spLocks noGrp="1"/>
          </p:cNvSpPr>
          <p:nvPr>
            <p:ph idx="1"/>
          </p:nvPr>
        </p:nvSpPr>
        <p:spPr>
          <a:xfrm>
            <a:off x="1295400" y="2556932"/>
            <a:ext cx="9920287" cy="3615268"/>
          </a:xfrm>
        </p:spPr>
        <p:txBody>
          <a:bodyPr>
            <a:normAutofit fontScale="92500" lnSpcReduction="20000"/>
          </a:bodyPr>
          <a:lstStyle/>
          <a:p>
            <a:r>
              <a:rPr lang="el-GR" dirty="0" smtClean="0"/>
              <a:t>Αξίζει </a:t>
            </a:r>
            <a:r>
              <a:rPr lang="el-GR" dirty="0"/>
              <a:t>επίσης να αναλογιστούμε τις μεταβάσεις μεταξύ αυτών των τριών σταδίων αφού είναι και οι πιο δύσκολες περίοδοι στη καριέρα ενός αθλητή. Η πιο γνωστή αλλά και πιο δύσκολη είναι η μετάβαση στο επίπεδο ενηλίκων ή συγκεκριμένα στο ποδόσφαιρο η </a:t>
            </a:r>
            <a:r>
              <a:rPr lang="el-GR" b="1" dirty="0"/>
              <a:t>μετάβαση</a:t>
            </a:r>
            <a:r>
              <a:rPr lang="el-GR" dirty="0"/>
              <a:t> στην πρώτη ομάδα. Οι μεταβάσεις συμβαίνουν παράλληλα σε διάφορους τομείς των αθλητών όπως π.χ. </a:t>
            </a:r>
            <a:r>
              <a:rPr lang="el-GR" b="1" dirty="0"/>
              <a:t>εκπαίδευση</a:t>
            </a:r>
            <a:r>
              <a:rPr lang="el-GR" dirty="0"/>
              <a:t>, </a:t>
            </a:r>
            <a:r>
              <a:rPr lang="el-GR" b="1" dirty="0"/>
              <a:t>ψυχολογία</a:t>
            </a:r>
            <a:r>
              <a:rPr lang="el-GR" dirty="0"/>
              <a:t>, </a:t>
            </a:r>
            <a:r>
              <a:rPr lang="el-GR" b="1" dirty="0"/>
              <a:t>κοινωνική</a:t>
            </a:r>
            <a:r>
              <a:rPr lang="el-GR" dirty="0"/>
              <a:t> </a:t>
            </a:r>
            <a:r>
              <a:rPr lang="el-GR" b="1" dirty="0"/>
              <a:t>ζωή</a:t>
            </a:r>
            <a:r>
              <a:rPr lang="el-GR" dirty="0"/>
              <a:t>. Για παράδειγμα την περίοδο που ένας αθλητής αρχίζει να προπονείται/αγωνίζεται στην πρώτη ομάδα μπορεί να είναι η ίδια περίοδος που τελειώνει το σχολείο, αρχίζει να μένει μόνος του κτλ. Αυτές είναι και οι περίοδοι που ένα μεγάλο κομμάτι των αθλητών παρατούν την </a:t>
            </a:r>
            <a:r>
              <a:rPr lang="el-GR" b="1" dirty="0"/>
              <a:t>αθλητική</a:t>
            </a:r>
            <a:r>
              <a:rPr lang="el-GR" dirty="0"/>
              <a:t> τους </a:t>
            </a:r>
            <a:r>
              <a:rPr lang="el-GR" b="1" dirty="0"/>
              <a:t>καριέρα</a:t>
            </a:r>
            <a:r>
              <a:rPr lang="el-GR" dirty="0"/>
              <a:t>. Ο καλύτερος τρόπος για την προετοιμασία των αθλητών συνδέεται με την </a:t>
            </a:r>
            <a:r>
              <a:rPr lang="el-GR" b="1" dirty="0"/>
              <a:t>ανάπτυξη</a:t>
            </a:r>
            <a:r>
              <a:rPr lang="el-GR" dirty="0"/>
              <a:t> </a:t>
            </a:r>
            <a:r>
              <a:rPr lang="el-GR" b="1" dirty="0"/>
              <a:t>ψυχολογικών</a:t>
            </a:r>
            <a:r>
              <a:rPr lang="el-GR" dirty="0"/>
              <a:t> </a:t>
            </a:r>
            <a:r>
              <a:rPr lang="el-GR" b="1" dirty="0"/>
              <a:t>δεξιοτήτων</a:t>
            </a:r>
            <a:r>
              <a:rPr lang="el-GR" dirty="0"/>
              <a:t> ώστε να έχουν οι αθλητές τα απαραίτητα εφόδια για να αντιμετωπίσουν τις προκλήσεις. Αυτό είναι και ένα κομμάτι που ίσως και να </a:t>
            </a:r>
            <a:r>
              <a:rPr lang="el-GR" dirty="0" err="1"/>
              <a:t>παραβλέπεται</a:t>
            </a:r>
            <a:r>
              <a:rPr lang="el-GR" dirty="0"/>
              <a:t> στον Ελληνικό αθλητισμό.</a:t>
            </a:r>
          </a:p>
          <a:p>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Πως μπορώ να εντοπίσω ένα </a:t>
            </a:r>
            <a:r>
              <a:rPr lang="el-GR" b="1" dirty="0" smtClean="0"/>
              <a:t>ταλέντο</a:t>
            </a:r>
            <a:r>
              <a:rPr lang="el-GR" b="1" dirty="0"/>
              <a:t/>
            </a:r>
            <a:br>
              <a:rPr lang="el-GR" b="1" dirty="0"/>
            </a:br>
            <a:endParaRPr lang="el-GR" dirty="0"/>
          </a:p>
        </p:txBody>
      </p:sp>
      <p:sp>
        <p:nvSpPr>
          <p:cNvPr id="3" name="Θέση περιεχομένου 2"/>
          <p:cNvSpPr>
            <a:spLocks noGrp="1"/>
          </p:cNvSpPr>
          <p:nvPr>
            <p:ph idx="1"/>
          </p:nvPr>
        </p:nvSpPr>
        <p:spPr>
          <a:xfrm>
            <a:off x="1295400" y="2556932"/>
            <a:ext cx="10034587" cy="3629556"/>
          </a:xfrm>
        </p:spPr>
        <p:txBody>
          <a:bodyPr>
            <a:normAutofit fontScale="92500" lnSpcReduction="10000"/>
          </a:bodyPr>
          <a:lstStyle/>
          <a:p>
            <a:r>
              <a:rPr lang="el-GR" dirty="0" smtClean="0"/>
              <a:t>Είναι </a:t>
            </a:r>
            <a:r>
              <a:rPr lang="el-GR" dirty="0"/>
              <a:t>πολύ σημαντικό πριν αναλογιστούμε αυτήν την ερώτηση να καταλάβουμε την διαφορά μεταξύ </a:t>
            </a:r>
            <a:r>
              <a:rPr lang="el-GR" b="1" dirty="0"/>
              <a:t>αθλητικών</a:t>
            </a:r>
            <a:r>
              <a:rPr lang="el-GR" dirty="0"/>
              <a:t> </a:t>
            </a:r>
            <a:r>
              <a:rPr lang="el-GR" b="1" dirty="0"/>
              <a:t>επιδόσεων</a:t>
            </a:r>
            <a:r>
              <a:rPr lang="el-GR" dirty="0"/>
              <a:t> και των </a:t>
            </a:r>
            <a:r>
              <a:rPr lang="el-GR" b="1" dirty="0"/>
              <a:t>δυνατοτήτων</a:t>
            </a:r>
            <a:r>
              <a:rPr lang="el-GR" dirty="0"/>
              <a:t> ενός αθλητή για </a:t>
            </a:r>
            <a:r>
              <a:rPr lang="el-GR" b="1" dirty="0"/>
              <a:t>μελλοντική</a:t>
            </a:r>
            <a:r>
              <a:rPr lang="el-GR" dirty="0"/>
              <a:t> </a:t>
            </a:r>
            <a:r>
              <a:rPr lang="el-GR" b="1" dirty="0"/>
              <a:t>ανάπτυξη</a:t>
            </a:r>
            <a:r>
              <a:rPr lang="el-GR" dirty="0"/>
              <a:t>. Συνήθως οι </a:t>
            </a:r>
            <a:r>
              <a:rPr lang="el-GR" dirty="0" err="1"/>
              <a:t>scouters</a:t>
            </a:r>
            <a:r>
              <a:rPr lang="el-GR" dirty="0"/>
              <a:t> και όσοι επιλέγουν ταλέντα στηρίζονται σε επιδόσεις σε μικρή ηλικία ή σωματικά χαρακτηριστικά και φυσικές ικανότητες. </a:t>
            </a:r>
            <a:r>
              <a:rPr lang="el-GR" i="1" dirty="0"/>
              <a:t>Το πρόβλημα με αυτόν τον τρόπο επιλογής ταλέντων είναι ότι αγνοούμε </a:t>
            </a:r>
            <a:r>
              <a:rPr lang="el-GR" b="1" i="1" dirty="0"/>
              <a:t>την πολυπλοκότητα της διαδικασίας </a:t>
            </a:r>
            <a:r>
              <a:rPr lang="el-GR" i="1" dirty="0"/>
              <a:t>ανάπτυξης ενός ταλέντου.</a:t>
            </a:r>
            <a:r>
              <a:rPr lang="el-GR" dirty="0"/>
              <a:t> Πιο συγκεκριμένα οι αθλητικές επιδόσεις σε μικρές ηλικίες δεν συνδέονται με την μελλοντική εξέλιξη ενός αθλητή. Επίσης οι φυσικές επιδόσεις και τα σωματικά χαρακτηριστικά αλλάζουν με την πάροδο του χρόνου με ποικίλους ρυθμούς. Αυτό λοιπόν καθιστά πάρα πολύ δύσκολο τον ακριβή </a:t>
            </a:r>
            <a:r>
              <a:rPr lang="el-GR" b="1" dirty="0"/>
              <a:t>εντοπισμό</a:t>
            </a:r>
            <a:r>
              <a:rPr lang="el-GR" dirty="0"/>
              <a:t> του </a:t>
            </a:r>
            <a:r>
              <a:rPr lang="el-GR" b="1" dirty="0"/>
              <a:t>ταλέντου</a:t>
            </a:r>
            <a:r>
              <a:rPr lang="el-GR" dirty="0"/>
              <a:t> που θα είναι επιτυχημένο στο μέλλον. Με άλλα λόγια η εξέλιξη των ταλέντων δεν είναι γραμμική και εξαρτάται από πολλούς παράγοντες.</a:t>
            </a:r>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Relative </a:t>
            </a:r>
            <a:r>
              <a:rPr lang="el-GR" b="1" dirty="0" err="1"/>
              <a:t>Age</a:t>
            </a:r>
            <a:r>
              <a:rPr lang="el-GR" b="1" dirty="0"/>
              <a:t> </a:t>
            </a:r>
            <a:r>
              <a:rPr lang="el-GR" b="1" dirty="0" err="1"/>
              <a:t>Effect</a:t>
            </a:r>
            <a:r>
              <a:rPr lang="el-GR" b="1" dirty="0"/>
              <a:t> (RAE)</a:t>
            </a:r>
            <a:br>
              <a:rPr lang="el-GR" b="1" dirty="0"/>
            </a:br>
            <a:endParaRPr lang="el-GR" dirty="0"/>
          </a:p>
        </p:txBody>
      </p:sp>
      <p:sp>
        <p:nvSpPr>
          <p:cNvPr id="3" name="Θέση περιεχομένου 2"/>
          <p:cNvSpPr>
            <a:spLocks noGrp="1"/>
          </p:cNvSpPr>
          <p:nvPr>
            <p:ph idx="1"/>
          </p:nvPr>
        </p:nvSpPr>
        <p:spPr>
          <a:xfrm>
            <a:off x="757238" y="2556932"/>
            <a:ext cx="10687050" cy="3801006"/>
          </a:xfrm>
        </p:spPr>
        <p:txBody>
          <a:bodyPr>
            <a:normAutofit fontScale="77500" lnSpcReduction="20000"/>
          </a:bodyPr>
          <a:lstStyle/>
          <a:p>
            <a:r>
              <a:rPr lang="el-GR" dirty="0" smtClean="0"/>
              <a:t>Ένα </a:t>
            </a:r>
            <a:r>
              <a:rPr lang="el-GR" b="1" dirty="0"/>
              <a:t>φαινόμενο</a:t>
            </a:r>
            <a:r>
              <a:rPr lang="el-GR" dirty="0"/>
              <a:t> που έχει παρατηρηθεί σε όλα τα αθλήματα που έχουν ως βάση την δύναμη και τα σωματικά προσόντα όπως δηλαδή το ποδόσφαιρο είναι το RAE. Οι νέοι αθλητές που αγωνίζονται στο ίδιο </a:t>
            </a:r>
            <a:r>
              <a:rPr lang="el-GR" b="1" dirty="0"/>
              <a:t>χρονολογικό</a:t>
            </a:r>
            <a:r>
              <a:rPr lang="el-GR" dirty="0"/>
              <a:t> γκρουπ μπορεί να έχουν μέχρι και 12 μήνες ηλικιακή διαφορά με τους συμπαίχτες τους. Αυτές οι ηλικιακές διαφορές μπορούν να οδηγήσουν και σε ακόμα μεγαλύτερες αναπτυξιακές διαφορές μεταξύ των παιχτών. Αυτό με τη σειρά του μπορεί να οδηγήσει σε </a:t>
            </a:r>
            <a:r>
              <a:rPr lang="el-GR" b="1" dirty="0"/>
              <a:t>σημαντικές</a:t>
            </a:r>
            <a:r>
              <a:rPr lang="el-GR" dirty="0"/>
              <a:t> </a:t>
            </a:r>
            <a:r>
              <a:rPr lang="el-GR" b="1" dirty="0"/>
              <a:t>γνωστικές</a:t>
            </a:r>
            <a:r>
              <a:rPr lang="el-GR" dirty="0"/>
              <a:t>, </a:t>
            </a:r>
            <a:r>
              <a:rPr lang="el-GR" b="1" dirty="0"/>
              <a:t>σωματικές</a:t>
            </a:r>
            <a:r>
              <a:rPr lang="el-GR" dirty="0"/>
              <a:t> και </a:t>
            </a:r>
            <a:r>
              <a:rPr lang="el-GR" b="1" dirty="0"/>
              <a:t>συναισθηματικές</a:t>
            </a:r>
            <a:r>
              <a:rPr lang="el-GR" dirty="0"/>
              <a:t> διαφορές μεταξύ των αθλητών στο ίδιο χρονολογικό γκρουπ. Αυτό συμβαίνει διότι οι αθλητές ωριμάζουν και μεγαλώνουν με διαφορετικούς ρυθμούς και για αυτό το λόγο στοιχεία του ταλέντου μπορεί να χρειαστούν ακόμα και αρκετά χρόνια ώστε να έρθουν στην επιφάνεια. Έχουν προταθεί διάφορες λύσεις για αυτό το φαινόμενο με την πιο πρόσφατη (</a:t>
            </a:r>
            <a:r>
              <a:rPr lang="el-GR" dirty="0" err="1"/>
              <a:t>biobanding</a:t>
            </a:r>
            <a:r>
              <a:rPr lang="el-GR" dirty="0"/>
              <a:t>) να έχει κερδίσει το ενδιαφέρον τα τελευταία χρόνια. Το </a:t>
            </a:r>
            <a:r>
              <a:rPr lang="el-GR" b="1" dirty="0" err="1"/>
              <a:t>biobanding</a:t>
            </a:r>
            <a:r>
              <a:rPr lang="el-GR" dirty="0"/>
              <a:t> προτείνει την κατηγοριοποίηση των </a:t>
            </a:r>
            <a:r>
              <a:rPr lang="el-GR" b="1" dirty="0"/>
              <a:t>αθλητών</a:t>
            </a:r>
            <a:r>
              <a:rPr lang="el-GR" dirty="0"/>
              <a:t> βάσει την πραγματική βιολογική τους ηλικία. Το βασικότερο όμως όσο αφορά το φαινόμενο του RAE είναι η εκπαίδευση των προπονητών και των </a:t>
            </a:r>
            <a:r>
              <a:rPr lang="el-GR" dirty="0" err="1"/>
              <a:t>scouters</a:t>
            </a:r>
            <a:r>
              <a:rPr lang="el-GR" dirty="0"/>
              <a:t>. Μόνο με αυτό τον τρόπο θα μπορέσει να μειωθεί αυτό το πρόβλημα το οποίο στην ουσία δίνει πλεονέκτημα σε όσα παιδιά έχουν ωριμάσει πιο γρήγορα και αναγκάζει τα πιο ‘ντροπαλά’ παιδιά ή αλλιώς </a:t>
            </a:r>
            <a:r>
              <a:rPr lang="el-GR" dirty="0" err="1"/>
              <a:t>late</a:t>
            </a:r>
            <a:r>
              <a:rPr lang="el-GR" dirty="0"/>
              <a:t> </a:t>
            </a:r>
            <a:r>
              <a:rPr lang="el-GR" dirty="0" err="1"/>
              <a:t>developers</a:t>
            </a:r>
            <a:r>
              <a:rPr lang="el-GR" dirty="0"/>
              <a:t> να παρακολουθούν το παιχνίδι από τον πάγκο και να μην παίρνουν τις ευκαιρίες που τους αναλογούν. Τέτοια παιδιά ήταν ο </a:t>
            </a:r>
            <a:r>
              <a:rPr lang="el-GR" dirty="0" err="1"/>
              <a:t>Luka</a:t>
            </a:r>
            <a:r>
              <a:rPr lang="el-GR" dirty="0"/>
              <a:t> </a:t>
            </a:r>
            <a:r>
              <a:rPr lang="el-GR" dirty="0" err="1"/>
              <a:t>Modric</a:t>
            </a:r>
            <a:r>
              <a:rPr lang="el-GR" dirty="0"/>
              <a:t>, o </a:t>
            </a:r>
            <a:r>
              <a:rPr lang="el-GR" dirty="0" err="1"/>
              <a:t>Kevin</a:t>
            </a:r>
            <a:r>
              <a:rPr lang="el-GR" dirty="0"/>
              <a:t> de </a:t>
            </a:r>
            <a:r>
              <a:rPr lang="el-GR" dirty="0" err="1"/>
              <a:t>Βryune</a:t>
            </a:r>
            <a:r>
              <a:rPr lang="el-GR" dirty="0"/>
              <a:t> και υπάρχουν και πολλά ακόμα παραδείγματα.</a:t>
            </a:r>
          </a:p>
          <a:p>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Ψυχολογικά χαρακτηριστικά και ταλέντο</a:t>
            </a:r>
            <a:br>
              <a:rPr lang="el-GR" b="1" dirty="0"/>
            </a:br>
            <a:endParaRPr lang="el-GR" dirty="0"/>
          </a:p>
        </p:txBody>
      </p:sp>
      <p:sp>
        <p:nvSpPr>
          <p:cNvPr id="3" name="Θέση περιεχομένου 2"/>
          <p:cNvSpPr>
            <a:spLocks noGrp="1"/>
          </p:cNvSpPr>
          <p:nvPr>
            <p:ph idx="1"/>
          </p:nvPr>
        </p:nvSpPr>
        <p:spPr>
          <a:xfrm>
            <a:off x="771524" y="2556932"/>
            <a:ext cx="10601325" cy="3629556"/>
          </a:xfrm>
        </p:spPr>
        <p:txBody>
          <a:bodyPr>
            <a:normAutofit fontScale="85000" lnSpcReduction="10000"/>
          </a:bodyPr>
          <a:lstStyle/>
          <a:p>
            <a:r>
              <a:rPr lang="el-GR" dirty="0" smtClean="0"/>
              <a:t>Έχει </a:t>
            </a:r>
            <a:r>
              <a:rPr lang="el-GR" dirty="0"/>
              <a:t>εντοπιστεί ότι υπάρχουν συγκεκριμένες </a:t>
            </a:r>
            <a:r>
              <a:rPr lang="el-GR" b="1" dirty="0"/>
              <a:t>στρατηγικές</a:t>
            </a:r>
            <a:r>
              <a:rPr lang="el-GR" dirty="0"/>
              <a:t> και </a:t>
            </a:r>
            <a:r>
              <a:rPr lang="el-GR" b="1" dirty="0"/>
              <a:t>εφαρμογή ψυχολογικών</a:t>
            </a:r>
            <a:r>
              <a:rPr lang="el-GR" dirty="0"/>
              <a:t> </a:t>
            </a:r>
            <a:r>
              <a:rPr lang="el-GR" b="1" dirty="0"/>
              <a:t>συμπεριφορών</a:t>
            </a:r>
            <a:r>
              <a:rPr lang="el-GR" dirty="0"/>
              <a:t> που βοηθούν τους αθλητές να εξελιχθούν όσο το δυνατόν περισσότερο από τις ευκαιρίες ανάπτυξης. Αυτά τα </a:t>
            </a:r>
            <a:r>
              <a:rPr lang="el-GR" b="1" dirty="0" err="1"/>
              <a:t>ψυχο-συμπεριφορικά</a:t>
            </a:r>
            <a:r>
              <a:rPr lang="el-GR" dirty="0"/>
              <a:t> χαρακτηριστικά περιλαμβάνουν για παράδειγμα </a:t>
            </a:r>
            <a:r>
              <a:rPr lang="el-GR" u="sng" dirty="0"/>
              <a:t>την αυτογνωσία, την ικανότητα να αντιμετωπίσεις την πίεση, την συγκέντρωση, την αφοσίωση, τον καθορισμό στόχων, νοερή απεικόνιση κτλ</a:t>
            </a:r>
            <a:r>
              <a:rPr lang="el-GR" dirty="0"/>
              <a:t>. Μπορεί πολλές από αυτές να είναι άγνωστες λέξεις αλλά δεν θα έπρεπε αφού μπορεί να διαφοροποιήσουν την εξέλιξη και το επίπεδο που μπορεί να φτάσει ένας ταλαντούχος αθλητής. Το θετικό είναι ότι όλες αυτές οι τεχνικές μπορούν να </a:t>
            </a:r>
            <a:r>
              <a:rPr lang="el-GR" b="1" dirty="0"/>
              <a:t>διδαχθούν</a:t>
            </a:r>
            <a:r>
              <a:rPr lang="el-GR" dirty="0"/>
              <a:t> και να </a:t>
            </a:r>
            <a:r>
              <a:rPr lang="el-GR" b="1" dirty="0"/>
              <a:t>βελτιωθούν</a:t>
            </a:r>
            <a:r>
              <a:rPr lang="el-GR" dirty="0"/>
              <a:t> ώστε οι αθλητές να επωφεληθούν από αυτές. Μια από τις αγαπημένες μου έρευνες έγινε σε μια από τις αγαπημένες μου </a:t>
            </a:r>
            <a:r>
              <a:rPr lang="el-GR" b="1" dirty="0"/>
              <a:t>ομάδες</a:t>
            </a:r>
            <a:r>
              <a:rPr lang="el-GR" dirty="0"/>
              <a:t> τον </a:t>
            </a:r>
            <a:r>
              <a:rPr lang="el-GR" dirty="0" err="1"/>
              <a:t>Ajax</a:t>
            </a:r>
            <a:r>
              <a:rPr lang="el-GR" dirty="0"/>
              <a:t> της δεκαετίας του ’90. Ο ερευνητής τότε προσπάθησε να προβλέψει την εξέλιξη των νεαρών παιχτών βάσει διαφόρων παραγόντων. Το ενδιαφέρον είναι ότι είχε μεγάλη επιτυχία στις προβλέψεις του και οι βασικές διαφορές μεταξύ των </a:t>
            </a:r>
            <a:r>
              <a:rPr lang="el-GR" b="1" dirty="0"/>
              <a:t>πετυχημένων</a:t>
            </a:r>
            <a:r>
              <a:rPr lang="el-GR" dirty="0"/>
              <a:t> ποδοσφαιριστών και αυτών που δεν είχαν την ανάλογη εξέλιξη ήταν ψυχολογικά χαρακτηριστικά σαν τα παραπάνω.</a:t>
            </a:r>
          </a:p>
          <a:p>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Περιβάλλον ανάπτυξης ταλέντων</a:t>
            </a:r>
            <a:br>
              <a:rPr lang="el-GR" b="1" dirty="0"/>
            </a:br>
            <a:endParaRPr lang="el-GR" dirty="0"/>
          </a:p>
        </p:txBody>
      </p:sp>
      <p:sp>
        <p:nvSpPr>
          <p:cNvPr id="3" name="Θέση περιεχομένου 2"/>
          <p:cNvSpPr>
            <a:spLocks noGrp="1"/>
          </p:cNvSpPr>
          <p:nvPr>
            <p:ph idx="1"/>
          </p:nvPr>
        </p:nvSpPr>
        <p:spPr>
          <a:xfrm>
            <a:off x="957264" y="2556931"/>
            <a:ext cx="10372724" cy="3700993"/>
          </a:xfrm>
        </p:spPr>
        <p:txBody>
          <a:bodyPr>
            <a:normAutofit lnSpcReduction="10000"/>
          </a:bodyPr>
          <a:lstStyle/>
          <a:p>
            <a:r>
              <a:rPr lang="el-GR" dirty="0" smtClean="0"/>
              <a:t>Το </a:t>
            </a:r>
            <a:r>
              <a:rPr lang="el-GR" dirty="0"/>
              <a:t>κομμάτι του παζλ που ενώνει όλα τα προηγούμενα είναι το περιβάλλον </a:t>
            </a:r>
            <a:r>
              <a:rPr lang="el-GR" b="1" dirty="0"/>
              <a:t>ανάπτυξης</a:t>
            </a:r>
            <a:r>
              <a:rPr lang="el-GR" dirty="0"/>
              <a:t> των </a:t>
            </a:r>
            <a:r>
              <a:rPr lang="el-GR" b="1" dirty="0"/>
              <a:t>ταλέντων</a:t>
            </a:r>
            <a:r>
              <a:rPr lang="el-GR" dirty="0"/>
              <a:t>. Επιτυχημένα περιβάλλοντα έχουν μελετηθεί και έχουν εντοπιστεί κοινά στοιχεία ακόμα και σε διαφορετικά αθλήματα ή χώρες. Αυτά τα στοιχεία είναι τα παρακάτω: </a:t>
            </a:r>
            <a:r>
              <a:rPr lang="el-GR" u="sng" dirty="0"/>
              <a:t>μακροπρόθεσμοι στόχοι και μέθοδοι, συνδεδεμένα </a:t>
            </a:r>
            <a:r>
              <a:rPr lang="el-GR" b="1" u="sng" dirty="0"/>
              <a:t>μηνύματα</a:t>
            </a:r>
            <a:r>
              <a:rPr lang="el-GR" u="sng" dirty="0"/>
              <a:t> και </a:t>
            </a:r>
            <a:r>
              <a:rPr lang="el-GR" b="1" u="sng" dirty="0"/>
              <a:t>υποστήριξη</a:t>
            </a:r>
            <a:r>
              <a:rPr lang="el-GR" u="sng" dirty="0"/>
              <a:t>, έμφαση στην κατάλληλη ανάπτυξη και όχι στις πρώιμες επιτυχίες, εξατομικευμένη και συνεχής ανάπτυξη, σφαιρική και συστηματική ανάπτυξη</a:t>
            </a:r>
            <a:r>
              <a:rPr lang="el-GR" dirty="0"/>
              <a:t>. Με απλά λόγια η επικέντρωση στις νίκες στην μικρή ηλικία δεν είναι χαρακτηριστικό επιτυχημένων </a:t>
            </a:r>
            <a:r>
              <a:rPr lang="el-GR" b="1" dirty="0"/>
              <a:t>ακαδημιών</a:t>
            </a:r>
            <a:r>
              <a:rPr lang="el-GR" dirty="0"/>
              <a:t>. Επίσης η έμφαση στην μακροπρόθεσμη ανάπτυξη με ταυτόχρονη υποστήριξη αποτελούν πυλώνες των πιο </a:t>
            </a:r>
            <a:r>
              <a:rPr lang="el-GR" b="1" dirty="0"/>
              <a:t>διάσημων</a:t>
            </a:r>
            <a:r>
              <a:rPr lang="el-GR" dirty="0"/>
              <a:t> και </a:t>
            </a:r>
            <a:r>
              <a:rPr lang="el-GR" b="1" dirty="0"/>
              <a:t>επιτυχημένων</a:t>
            </a:r>
            <a:r>
              <a:rPr lang="el-GR" dirty="0"/>
              <a:t> </a:t>
            </a:r>
            <a:r>
              <a:rPr lang="el-GR" b="1" dirty="0"/>
              <a:t>ακαδημιών</a:t>
            </a:r>
            <a:r>
              <a:rPr lang="el-GR" dirty="0"/>
              <a:t> όπως του </a:t>
            </a:r>
            <a:r>
              <a:rPr lang="el-GR" dirty="0" err="1"/>
              <a:t>Ajax</a:t>
            </a:r>
            <a:r>
              <a:rPr lang="el-GR" dirty="0"/>
              <a:t> και της </a:t>
            </a:r>
            <a:r>
              <a:rPr lang="el-GR" dirty="0" err="1"/>
              <a:t>Benfica</a:t>
            </a:r>
            <a:r>
              <a:rPr lang="el-GR" dirty="0"/>
              <a:t>.</a:t>
            </a:r>
          </a:p>
          <a:p>
            <a:endParaRPr lang="el-G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41</TotalTime>
  <Words>1428</Words>
  <Application>Microsoft Office PowerPoint</Application>
  <PresentationFormat>Ευρεία οθόνη</PresentationFormat>
  <Paragraphs>37</Paragraphs>
  <Slides>16</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16</vt:i4>
      </vt:variant>
    </vt:vector>
  </HeadingPairs>
  <TitlesOfParts>
    <vt:vector size="19" baseType="lpstr">
      <vt:lpstr>Arial</vt:lpstr>
      <vt:lpstr>Garamond</vt:lpstr>
      <vt:lpstr>Οργανικό</vt:lpstr>
      <vt:lpstr>Τι είναι το ταλέντο? </vt:lpstr>
      <vt:lpstr>Τι είναι και πώς αναπτύσσεται το ταλέντο στο ποδόσφαιρο; </vt:lpstr>
      <vt:lpstr>Ο μύθος των 10.000 ωρών </vt:lpstr>
      <vt:lpstr>Η διαδικασία ανάπτυξης ενός ταλέντου </vt:lpstr>
      <vt:lpstr>Μεταβάσεις (transitions) </vt:lpstr>
      <vt:lpstr>Πως μπορώ να εντοπίσω ένα ταλέντο </vt:lpstr>
      <vt:lpstr>Relative Age Effect (RAE) </vt:lpstr>
      <vt:lpstr>Ψυχολογικά χαρακτηριστικά και ταλέντο </vt:lpstr>
      <vt:lpstr>Περιβάλλον ανάπτυξης ταλέντων </vt:lpstr>
      <vt:lpstr>Τι είναι ταλέντο στο ποδόσφαιρο </vt:lpstr>
      <vt:lpstr>Παρουσίαση του PowerPoint</vt:lpstr>
      <vt:lpstr>Επιλογές ταλέντων (πότε)?</vt:lpstr>
      <vt:lpstr>Κριτήρια επιλογής Τα σημαντικότερα κριτήρια επιλογής είναι:</vt:lpstr>
      <vt:lpstr>Παρουσίαση του PowerPoint</vt:lpstr>
      <vt:lpstr>Αξιολόγηση </vt:lpstr>
      <vt:lpstr>Ευχαριστώ Πολύ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 είναι ταλέντο στο ποδόσφαιρο</dc:title>
  <dc:creator>Evelina</dc:creator>
  <cp:lastModifiedBy>Evelina</cp:lastModifiedBy>
  <cp:revision>8</cp:revision>
  <dcterms:created xsi:type="dcterms:W3CDTF">2022-11-01T11:35:00Z</dcterms:created>
  <dcterms:modified xsi:type="dcterms:W3CDTF">2022-11-08T09:45:06Z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9ABB2989C4F348DF84B8B5560221C561</vt:lpwstr>
  </property>
  <property fmtid="{D5CDD505-2E9C-101B-9397-08002B2CF9AE}" pid="3" name="KSOProductBuildVer">
    <vt:lpwstr>1033-11.2.0.11380</vt:lpwstr>
  </property>
</Properties>
</file>