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2"/>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7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 Τίτλος"/>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452D7CA5-F565-4F83-81A1-F77AD794BA81}" type="datetimeFigureOut">
              <a:rPr lang="el-GR" smtClean="0"/>
              <a:t>25/11/2024</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A067E69F-A2EB-487A-ACAA-D137494A1374}"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52D7CA5-F565-4F83-81A1-F77AD794BA81}" type="datetimeFigureOut">
              <a:rPr lang="el-GR" smtClean="0"/>
              <a:t>25/11/2024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067E69F-A2EB-487A-ACAA-D137494A1374}"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52D7CA5-F565-4F83-81A1-F77AD794BA81}" type="datetimeFigureOut">
              <a:rPr lang="el-GR" smtClean="0"/>
              <a:t>25/11/2024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067E69F-A2EB-487A-ACAA-D137494A1374}"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52D7CA5-F565-4F83-81A1-F77AD794BA81}" type="datetimeFigureOut">
              <a:rPr lang="el-GR" smtClean="0"/>
              <a:t>25/11/2024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067E69F-A2EB-487A-ACAA-D137494A1374}"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8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1 - Τίτλος"/>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52D7CA5-F565-4F83-81A1-F77AD794BA81}" type="datetimeFigureOut">
              <a:rPr lang="el-GR" smtClean="0"/>
              <a:t>25/11/2024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067E69F-A2EB-487A-ACAA-D137494A1374}"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452D7CA5-F565-4F83-81A1-F77AD794BA81}" type="datetimeFigureOut">
              <a:rPr lang="el-GR" smtClean="0"/>
              <a:t>25/11/2024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067E69F-A2EB-487A-ACAA-D137494A1374}"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452D7CA5-F565-4F83-81A1-F77AD794BA81}" type="datetimeFigureOut">
              <a:rPr lang="el-GR" smtClean="0"/>
              <a:t>25/11/2024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A067E69F-A2EB-487A-ACAA-D137494A1374}"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320"/>
            <a:ext cx="7470648" cy="1143000"/>
          </a:xfrm>
        </p:spPr>
        <p:txBody>
          <a:bodyPr anchor="ctr"/>
          <a:lstStyle>
            <a:lvl1pPr algn="l">
              <a:defRPr sz="4600"/>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452D7CA5-F565-4F83-81A1-F77AD794BA81}" type="datetimeFigureOut">
              <a:rPr lang="el-GR" smtClean="0"/>
              <a:t>25/11/2024</a:t>
            </a:fld>
            <a:endParaRPr lang="el-GR"/>
          </a:p>
        </p:txBody>
      </p:sp>
      <p:sp>
        <p:nvSpPr>
          <p:cNvPr id="8" name="7 - Θέση αριθμού διαφάνειας"/>
          <p:cNvSpPr>
            <a:spLocks noGrp="1"/>
          </p:cNvSpPr>
          <p:nvPr>
            <p:ph type="sldNum" sz="quarter" idx="11"/>
          </p:nvPr>
        </p:nvSpPr>
        <p:spPr/>
        <p:txBody>
          <a:bodyPr/>
          <a:lstStyle/>
          <a:p>
            <a:fld id="{A067E69F-A2EB-487A-ACAA-D137494A1374}" type="slidenum">
              <a:rPr lang="el-GR" smtClean="0"/>
              <a:t>‹#›</a:t>
            </a:fld>
            <a:endParaRPr lang="el-GR"/>
          </a:p>
        </p:txBody>
      </p:sp>
      <p:sp>
        <p:nvSpPr>
          <p:cNvPr id="9" name="8 - Θέση υποσέλιδου"/>
          <p:cNvSpPr>
            <a:spLocks noGrp="1"/>
          </p:cNvSpPr>
          <p:nvPr>
            <p:ph type="ftr" sz="quarter" idx="12"/>
          </p:nvPr>
        </p:nvSpPr>
        <p:spPr/>
        <p:txBody>
          <a:bodyPr/>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52D7CA5-F565-4F83-81A1-F77AD794BA81}" type="datetimeFigureOut">
              <a:rPr lang="el-GR" smtClean="0"/>
              <a:t>25/11/2024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A067E69F-A2EB-487A-ACAA-D137494A1374}"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452D7CA5-F565-4F83-81A1-F77AD794BA81}" type="datetimeFigureOut">
              <a:rPr lang="el-GR" smtClean="0"/>
              <a:t>25/11/2024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156448" y="6422064"/>
            <a:ext cx="762000" cy="365125"/>
          </a:xfrm>
        </p:spPr>
        <p:txBody>
          <a:bodyPr/>
          <a:lstStyle/>
          <a:p>
            <a:fld id="{A067E69F-A2EB-487A-ACAA-D137494A1374}"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457200" y="6422064"/>
            <a:ext cx="2133600" cy="365125"/>
          </a:xfrm>
        </p:spPr>
        <p:txBody>
          <a:bodyPr/>
          <a:lstStyle/>
          <a:p>
            <a:fld id="{452D7CA5-F565-4F83-81A1-F77AD794BA81}" type="datetimeFigureOut">
              <a:rPr lang="el-GR" smtClean="0"/>
              <a:t>25/11/2024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067E69F-A2EB-487A-ACAA-D137494A1374}"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11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15 - Ελεύθερη σχεδίαση"/>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 Θέση τίτλου"/>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452D7CA5-F565-4F83-81A1-F77AD794BA81}" type="datetimeFigureOut">
              <a:rPr lang="el-GR" smtClean="0"/>
              <a:t>25/11/2024</a:t>
            </a:fld>
            <a:endParaRPr lang="el-GR"/>
          </a:p>
        </p:txBody>
      </p:sp>
      <p:sp>
        <p:nvSpPr>
          <p:cNvPr id="22" name="21 - Θέση υποσέλιδου"/>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l-GR"/>
          </a:p>
        </p:txBody>
      </p:sp>
      <p:sp>
        <p:nvSpPr>
          <p:cNvPr id="18" name="17 - Θέση αριθμού διαφάνειας"/>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A067E69F-A2EB-487A-ACAA-D137494A1374}"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214282" y="1571612"/>
            <a:ext cx="8429684" cy="2857520"/>
          </a:xfrm>
        </p:spPr>
        <p:txBody>
          <a:bodyPr>
            <a:normAutofit/>
          </a:bodyPr>
          <a:lstStyle/>
          <a:p>
            <a:pPr algn="ctr"/>
            <a:r>
              <a:rPr lang="el-GR" sz="6000" b="1" dirty="0" smtClean="0"/>
              <a:t>Τι είναι οι ετικέτες επικεφαλίδας;</a:t>
            </a:r>
          </a:p>
          <a:p>
            <a:pPr algn="ct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6"/>
            <a:ext cx="7467600" cy="5768997"/>
          </a:xfrm>
        </p:spPr>
        <p:txBody>
          <a:bodyPr>
            <a:normAutofit fontScale="77500" lnSpcReduction="20000"/>
          </a:bodyPr>
          <a:lstStyle/>
          <a:p>
            <a:pPr>
              <a:buNone/>
            </a:pPr>
            <a:r>
              <a:rPr lang="el-GR" b="1" dirty="0" smtClean="0"/>
              <a:t>Ετικέτες H1 και τίτλου - Μπορούν να είναι διαφορετικές</a:t>
            </a:r>
            <a:r>
              <a:rPr lang="el-GR" b="1" dirty="0" smtClean="0"/>
              <a:t>;</a:t>
            </a:r>
          </a:p>
          <a:p>
            <a:pPr>
              <a:buNone/>
            </a:pPr>
            <a:endParaRPr lang="el-GR" b="1" dirty="0" smtClean="0"/>
          </a:p>
          <a:p>
            <a:pPr>
              <a:buNone/>
            </a:pPr>
            <a:r>
              <a:rPr lang="el-GR" dirty="0" smtClean="0"/>
              <a:t>Από προεπιλογή, το H1 και ο τίτλος θα είναι πανομοιότυπα όταν δημοσιεύετε μια νέα δημοσίευση. Αλλά μπορείτε να γράψετε διαφορετικούς τίτλους και H1 αν το επιλέξετε.</a:t>
            </a:r>
          </a:p>
          <a:p>
            <a:pPr>
              <a:buNone/>
            </a:pPr>
            <a:r>
              <a:rPr lang="el-GR" dirty="0" smtClean="0"/>
              <a:t>Για παράδειγμα, μπορεί να θέλετε ο τίτλος να είναι μικρότερος για να φαίνεται καλά στο SERP, ενώ το H1 μπορεί να είναι λίγο μεγαλύτερο για τους επισκέπτες της σελίδας σας - ή μπορεί να επιλέξετε να συμπεριλάβετε το έτος στον τίτλο σας, ενώ να το αφήσετε έξω από το H1.</a:t>
            </a:r>
          </a:p>
          <a:p>
            <a:pPr>
              <a:buNone/>
            </a:pPr>
            <a:r>
              <a:rPr lang="el-GR" dirty="0" smtClean="0"/>
              <a:t>Όποιον λόγο κι αν έχετε, είναι απολύτως εντάξει για λόγους SEO να είναι διαφορετική η ετικέτα H1 και η ετικέτα τίτλου.</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714356"/>
            <a:ext cx="7643866" cy="5286412"/>
          </a:xfrm>
        </p:spPr>
        <p:txBody>
          <a:bodyPr>
            <a:normAutofit fontScale="62500" lnSpcReduction="20000"/>
          </a:bodyPr>
          <a:lstStyle/>
          <a:p>
            <a:pPr>
              <a:buNone/>
            </a:pPr>
            <a:r>
              <a:rPr lang="en-US" dirty="0" smtClean="0"/>
              <a:t>   </a:t>
            </a:r>
            <a:r>
              <a:rPr lang="el-GR" dirty="0" smtClean="0"/>
              <a:t>Οι </a:t>
            </a:r>
            <a:r>
              <a:rPr lang="el-GR" dirty="0" smtClean="0"/>
              <a:t>ετικέτες επικεφαλίδων είναι ετικέτες HTML που χρησιμοποιούνται για να ξεχωρίζουν οι επικεφαλίδες και οι </a:t>
            </a:r>
            <a:r>
              <a:rPr lang="el-GR" dirty="0" err="1" smtClean="0"/>
              <a:t>υποκεφαλίδες</a:t>
            </a:r>
            <a:r>
              <a:rPr lang="el-GR" dirty="0" smtClean="0"/>
              <a:t> από το υπόλοιπο περιεχόμενο μιας ιστοσελίδας, με φθίνουσα σειρά σπουδαιότητας από H1 έως H6</a:t>
            </a:r>
            <a:r>
              <a:rPr lang="el-GR" dirty="0" smtClean="0"/>
              <a:t>.</a:t>
            </a:r>
            <a:endParaRPr lang="en-US" dirty="0" smtClean="0"/>
          </a:p>
          <a:p>
            <a:pPr>
              <a:buNone/>
            </a:pPr>
            <a:endParaRPr lang="el-GR" dirty="0" smtClean="0"/>
          </a:p>
          <a:p>
            <a:r>
              <a:rPr lang="el-GR" dirty="0" smtClean="0"/>
              <a:t>Τις περισσότερες φορές, θα χρειαστείτε μόνο H1 έως H4, όπου:</a:t>
            </a:r>
          </a:p>
          <a:p>
            <a:r>
              <a:rPr lang="el-GR" dirty="0" smtClean="0"/>
              <a:t>H1 είναι η κύρια επικεφαλίδα και ο τίτλος της σελίδας</a:t>
            </a:r>
          </a:p>
          <a:p>
            <a:r>
              <a:rPr lang="el-GR" dirty="0" smtClean="0"/>
              <a:t>H2 είναι ένας υπότιτλος και ένα υποστηρικτικό σημείο</a:t>
            </a:r>
          </a:p>
          <a:p>
            <a:r>
              <a:rPr lang="el-GR" dirty="0" smtClean="0"/>
              <a:t>Το H3 είναι μια υποενότητα ή ένα στοιχείο λίστας κάτω από ένα H2</a:t>
            </a:r>
          </a:p>
          <a:p>
            <a:r>
              <a:rPr lang="el-GR" dirty="0" smtClean="0"/>
              <a:t>Το H4 είναι υποενότητα ή στοιχείο καταλόγου κάτω από ένα H3</a:t>
            </a:r>
          </a:p>
          <a:p>
            <a:pPr>
              <a:buNone/>
            </a:pPr>
            <a:endParaRPr lang="en-US" dirty="0" smtClean="0"/>
          </a:p>
          <a:p>
            <a:pPr>
              <a:buNone/>
            </a:pPr>
            <a:r>
              <a:rPr lang="el-GR" dirty="0" smtClean="0"/>
              <a:t>Θα </a:t>
            </a:r>
            <a:r>
              <a:rPr lang="el-GR" dirty="0" smtClean="0"/>
              <a:t>πρέπει επίσης να σημειώσετε ότι η ετικέτα H1 και η ετικέτα τίτλου δεν είναι τα ίδια στοιχεία στην HTML. Όλες οι ετικέτες επικεφαλίδων περιγράφουν τι εμφανίζεται στην ίδια τη σελίδα, αλλά η ετικέτα τίτλου επικοινωνεί τον τίτλο της σελίδας για το παράθυρο του προγράμματος περιήγησης και για το απόσπασμα της σελίδας αποτελεσμάτων των μηχανών αναζήτησης.</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Έτσι, όταν βλέπετε μια συγκεκριμένη ιστοσελίδα, θα βρείτε το H1 κοντά στην κορυφή της ίδιας της σελίδας, ενώ ο "τίτλος" είναι ορατός στο παράθυρο ή την καρτέλα του προγράμματος περιήγησης.</a:t>
            </a:r>
            <a:endParaRPr lang="el-GR" sz="1600"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457200" y="2073003"/>
            <a:ext cx="7467600" cy="3580356"/>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571480"/>
            <a:ext cx="7467600" cy="1143000"/>
          </a:xfrm>
        </p:spPr>
        <p:txBody>
          <a:bodyPr>
            <a:normAutofit fontScale="90000"/>
          </a:bodyPr>
          <a:lstStyle/>
          <a:p>
            <a:r>
              <a:rPr lang="el-GR" sz="2200" b="1" dirty="0" smtClean="0"/>
              <a:t>Γιατί οι ετικέτες επικεφαλίδων είναι σημαντικές για το SEO;</a:t>
            </a:r>
            <a:r>
              <a:rPr lang="el-GR" b="1" dirty="0" smtClean="0"/>
              <a:t/>
            </a:r>
            <a:br>
              <a:rPr lang="el-GR" b="1" dirty="0" smtClean="0"/>
            </a:b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Οι ετικέτες κεφαλίδας βοηθούν τους χρήστες να πλοηγηθούν και να περιηγηθούν στη σελίδα. Διαχωρίζουν τις πληροφορίες ώστε οι αναγνώστες να μπορούν να τις σαρώσουν και να βρουν γρήγορα αυτό που ψάχνουν.</a:t>
            </a:r>
          </a:p>
          <a:p>
            <a:r>
              <a:rPr lang="el-GR" dirty="0" smtClean="0"/>
              <a:t>Ωστόσο, η χρήση επικεφαλίδων είναι επίσης χρήσιμη για να κάνει τον </a:t>
            </a:r>
            <a:r>
              <a:rPr lang="el-GR" dirty="0" err="1" smtClean="0"/>
              <a:t>ιστότοπό</a:t>
            </a:r>
            <a:r>
              <a:rPr lang="el-GR" dirty="0" smtClean="0"/>
              <a:t> σας πιο φιλικό προς την αναζήτηση. Οι μηχανές αναζήτησης βασίζονται στις επικεφαλίδες για την καλύτερη κατανόηση των τμημάτων μιας σελίδας.</a:t>
            </a:r>
          </a:p>
          <a:p>
            <a:r>
              <a:rPr lang="el-GR" dirty="0" smtClean="0"/>
              <a:t>Σε γενικές γραμμές, οι ετικέτες επικεφαλίδων βοηθούν να διατηρηθεί το περιεχόμενο δομημένο και εύχρηστο τόσο για τις μηχανές αναζήτησης όσο και για τους αναγνώστες.</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428604"/>
            <a:ext cx="7467600" cy="1143000"/>
          </a:xfrm>
        </p:spPr>
        <p:txBody>
          <a:bodyPr>
            <a:normAutofit fontScale="90000"/>
          </a:bodyPr>
          <a:lstStyle/>
          <a:p>
            <a:r>
              <a:rPr lang="el-GR" sz="3600" b="1" dirty="0" smtClean="0"/>
              <a:t>Βέλτιστες πρακτικές για ετικέτες κεφαλίδας</a:t>
            </a:r>
            <a:r>
              <a:rPr lang="el-GR" b="1" dirty="0" smtClean="0"/>
              <a:t/>
            </a:r>
            <a:br>
              <a:rPr lang="el-GR" b="1" dirty="0" smtClean="0"/>
            </a:br>
            <a:endParaRPr lang="el-GR" dirty="0"/>
          </a:p>
        </p:txBody>
      </p:sp>
      <p:sp>
        <p:nvSpPr>
          <p:cNvPr id="3" name="2 - Θέση περιεχομένου"/>
          <p:cNvSpPr>
            <a:spLocks noGrp="1"/>
          </p:cNvSpPr>
          <p:nvPr>
            <p:ph idx="1"/>
          </p:nvPr>
        </p:nvSpPr>
        <p:spPr/>
        <p:txBody>
          <a:bodyPr>
            <a:normAutofit fontScale="62500" lnSpcReduction="20000"/>
          </a:bodyPr>
          <a:lstStyle/>
          <a:p>
            <a:r>
              <a:rPr lang="el-GR" b="1" dirty="0" smtClean="0"/>
              <a:t>1. Μην παραγεμίζετε τις ετικέτες κεφαλίδας σας με λέξεις-κλειδιά</a:t>
            </a:r>
          </a:p>
          <a:p>
            <a:pPr>
              <a:buNone/>
            </a:pPr>
            <a:r>
              <a:rPr lang="el-GR" dirty="0" smtClean="0"/>
              <a:t>Εάν ακολουθείτε τις βέλτιστες πρακτικές SEO για περισσότερα από μερικά χρόνια, τότε πιθανώς έχετε συνηθίσει να συμπεριλαμβάνετε τις λέξεις-κλειδιά-στόχους στις ετικέτες H1, H2 και H3.</a:t>
            </a:r>
          </a:p>
          <a:p>
            <a:pPr>
              <a:buNone/>
            </a:pPr>
            <a:r>
              <a:rPr lang="el-GR" dirty="0" smtClean="0"/>
              <a:t>Αυτές οι επικεφαλίδες αποτελούσαν παλαιότερα σημαντικούς παράγοντες κατάταξης, αλλά τώρα ο αλγόριθμος της </a:t>
            </a:r>
            <a:r>
              <a:rPr lang="el-GR" dirty="0" err="1" smtClean="0"/>
              <a:t>Google</a:t>
            </a:r>
            <a:r>
              <a:rPr lang="el-GR" dirty="0" smtClean="0"/>
              <a:t> έχει γίνει πιο έξυπνος. Ως αποτέλεσμα, οι λέξεις-κλειδιά στις επικεφαλίδες δεν έχουν τον ίδιο αντίκτυπο με παλαιότερα.</a:t>
            </a:r>
          </a:p>
          <a:p>
            <a:pPr>
              <a:buNone/>
            </a:pPr>
            <a:r>
              <a:rPr lang="el-GR" dirty="0" smtClean="0"/>
              <a:t>Με αυτό το δεδομένο, εξακολουθεί να είναι καλή ιδέα να συμπεριλάβετε λέξεις-κλειδιά στις ετικέτες κεφαλίδας σας. Αυτές τις μέρες, ωστόσο, θα πρέπει να επικεντρωθείτε στην προσθήκη τους με μεγαλύτερη σύνεση και φυσικότητα. Το τελευταίο πράγμα που θέλετε είναι να παραγεμίζετε τις ετικέτες κεφαλίδας σας σε σημείο που η </a:t>
            </a:r>
            <a:r>
              <a:rPr lang="el-GR" dirty="0" err="1" smtClean="0"/>
              <a:t>Google</a:t>
            </a:r>
            <a:r>
              <a:rPr lang="el-GR" dirty="0" smtClean="0"/>
              <a:t> να διαβάζει τη σελίδα σας ως </a:t>
            </a:r>
            <a:r>
              <a:rPr lang="el-GR" dirty="0" err="1" smtClean="0"/>
              <a:t>spammy</a:t>
            </a:r>
            <a:r>
              <a:rPr lang="el-GR" dirty="0" smtClean="0"/>
              <a:t>.</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71480"/>
            <a:ext cx="7467600" cy="5554683"/>
          </a:xfrm>
        </p:spPr>
        <p:txBody>
          <a:bodyPr>
            <a:normAutofit fontScale="77500" lnSpcReduction="20000"/>
          </a:bodyPr>
          <a:lstStyle/>
          <a:p>
            <a:r>
              <a:rPr lang="el-GR" b="1" dirty="0" smtClean="0"/>
              <a:t>2. Κρατήστε τις επικεφαλίδες σύντομες και </a:t>
            </a:r>
            <a:r>
              <a:rPr lang="el-GR" b="1" dirty="0" smtClean="0"/>
              <a:t>συνεπείς</a:t>
            </a:r>
          </a:p>
          <a:p>
            <a:pPr>
              <a:buNone/>
            </a:pPr>
            <a:endParaRPr lang="el-GR" b="1" dirty="0" smtClean="0"/>
          </a:p>
          <a:p>
            <a:pPr>
              <a:buNone/>
            </a:pPr>
            <a:r>
              <a:rPr lang="el-GR" dirty="0" smtClean="0"/>
              <a:t>Μια άλλη σημαντική συνήθεια με τις επικεφαλίδες είναι να τις κρατάτε σύντομες και συνεπείς, όποτε είναι δυνατόν. Προσπαθήστε να περιορίζετε τις επικεφαλίδες σας σε 3-5 λέξεις και να τις δομείτε με συνέπεια, ώστε να είναι εύκολο για τους αναγνώστες να τις σαρώσουν.</a:t>
            </a:r>
          </a:p>
          <a:p>
            <a:pPr>
              <a:buNone/>
            </a:pPr>
            <a:r>
              <a:rPr lang="el-GR" dirty="0" smtClean="0"/>
              <a:t>Θυμηθείτε ότι οι επικεφαλίδες έχουν σχεδιαστεί για να χωρίζουν έναν τοίχο κειμένου σε τακτοποιημένες και τακτοποιημένες ενότητες, οπότε είναι λογικό γιατί οι υπερβολικά μεγάλες επικεφαλίδες και </a:t>
            </a:r>
            <a:r>
              <a:rPr lang="el-GR" dirty="0" err="1" smtClean="0"/>
              <a:t>υποκεφαλίδες</a:t>
            </a:r>
            <a:r>
              <a:rPr lang="el-GR" dirty="0" smtClean="0"/>
              <a:t> απλά δεν φαίνονται καλά στις σελίδες.</a:t>
            </a:r>
          </a:p>
          <a:p>
            <a:pPr>
              <a:buNone/>
            </a:pPr>
            <a:r>
              <a:rPr lang="el-GR" dirty="0" smtClean="0"/>
              <a:t>Πέρα από το να διευκολύνουν τους αναγνώστες σας, αυτές οι γρήγορες επικεφαλίδες βοηθούν επίσης τη </a:t>
            </a:r>
            <a:r>
              <a:rPr lang="el-GR" dirty="0" err="1" smtClean="0"/>
              <a:t>Google</a:t>
            </a:r>
            <a:r>
              <a:rPr lang="el-GR" dirty="0" smtClean="0"/>
              <a:t> να κατανοήσει καλύτερα το περιεχόμενο των σελίδων σας.</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28604"/>
            <a:ext cx="7467600" cy="5697559"/>
          </a:xfrm>
        </p:spPr>
        <p:txBody>
          <a:bodyPr>
            <a:normAutofit fontScale="85000" lnSpcReduction="10000"/>
          </a:bodyPr>
          <a:lstStyle/>
          <a:p>
            <a:pPr>
              <a:buNone/>
            </a:pPr>
            <a:r>
              <a:rPr lang="el-GR" b="1" dirty="0" smtClean="0"/>
              <a:t>3. Χρήση ετικετών επικεφαλίδας για σωστή ιεράρχηση </a:t>
            </a:r>
            <a:r>
              <a:rPr lang="el-GR" b="1" dirty="0" smtClean="0"/>
              <a:t>περιεχομένου</a:t>
            </a:r>
          </a:p>
          <a:p>
            <a:pPr>
              <a:buNone/>
            </a:pPr>
            <a:endParaRPr lang="el-GR" b="1" dirty="0" smtClean="0"/>
          </a:p>
          <a:p>
            <a:pPr>
              <a:buNone/>
            </a:pPr>
            <a:r>
              <a:rPr lang="el-GR" dirty="0" smtClean="0"/>
              <a:t>Ξέρετε γιατί υπάρχουν οι ετικέτες επικεφαλίδων; Ο αρχικός σκοπός των ετικετών επικεφαλίδων είναι η διατήρηση μιας σωστής ιεραρχίας περιεχομένου σε μια σελίδα HTML.</a:t>
            </a:r>
          </a:p>
          <a:p>
            <a:pPr>
              <a:buNone/>
            </a:pPr>
            <a:r>
              <a:rPr lang="el-GR" dirty="0" smtClean="0"/>
              <a:t>Και πάλι, το Η1 είναι η κύρια επικεφαλίδα, τα Η2 είναι </a:t>
            </a:r>
            <a:r>
              <a:rPr lang="el-GR" dirty="0" err="1" smtClean="0"/>
              <a:t>υποκεφαλίδες</a:t>
            </a:r>
            <a:r>
              <a:rPr lang="el-GR" dirty="0" smtClean="0"/>
              <a:t>, τα Η3 μέσα στα Η2 είναι </a:t>
            </a:r>
            <a:r>
              <a:rPr lang="el-GR" dirty="0" err="1" smtClean="0"/>
              <a:t>υπο</a:t>
            </a:r>
            <a:r>
              <a:rPr lang="el-GR" dirty="0" smtClean="0"/>
              <a:t>-</a:t>
            </a:r>
            <a:r>
              <a:rPr lang="el-GR" dirty="0" err="1" smtClean="0"/>
              <a:t>υποκεφαλίδες</a:t>
            </a:r>
            <a:r>
              <a:rPr lang="el-GR" dirty="0" smtClean="0"/>
              <a:t> για το συγκεκριμένο τμήμα, και ούτω καθεξής. Μέσα σε κάθε ενότητα με φθίνουσα σειρά, θα πρέπει να ξεκινήσετε με τις πιο σημαντικές και σχετικές πληροφορίες και να συνεχίσετε από εκεί.</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85728"/>
            <a:ext cx="7467600" cy="5840435"/>
          </a:xfrm>
        </p:spPr>
        <p:txBody>
          <a:bodyPr>
            <a:normAutofit fontScale="62500" lnSpcReduction="20000"/>
          </a:bodyPr>
          <a:lstStyle/>
          <a:p>
            <a:pPr>
              <a:buNone/>
            </a:pPr>
            <a:r>
              <a:rPr lang="el-GR" b="1" dirty="0" smtClean="0"/>
              <a:t>4. Ελέγξτε ότι ο σχεδιασμός της κεφαλίδας στο CSS είναι </a:t>
            </a:r>
            <a:r>
              <a:rPr lang="el-GR" b="1" dirty="0" smtClean="0"/>
              <a:t>συνεπής</a:t>
            </a:r>
          </a:p>
          <a:p>
            <a:endParaRPr lang="el-GR" b="1" dirty="0" smtClean="0"/>
          </a:p>
          <a:p>
            <a:pPr>
              <a:buNone/>
            </a:pPr>
            <a:r>
              <a:rPr lang="el-GR" dirty="0" smtClean="0"/>
              <a:t>Από προεπιλογή, η HTML κάνει καλή δουλειά στη δημιουργία μιας οπτικής ιεραρχίας για μια ιστοσελίδα.</a:t>
            </a:r>
          </a:p>
          <a:p>
            <a:pPr>
              <a:buNone/>
            </a:pPr>
            <a:r>
              <a:rPr lang="el-GR" dirty="0" smtClean="0"/>
              <a:t>Συνήθως θα δείτε μεγαλύτερα μεγέθη γραμματοσειράς και βαρύτερα βάρη για τις ετικέτες H1 και H2 (σκεφτείτε περίπου 32px και 24px, αντίστοιχα), με μικρότερες γραμματοσειρές για τις ετικέτες H3 και H4 (σκεφτείτε 18px και 16px, αντίστοιχα).</a:t>
            </a:r>
          </a:p>
          <a:p>
            <a:pPr>
              <a:buNone/>
            </a:pPr>
            <a:r>
              <a:rPr lang="el-GR" dirty="0" smtClean="0"/>
              <a:t>Παρόλο που δεν υπάρχει κανένας κανόνας που να είναι αυστηρός, έχουμε δει μερικές φορές θέματα </a:t>
            </a:r>
            <a:r>
              <a:rPr lang="el-GR" dirty="0" err="1" smtClean="0"/>
              <a:t>ιστότοπων</a:t>
            </a:r>
            <a:r>
              <a:rPr lang="el-GR" dirty="0" smtClean="0"/>
              <a:t> που κάνουν τα H3 και H4 μεγαλύτερα από τα H2.</a:t>
            </a:r>
          </a:p>
          <a:p>
            <a:pPr>
              <a:buNone/>
            </a:pPr>
            <a:r>
              <a:rPr lang="el-GR" dirty="0" smtClean="0"/>
              <a:t>Στον </a:t>
            </a:r>
            <a:r>
              <a:rPr lang="el-GR" dirty="0" err="1" smtClean="0"/>
              <a:t>ιστότοπό</a:t>
            </a:r>
            <a:r>
              <a:rPr lang="el-GR" dirty="0" smtClean="0"/>
              <a:t> σας, μπορείτε να κάνετε αλλαγές στο φύλλο στυλ CSS για να δημιουργήσετε ένα συνεκτικό σχεδιασμό κεφαλίδας με τον κατάλληλο κώδικα μορφοποίησης γραμματοσειράς ή να προσθέσετε επιλογείς σε ένα προσαρμοσμένο πεδίο CSS ως πρόσθετο φύλλο στυλ.</a:t>
            </a:r>
          </a:p>
          <a:p>
            <a:pPr>
              <a:buNone/>
            </a:pPr>
            <a:r>
              <a:rPr lang="el-GR" dirty="0" smtClean="0"/>
              <a:t>Υπάρχουν επίσης φορές που μπορεί να χρησιμοποιούνται H3, ενώ θα έπρεπε να χρησιμοποιούνται H2. Αυτό είναι σύνηθες αν ο σχεδιασμός της κεφαλίδας δεν έχει ρυθμιστεί σωστά. Αν και δεν είναι ένα κρίσιμο βήμα, αυτό θα διασφαλίσει ότι παρέχετε την καλύτερη δυνατή εμπειρία χρήστη και ότι έχετε τη μέγιστη δυνατή αξία SEO στη </a:t>
            </a:r>
            <a:r>
              <a:rPr lang="el-GR" dirty="0" err="1" smtClean="0"/>
              <a:t>Google</a:t>
            </a:r>
            <a:r>
              <a:rPr lang="el-GR" dirty="0" smtClean="0"/>
              <a:t>.</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00042"/>
            <a:ext cx="7467600" cy="5626121"/>
          </a:xfrm>
        </p:spPr>
        <p:txBody>
          <a:bodyPr>
            <a:normAutofit fontScale="92500" lnSpcReduction="10000"/>
          </a:bodyPr>
          <a:lstStyle/>
          <a:p>
            <a:pPr>
              <a:buNone/>
            </a:pPr>
            <a:r>
              <a:rPr lang="el-GR" b="1" dirty="0" smtClean="0"/>
              <a:t>Μπορώ να χρησιμοποιήσω πολλαπλές ετικέτες H1</a:t>
            </a:r>
            <a:r>
              <a:rPr lang="el-GR" b="1" dirty="0" smtClean="0"/>
              <a:t>;</a:t>
            </a:r>
          </a:p>
          <a:p>
            <a:pPr>
              <a:buNone/>
            </a:pPr>
            <a:endParaRPr lang="el-GR" b="1" dirty="0" smtClean="0"/>
          </a:p>
          <a:p>
            <a:pPr>
              <a:buNone/>
            </a:pPr>
            <a:r>
              <a:rPr lang="el-GR" dirty="0" smtClean="0"/>
              <a:t>Ναι, μπορείτε. Η </a:t>
            </a:r>
            <a:r>
              <a:rPr lang="el-GR" dirty="0" err="1" smtClean="0"/>
              <a:t>Google</a:t>
            </a:r>
            <a:r>
              <a:rPr lang="el-GR" dirty="0" smtClean="0"/>
              <a:t> λέει ότι δεν έχει κανένα πρόβλημα με αυτό. Παρόλα αυτά, η καλύτερη πρακτική SEO είναι να έχετε ένα H1 ανά σελίδα.</a:t>
            </a:r>
          </a:p>
          <a:p>
            <a:pPr>
              <a:buNone/>
            </a:pPr>
            <a:r>
              <a:rPr lang="el-GR" dirty="0" smtClean="0"/>
              <a:t>Ακόμα και αν δεν είναι προς όφελος της </a:t>
            </a:r>
            <a:r>
              <a:rPr lang="el-GR" dirty="0" err="1" smtClean="0"/>
              <a:t>Google</a:t>
            </a:r>
            <a:r>
              <a:rPr lang="el-GR" dirty="0" smtClean="0"/>
              <a:t>, η διατήρηση μιας μόνο ετικέτας H1 ανά σελίδα βοηθάει να διατηρήσετε τις σελίδες σας συνεπείς και εύκολα κατανοητές, αν άλλοι χρήστες χρειαστεί να κάνουν αλλαγές.</a:t>
            </a:r>
          </a:p>
          <a:p>
            <a:endParaRPr lang="el-GR" dirty="0"/>
          </a:p>
        </p:txBody>
      </p:sp>
    </p:spTree>
  </p:cSld>
  <p:clrMapOvr>
    <a:masterClrMapping/>
  </p:clrMapOvr>
</p:sld>
</file>

<file path=ppt/theme/theme1.xml><?xml version="1.0" encoding="utf-8"?>
<a:theme xmlns:a="http://schemas.openxmlformats.org/drawingml/2006/main" name="Τεχνικό">
  <a:themeElements>
    <a:clrScheme name="Τεχνικό">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Τεχνικό">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Τεχνικό">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106</TotalTime>
  <Words>1023</Words>
  <Application>Microsoft Office PowerPoint</Application>
  <PresentationFormat>Προβολή στην οθόνη (4:3)</PresentationFormat>
  <Paragraphs>45</Paragraphs>
  <Slides>10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Τεχνικό</vt:lpstr>
      <vt:lpstr>Διαφάνεια 1</vt:lpstr>
      <vt:lpstr>Διαφάνεια 2</vt:lpstr>
      <vt:lpstr>Έτσι, όταν βλέπετε μια συγκεκριμένη ιστοσελίδα, θα βρείτε το H1 κοντά στην κορυφή της ίδιας της σελίδας, ενώ ο "τίτλος" είναι ορατός στο παράθυρο ή την καρτέλα του προγράμματος περιήγησης.</vt:lpstr>
      <vt:lpstr>Γιατί οι ετικέτες επικεφαλίδων είναι σημαντικές για το SEO; </vt:lpstr>
      <vt:lpstr>Βέλτιστες πρακτικές για ετικέτες κεφαλίδας </vt:lpstr>
      <vt:lpstr>Διαφάνεια 6</vt:lpstr>
      <vt:lpstr>Διαφάνεια 7</vt:lpstr>
      <vt:lpstr>Διαφάνεια 8</vt:lpstr>
      <vt:lpstr>Διαφάνεια 9</vt:lpstr>
      <vt:lpstr>Διαφάνεια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dell 15-5100</dc:creator>
  <cp:lastModifiedBy>dell 15-5100</cp:lastModifiedBy>
  <cp:revision>11</cp:revision>
  <dcterms:created xsi:type="dcterms:W3CDTF">2024-11-25T12:54:01Z</dcterms:created>
  <dcterms:modified xsi:type="dcterms:W3CDTF">2024-11-25T14:40:57Z</dcterms:modified>
</cp:coreProperties>
</file>