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7" r:id="rId41"/>
    <p:sldId id="298" r:id="rId42"/>
    <p:sldId id="295" r:id="rId43"/>
    <p:sldId id="30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ys" initials="C" lastIdx="1" clrIdx="0">
    <p:extLst>
      <p:ext uri="{19B8F6BF-5375-455C-9EA6-DF929625EA0E}">
        <p15:presenceInfo xmlns:p15="http://schemas.microsoft.com/office/powerpoint/2012/main" userId="Chry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A960E5-0263-47F7-A95C-0B92A99EF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CC836A3-7773-440A-B8DC-FFFF6D54C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E86E7E-9475-44ED-A987-68FFDB85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3318-B88D-4F27-9CB0-1CA43054D113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D027908-6139-4E8A-8DC3-0D585445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02E7791-8F7E-440A-8FE5-09F04014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CC4-3F24-4D60-887D-57F1309B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3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AB55F9-3BD6-4DFC-866A-752997EA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C339A3D-62C3-4907-AEC9-29878F2E5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FCDB1D-F2CC-44E3-8737-4AFF5925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3318-B88D-4F27-9CB0-1CA43054D113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3F1CFC-558E-48B4-BF22-840ABCFF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D7A578-6E2A-46B2-B25C-B98BEFC2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CC4-3F24-4D60-887D-57F1309B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7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26E6152-9DEE-4968-8624-86189263B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1E27532-6520-42DD-903D-A18690015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3E4BD6-771C-41B8-B4D3-338ADA24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3318-B88D-4F27-9CB0-1CA43054D113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D179F9A-FCC9-4B8B-8013-4281C159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A2BBF3C-4AB9-4BF4-A27F-CEAA3EA3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CC4-3F24-4D60-887D-57F1309B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6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40080B-9CDE-4F17-A7AA-5094CA6E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74C00D-88A7-4F30-ACC9-996DBAB0A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BBF859-C992-4345-8EC1-C8624934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3318-B88D-4F27-9CB0-1CA43054D113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F6E464C-A1EF-4B2C-8020-CE17B39D0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AB62AF1-F406-4BBC-B0C2-BC1B2418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CC4-3F24-4D60-887D-57F1309B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6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520B13-F2E2-4E32-ADA0-67A4EA09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E5B6755-9D67-4AF7-A3B9-528029B7D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C632CA-B54A-4379-8949-8DADA668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3318-B88D-4F27-9CB0-1CA43054D113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C6039A-7CAD-485F-ADFE-03A0A359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BB1C8C-7BCE-48FB-A0C6-E6748DCC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CC4-3F24-4D60-887D-57F1309B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6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52EC76-FC0B-48C5-99F2-4FEAB4CA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CDB31B-848F-40A2-9DD6-B8B341DC3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1EBA369-C5E2-443E-8FDF-95DC52BAA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B8CAB03-CFFF-4644-97ED-86ECC596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3318-B88D-4F27-9CB0-1CA43054D113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E0F9C4-6C3F-4DFB-B83C-183F4291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F2A5CA1-9728-4F49-ABE0-87DE73A5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CC4-3F24-4D60-887D-57F1309B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50E904-7D91-4AAA-AC67-717265D8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0496A75-6F46-45CA-A68B-6E964492B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6A33EC3-B5AE-4079-AE33-A85EACA18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E62A911-E0B0-4B99-A230-80E284650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4D61B4A-A35A-48B9-A39A-754A0491B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F89B2CC-2DF8-4B66-B22F-5FC65DD52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3318-B88D-4F27-9CB0-1CA43054D113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48001F5-9E95-4188-9CE6-40838981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DEAE7FF-EA19-4F03-B836-4EDD12F7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CC4-3F24-4D60-887D-57F1309B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0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DDDB2F-72EB-4AC5-993D-EFFA1C5E6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FE315B9-4F2F-43D7-8C37-CDBA3C08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3318-B88D-4F27-9CB0-1CA43054D113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6CF3E91-35EF-4658-9471-7387FD97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832AD20-5032-4D85-BB9F-99047CB1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CC4-3F24-4D60-887D-57F1309B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96FCB41-12E8-4A81-BCA7-0EC46ADF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3318-B88D-4F27-9CB0-1CA43054D113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F99995D-6F62-4600-884E-3154928D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945FF26-274E-4AE1-8D79-679C04F4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CC4-3F24-4D60-887D-57F1309B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2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EDA6A7-F9C4-4662-B824-385AD78D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C6426C-59DF-46A6-9EB0-6C9589325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1718E9C-07A7-4D34-A704-EDFF45836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DD1907-80CA-486B-80DC-127C1768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3318-B88D-4F27-9CB0-1CA43054D113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14EFE0F-7097-4F12-B17A-AA2920DD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C775356-EFCD-4628-942D-38274B92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CC4-3F24-4D60-887D-57F1309B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8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BDF5D6-30F0-4B7A-9258-BF11307F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AC99195-B96C-4B57-A5CA-DA5A9B55C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876C453-DBB9-428E-B403-7AE5ADD6B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C3992DD-6513-4973-90D6-01DADCF0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3318-B88D-4F27-9CB0-1CA43054D113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982B0F6-29EC-4BB6-989A-6E8E4339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40247EE-3807-46E8-86CF-34812DA0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CC4-3F24-4D60-887D-57F1309B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E4383EE-53C2-44E0-8B0E-F9C0EE18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A201F7E-DDD5-4DA0-BE53-42198C0E0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03A6C4-3F02-42F4-8E0F-1B569993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73318-B88D-4F27-9CB0-1CA43054D113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B3499FC-C21E-45DA-83E3-416C9CC2C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013DE4-C025-41BC-8CF9-7B749AFD2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CCC4-3F24-4D60-887D-57F1309B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0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tomistz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13CED4-AF25-4F56-9B56-953A7E418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b="0" i="0" dirty="0">
                <a:effectLst/>
                <a:latin typeface="Arial" panose="020B0604020202020204" pitchFamily="34" charset="0"/>
              </a:rPr>
              <a:t>ΣΤΟΙΧΕΙΑ ΧΗΜΕΙΑΣ‐ΚΟΣΜΗΤΟΛΟΓΙΑ </a:t>
            </a:r>
            <a:br>
              <a:rPr lang="el-GR" sz="4000" b="0" i="0" dirty="0">
                <a:effectLst/>
                <a:latin typeface="Arial" panose="020B0604020202020204" pitchFamily="34" charset="0"/>
              </a:rPr>
            </a:br>
            <a:endParaRPr lang="en-US" sz="40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88731C6-1659-4E4C-A772-2FA8C9281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40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Τεχνικός Αισθητικής Τέχνης &amp; Μακιγιάζ  Α’ Εξάμηνο</a:t>
            </a:r>
            <a:endParaRPr lang="en-US" sz="4000" b="1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endParaRPr lang="en-US" sz="4000" b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el-GR" sz="4000" b="1" dirty="0">
                <a:solidFill>
                  <a:srgbClr val="222222"/>
                </a:solidFill>
                <a:latin typeface="Calibri" panose="020F0502020204030204" pitchFamily="34" charset="0"/>
              </a:rPr>
              <a:t>Δ ΙΕΚ ΣΙΝΔΟΥ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059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C38922-7136-412F-ABB1-9A386046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1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20984F-334B-4AF3-B14F-E5993D5F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νερό διασπάται σε οξυγόνο και υδρογόνο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	2Η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l-GR" dirty="0"/>
              <a:t>Ο(Ι)    -&gt;   Ο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l-GR" dirty="0"/>
              <a:t>(g) + 2Η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l-GR" dirty="0"/>
              <a:t>(g)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</a:t>
            </a:r>
            <a:r>
              <a:rPr lang="en-US" dirty="0"/>
              <a:t>s (solid) = </a:t>
            </a:r>
            <a:r>
              <a:rPr lang="el-GR" dirty="0"/>
              <a:t>στερεό</a:t>
            </a:r>
          </a:p>
          <a:p>
            <a:pPr marL="0" indent="0">
              <a:buNone/>
            </a:pPr>
            <a:r>
              <a:rPr lang="el-GR" dirty="0"/>
              <a:t>     </a:t>
            </a:r>
            <a:r>
              <a:rPr lang="en-US" dirty="0"/>
              <a:t>l (liquid) = </a:t>
            </a:r>
            <a:r>
              <a:rPr lang="el-GR" dirty="0"/>
              <a:t>υγρό</a:t>
            </a:r>
          </a:p>
          <a:p>
            <a:pPr marL="0" indent="0">
              <a:buNone/>
            </a:pPr>
            <a:r>
              <a:rPr lang="el-GR" dirty="0"/>
              <a:t>     </a:t>
            </a:r>
            <a:r>
              <a:rPr lang="en-US" dirty="0"/>
              <a:t>g (gas) = </a:t>
            </a:r>
            <a:r>
              <a:rPr lang="el-GR" dirty="0"/>
              <a:t>αέριο</a:t>
            </a:r>
          </a:p>
        </p:txBody>
      </p:sp>
    </p:spTree>
    <p:extLst>
      <p:ext uri="{BB962C8B-B14F-4D97-AF65-F5344CB8AC3E}">
        <p14:creationId xmlns:p14="http://schemas.microsoft.com/office/powerpoint/2010/main" val="282151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6BA7DD-07E6-4484-BF3D-D689FCACF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αντιδρώντα και τα προϊόντα χωρίζονται με ένα βέλος. </a:t>
            </a:r>
          </a:p>
          <a:p>
            <a:endParaRPr lang="el-GR" dirty="0"/>
          </a:p>
          <a:p>
            <a:r>
              <a:rPr lang="el-GR" dirty="0"/>
              <a:t>το πλήθος των ατόμων του οξυγόνου στα αντιδρώντα είναι ίσο με το πλήθος των ατόμων του οξυγόνου στα προϊόντα. Το ίδιο συμβαίνει και με τα άτομα του υδρογόνου.</a:t>
            </a:r>
          </a:p>
          <a:p>
            <a:r>
              <a:rPr lang="el-GR" dirty="0"/>
              <a:t>Τα άτομα θεωρούνται άφθαρτα.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1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F64CF4-0095-42E5-BD4E-E1B4002A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2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E56530-32AD-4F2B-B50C-DB2DE28C0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 μόριο υδρογόνου αντιδράει με ένα μόριο χλωρίου για να μας δώσει δύο μόρια υδροχλωρίου:</a:t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r>
              <a:rPr lang="el-GR" dirty="0"/>
              <a:t>	Η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2</a:t>
            </a:r>
            <a:r>
              <a:rPr lang="el-GR" dirty="0"/>
              <a:t>(g) + </a:t>
            </a:r>
            <a:r>
              <a:rPr lang="el-GR" dirty="0" err="1"/>
              <a:t>Cl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2</a:t>
            </a:r>
            <a:r>
              <a:rPr lang="el-GR" dirty="0"/>
              <a:t> (g)   -&gt;  2ΗCl(g) </a:t>
            </a:r>
          </a:p>
        </p:txBody>
      </p:sp>
    </p:spTree>
    <p:extLst>
      <p:ext uri="{BB962C8B-B14F-4D97-AF65-F5344CB8AC3E}">
        <p14:creationId xmlns:p14="http://schemas.microsoft.com/office/powerpoint/2010/main" val="354411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E22FCC-C08E-4589-86CD-8C07B0B1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Τις χημικές αντιδράσεις μπορούμε να τις κατατάξουμε:</a:t>
            </a:r>
            <a:br>
              <a:rPr lang="el-GR" dirty="0"/>
            </a:b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F85274-8BBF-4CBF-A231-5A01DB4CD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Αντιδράσεις συνθέσεως:</a:t>
            </a:r>
            <a:br>
              <a:rPr lang="el-GR" dirty="0"/>
            </a:br>
            <a:r>
              <a:rPr lang="el-GR" dirty="0"/>
              <a:t>	Η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2</a:t>
            </a:r>
            <a:r>
              <a:rPr lang="el-G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el-GR" dirty="0"/>
              <a:t>+ </a:t>
            </a:r>
            <a:r>
              <a:rPr lang="el-GR" dirty="0" err="1"/>
              <a:t>Cl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2</a:t>
            </a:r>
            <a:r>
              <a:rPr lang="el-GR" dirty="0"/>
              <a:t> -&gt;  2ΗCl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S + O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2</a:t>
            </a:r>
            <a:r>
              <a:rPr lang="en-US" dirty="0"/>
              <a:t>  -&gt;  SO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 2</a:t>
            </a:r>
            <a:endParaRPr lang="el-GR" dirty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l-GR" dirty="0"/>
          </a:p>
          <a:p>
            <a:r>
              <a:rPr lang="el-GR" dirty="0"/>
              <a:t>Αντιδράσεις αποσυνθέσεως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l-GR" dirty="0"/>
              <a:t>	2Η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l-GR" dirty="0"/>
              <a:t>Ο    -&gt;   Ο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l-GR" dirty="0"/>
              <a:t> + 2Η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l-GR" dirty="0"/>
              <a:t>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	</a:t>
            </a:r>
            <a:r>
              <a:rPr lang="en-US" dirty="0"/>
              <a:t>  </a:t>
            </a:r>
            <a:r>
              <a:rPr lang="el-GR" dirty="0"/>
              <a:t>Η</a:t>
            </a:r>
            <a:r>
              <a:rPr lang="en-US" dirty="0" err="1"/>
              <a:t>gO</a:t>
            </a:r>
            <a:r>
              <a:rPr lang="el-GR" dirty="0"/>
              <a:t>   </a:t>
            </a:r>
            <a:r>
              <a:rPr lang="en-US" dirty="0"/>
              <a:t> </a:t>
            </a:r>
            <a:r>
              <a:rPr lang="el-GR" dirty="0"/>
              <a:t>-&gt;   </a:t>
            </a:r>
            <a:r>
              <a:rPr lang="en-US" dirty="0"/>
              <a:t>H</a:t>
            </a:r>
            <a:r>
              <a:rPr lang="el-GR" dirty="0"/>
              <a:t>g + </a:t>
            </a:r>
            <a:r>
              <a:rPr lang="en-US" dirty="0"/>
              <a:t>½ O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2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FFA04F-9F67-4A39-B7E3-A901A6998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Αντιδράσεις απλής αντικατάστασης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l-GR" dirty="0"/>
              <a:t>Η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dirty="0"/>
              <a:t>S + Cl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dirty="0"/>
              <a:t>  -&gt; 2HCl + S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Αντιδράσεις διπλής αντικατάστασης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KOH + HBr  -&gt; KBr + H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dirty="0"/>
              <a:t>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9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93C6D2-240E-47ED-B6C2-1A0B0656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ΟΞΕΑ - ΒΑΣΕΙΣ - ΑΛΑΤΑ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45DFE8-2E45-4378-8C41-1559C120A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Ορισμός Οξέα:</a:t>
            </a:r>
          </a:p>
          <a:p>
            <a:pPr marL="0" indent="0">
              <a:buNone/>
            </a:pPr>
            <a:r>
              <a:rPr lang="el-GR" dirty="0"/>
              <a:t>Οξέα καλούνται οι χημικές ενώσεις, οι οποίες σε υδατικά διαλύματα διίστανται σε θετικά ιόντα υδρογόνου Η+ και σε αρνητικά ιόντα </a:t>
            </a:r>
            <a:r>
              <a:rPr lang="el-GR" dirty="0" err="1"/>
              <a:t>αμετάλλων</a:t>
            </a:r>
            <a:r>
              <a:rPr lang="el-GR" dirty="0"/>
              <a:t> ή ριζών.  </a:t>
            </a:r>
            <a:br>
              <a:rPr lang="el-GR" dirty="0"/>
            </a:br>
            <a:r>
              <a:rPr lang="el-GR" dirty="0"/>
              <a:t>π.χ.</a:t>
            </a:r>
            <a:br>
              <a:rPr lang="el-GR" dirty="0"/>
            </a:br>
            <a:br>
              <a:rPr lang="el-GR" dirty="0"/>
            </a:br>
            <a:r>
              <a:rPr lang="en-US" dirty="0"/>
              <a:t>HBr -&gt;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sz="1800" b="1" i="0" u="none" strike="noStrike" baseline="0" dirty="0">
                <a:solidFill>
                  <a:srgbClr val="6500FF"/>
                </a:solidFill>
                <a:latin typeface="Calibri-Bold"/>
              </a:rPr>
              <a:t> </a:t>
            </a:r>
            <a:r>
              <a:rPr lang="en-US" dirty="0"/>
              <a:t>+ Br</a:t>
            </a:r>
            <a:r>
              <a:rPr lang="en-US" sz="18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endParaRPr lang="el-GR" sz="1800" b="0" i="0" baseline="30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/>
              <a:t>Στο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dirty="0"/>
              <a:t>οφείλονται όλες οι χαρακτηριστικές ιδιότητες των οξέων</a:t>
            </a:r>
            <a:endParaRPr lang="el-GR" b="0" i="0" baseline="30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71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4D4946-B993-42AD-AFB8-06D6FA16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Ιδιότητες: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58C669-8802-42BB-9C56-EA5DF0518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Όξινη γεύση</a:t>
            </a:r>
          </a:p>
          <a:p>
            <a:r>
              <a:rPr lang="el-GR" dirty="0"/>
              <a:t>Μεταβάλλουν το χρώμα των δεικτών</a:t>
            </a:r>
          </a:p>
          <a:p>
            <a:r>
              <a:rPr lang="el-GR" dirty="0"/>
              <a:t>Αντιδρούν με βάσεις και δίνουν άλατα (εξουδετέρωση)</a:t>
            </a:r>
          </a:p>
          <a:p>
            <a:pPr marL="0" indent="0">
              <a:buNone/>
            </a:pPr>
            <a:r>
              <a:rPr lang="el-GR" dirty="0"/>
              <a:t>          </a:t>
            </a:r>
            <a:r>
              <a:rPr lang="en-US" dirty="0"/>
              <a:t>KOH + HBr -&gt; KBr + H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dirty="0"/>
              <a:t>O</a:t>
            </a:r>
          </a:p>
          <a:p>
            <a:r>
              <a:rPr lang="el-GR" dirty="0"/>
              <a:t>Αντικαθιστούν το Η τους με δραστικά μέταλλα π.χ.:</a:t>
            </a:r>
            <a:br>
              <a:rPr lang="el-GR" dirty="0"/>
            </a:br>
            <a:r>
              <a:rPr lang="el-GR" dirty="0"/>
              <a:t>       </a:t>
            </a:r>
            <a:r>
              <a:rPr lang="en-US" dirty="0"/>
              <a:t>Zn + H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dirty="0"/>
              <a:t>SO -&gt; </a:t>
            </a:r>
            <a:r>
              <a:rPr lang="en-US" dirty="0" err="1"/>
              <a:t>ZnSO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4</a:t>
            </a:r>
            <a:r>
              <a:rPr lang="en-US" dirty="0"/>
              <a:t> + H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</a:p>
          <a:p>
            <a:r>
              <a:rPr lang="el-GR" dirty="0"/>
              <a:t>Αντιδρούν με οξείδια μετάλλων και δίνουν άλας και νερό </a:t>
            </a:r>
            <a:br>
              <a:rPr lang="el-GR" dirty="0"/>
            </a:br>
            <a:r>
              <a:rPr lang="el-GR" dirty="0"/>
              <a:t>       </a:t>
            </a:r>
            <a:r>
              <a:rPr lang="en-US" dirty="0"/>
              <a:t>MgO + 2HCl -&gt; MgCl2 + H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dirty="0"/>
              <a:t>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0198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C51300-B72F-4B3F-98DC-5D9D933C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Διακρίνονται σε: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71BD00-D2FE-4EA2-B6F2-0E39C01B7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Ισχυρά οξέα, π.χ. </a:t>
            </a:r>
            <a:r>
              <a:rPr lang="en-US" dirty="0"/>
              <a:t>HCl , HBr, </a:t>
            </a:r>
            <a:r>
              <a:rPr lang="en-US" dirty="0" err="1"/>
              <a:t>HClO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4</a:t>
            </a:r>
            <a:r>
              <a:rPr lang="en-US" dirty="0"/>
              <a:t>, H</a:t>
            </a:r>
            <a:r>
              <a:rPr lang="el-GR" dirty="0"/>
              <a:t>ΝΟ</a:t>
            </a:r>
            <a:r>
              <a:rPr lang="el-GR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3</a:t>
            </a:r>
          </a:p>
          <a:p>
            <a:endParaRPr lang="el-GR" baseline="-25000" dirty="0">
              <a:solidFill>
                <a:srgbClr val="4A4A4A"/>
              </a:solidFill>
              <a:latin typeface="Roboto" panose="02000000000000000000" pitchFamily="2" charset="0"/>
            </a:endParaRPr>
          </a:p>
          <a:p>
            <a:r>
              <a:rPr lang="el-GR" dirty="0"/>
              <a:t>Ασθενή οξέα, π.χ. </a:t>
            </a:r>
            <a:r>
              <a:rPr lang="en-US" dirty="0"/>
              <a:t>CH</a:t>
            </a:r>
            <a:r>
              <a:rPr lang="el-GR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3</a:t>
            </a:r>
            <a:r>
              <a:rPr lang="en-US" dirty="0"/>
              <a:t>COOH, HCN</a:t>
            </a:r>
          </a:p>
        </p:txBody>
      </p:sp>
    </p:spTree>
    <p:extLst>
      <p:ext uri="{BB962C8B-B14F-4D97-AF65-F5344CB8AC3E}">
        <p14:creationId xmlns:p14="http://schemas.microsoft.com/office/powerpoint/2010/main" val="451981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CA002B-5EED-46B2-B366-9FEC77CC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Βάσεις: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0FF0DB-31E2-4B8E-8EB2-2982B26FD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Ορισμός:</a:t>
            </a:r>
          </a:p>
          <a:p>
            <a:pPr marL="0" indent="0">
              <a:buNone/>
            </a:pPr>
            <a:r>
              <a:rPr lang="el-GR" dirty="0"/>
              <a:t>    Βάσεις καλούνται εκείνες οι χημικές ενώσεις των οποίων τα υδατικά διαλύματα ή </a:t>
            </a:r>
            <a:r>
              <a:rPr lang="el-GR" dirty="0" err="1"/>
              <a:t>τίγματα</a:t>
            </a:r>
            <a:r>
              <a:rPr lang="el-GR" dirty="0"/>
              <a:t> δίνουν σαν μόνο αρνητικό ιόν το ανιόν του υδροξυλίου. ΟΗ</a:t>
            </a:r>
            <a:r>
              <a:rPr lang="en-US" sz="18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endParaRPr lang="el-GR" sz="1800" b="0" i="0" baseline="30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/>
              <a:t>   ΚΟΗ -&gt; Κ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el-GR" dirty="0"/>
              <a:t> + ΟΗ</a:t>
            </a:r>
            <a:r>
              <a:rPr lang="en-US" sz="18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endParaRPr lang="el-GR" sz="1800" b="0" i="0" baseline="30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/>
              <a:t>   Μ</a:t>
            </a:r>
            <a:r>
              <a:rPr lang="en-US" dirty="0"/>
              <a:t>g(</a:t>
            </a:r>
            <a:r>
              <a:rPr lang="el-GR" dirty="0"/>
              <a:t>ΟΗ</a:t>
            </a:r>
            <a:r>
              <a:rPr lang="en-US" dirty="0"/>
              <a:t>)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l-GR" dirty="0"/>
              <a:t> -&gt; </a:t>
            </a:r>
            <a:r>
              <a:rPr lang="en-US" dirty="0"/>
              <a:t>Mg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++</a:t>
            </a:r>
            <a:r>
              <a:rPr lang="el-GR" dirty="0"/>
              <a:t> + </a:t>
            </a:r>
            <a:r>
              <a:rPr lang="en-US" dirty="0"/>
              <a:t>2</a:t>
            </a:r>
            <a:r>
              <a:rPr lang="el-GR" dirty="0"/>
              <a:t>ΟΗ</a:t>
            </a:r>
            <a:r>
              <a:rPr lang="en-US" sz="18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endParaRPr lang="el-GR" sz="1800" b="0" i="0" baseline="30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Οι χαρακτηριστικές ιδιότητες των βάσεων οφείλονται στο ιόν του υδροξυλίου ΟΗ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endParaRPr lang="el-GR" sz="2800" b="0" i="0" baseline="30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44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D0CD08-8D14-4A82-A28E-765A1551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Ιδιότητες: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32270C-F1B0-44DA-9A44-AC6E4A623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Σαπωνοειδή γεύση</a:t>
            </a:r>
          </a:p>
          <a:p>
            <a:r>
              <a:rPr lang="el-GR" dirty="0"/>
              <a:t>Οι πιο δραστικές προσβάλλουν το δέρμα</a:t>
            </a:r>
          </a:p>
          <a:p>
            <a:r>
              <a:rPr lang="el-GR" dirty="0"/>
              <a:t>Αντιδρούν με οξέα και δίνουν άλας και νερό</a:t>
            </a:r>
          </a:p>
          <a:p>
            <a:endParaRPr lang="el-GR" dirty="0"/>
          </a:p>
          <a:p>
            <a:r>
              <a:rPr lang="el-GR" dirty="0"/>
              <a:t>Με οξείδια </a:t>
            </a:r>
            <a:r>
              <a:rPr lang="el-GR" dirty="0" err="1"/>
              <a:t>αμετάλλων</a:t>
            </a:r>
            <a:r>
              <a:rPr lang="el-GR" dirty="0"/>
              <a:t> δίνουν άλας και νερό</a:t>
            </a:r>
          </a:p>
          <a:p>
            <a:pPr marL="0" indent="0">
              <a:buNone/>
            </a:pPr>
            <a:r>
              <a:rPr lang="el-GR" dirty="0"/>
              <a:t>          2</a:t>
            </a:r>
            <a:r>
              <a:rPr lang="en-US" dirty="0"/>
              <a:t>NaOH + CO</a:t>
            </a:r>
            <a:r>
              <a:rPr lang="el-GR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2</a:t>
            </a:r>
            <a:r>
              <a:rPr lang="en-US" dirty="0"/>
              <a:t> -&gt; Na</a:t>
            </a:r>
            <a:r>
              <a:rPr lang="el-GR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2</a:t>
            </a:r>
            <a:r>
              <a:rPr lang="en-US" dirty="0"/>
              <a:t>CO</a:t>
            </a:r>
            <a:r>
              <a:rPr lang="el-GR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2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7E5855-4178-4F7C-A811-E32C064C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ΠΕΡΙΓΡΑΦΗ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E2C46D-FC10-4D90-B481-08423BF68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6025"/>
            <a:ext cx="10515600" cy="3690937"/>
          </a:xfrm>
        </p:spPr>
        <p:txBody>
          <a:bodyPr/>
          <a:lstStyle/>
          <a:p>
            <a:r>
              <a:rPr lang="el-G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Στη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Κοσμητολογία</a:t>
            </a:r>
            <a:r>
              <a:rPr lang="el-G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περιγράφονται οι βασικές αρχές της Τεχνολογίας Καλλυντικών.</a:t>
            </a:r>
          </a:p>
          <a:p>
            <a:r>
              <a:rPr lang="el-G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Ο φοιτητής αποκτά τις βασικές γνώσεις για να κατανοήσει την παρασκευή και τις φυσικοχημικές ιδιότητες των συστημάτων διασποράς που χρησιμοποιούνται συχνά στα καλλυντικά.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26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E4CB59-29AB-4D11-942F-A3D06EE11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Διακρίνονται σε:</a:t>
            </a:r>
            <a:br>
              <a:rPr lang="el-GR" dirty="0"/>
            </a:br>
            <a:endParaRPr lang="el-GR" dirty="0"/>
          </a:p>
          <a:p>
            <a:r>
              <a:rPr lang="el-GR" dirty="0"/>
              <a:t>Ισχυρές πχ </a:t>
            </a:r>
            <a:r>
              <a:rPr lang="en-US" dirty="0"/>
              <a:t>NaOH, KOH, Ca (OH)</a:t>
            </a:r>
            <a:r>
              <a:rPr lang="el-GR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 </a:t>
            </a:r>
            <a:r>
              <a:rPr lang="en-US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2</a:t>
            </a:r>
          </a:p>
          <a:p>
            <a:r>
              <a:rPr lang="el-GR" dirty="0"/>
              <a:t>Ασθενείς </a:t>
            </a:r>
            <a:r>
              <a:rPr lang="en-US" dirty="0"/>
              <a:t>NH</a:t>
            </a:r>
            <a:r>
              <a:rPr lang="en-US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4</a:t>
            </a:r>
            <a:r>
              <a:rPr lang="en-US" dirty="0"/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697142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5FBAF1-CB0C-4DCB-BC31-326DAD9A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Άλατα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9FE48A-A43C-4383-8BB3-8B97405A1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Ορισμός:</a:t>
            </a:r>
          </a:p>
          <a:p>
            <a:pPr marL="0" indent="0">
              <a:buNone/>
            </a:pPr>
            <a:r>
              <a:rPr lang="el-GR" dirty="0"/>
              <a:t>Άλατα καλούνται οι ηλεκτρολύτες εκείνοι που σε υδατικό διάλυμα ή </a:t>
            </a:r>
            <a:r>
              <a:rPr lang="el-GR" dirty="0" err="1"/>
              <a:t>τήγμα</a:t>
            </a:r>
            <a:r>
              <a:rPr lang="el-GR" dirty="0"/>
              <a:t> διίστανται και δίνουν για </a:t>
            </a:r>
            <a:r>
              <a:rPr lang="el-GR" dirty="0" err="1"/>
              <a:t>κατιόν</a:t>
            </a:r>
            <a:r>
              <a:rPr lang="el-GR" dirty="0"/>
              <a:t> μέταλλο και για ανιόν αμέταλλο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64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236136-D37F-4E0D-84FF-20B3C6DA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6C68D3-C8AD-4FE6-81B1-CFCCCF903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Στερεά κρυσταλλικά σώματα</a:t>
            </a:r>
          </a:p>
          <a:p>
            <a:r>
              <a:rPr lang="el-GR" dirty="0"/>
              <a:t>Ευδιάλυτα ή δυσδιάλυτα</a:t>
            </a:r>
          </a:p>
          <a:p>
            <a:r>
              <a:rPr lang="el-GR" dirty="0" err="1"/>
              <a:t>Ετεροπολικές</a:t>
            </a:r>
            <a:r>
              <a:rPr lang="el-GR" dirty="0"/>
              <a:t> ενώσεις</a:t>
            </a:r>
          </a:p>
          <a:p>
            <a:r>
              <a:rPr lang="el-GR" dirty="0"/>
              <a:t>Καλοί αγωγοί ηλεκτρισμού</a:t>
            </a:r>
          </a:p>
          <a:p>
            <a:r>
              <a:rPr lang="el-GR" dirty="0"/>
              <a:t>Διασπώνται</a:t>
            </a:r>
            <a:r>
              <a:rPr lang="en-US" dirty="0"/>
              <a:t> (!)</a:t>
            </a:r>
            <a:r>
              <a:rPr lang="el-GR" dirty="0"/>
              <a:t> είτε όταν διαλυθούν ή με θέρμανση</a:t>
            </a:r>
          </a:p>
          <a:p>
            <a:pPr marL="0" indent="0">
              <a:buNone/>
            </a:pPr>
            <a:r>
              <a:rPr lang="el-GR" dirty="0"/>
              <a:t>   Π.χ. διάσπαση όξινου ανθρακικού νατρίου </a:t>
            </a:r>
            <a:r>
              <a:rPr lang="en-US" dirty="0"/>
              <a:t>(</a:t>
            </a:r>
            <a:r>
              <a:rPr lang="el-GR" dirty="0"/>
              <a:t>σόδα)</a:t>
            </a:r>
            <a:br>
              <a:rPr lang="el-GR" dirty="0"/>
            </a:br>
            <a:r>
              <a:rPr lang="el-GR" dirty="0"/>
              <a:t>   </a:t>
            </a:r>
            <a:r>
              <a:rPr lang="en-US" dirty="0"/>
              <a:t>2NaHCO</a:t>
            </a:r>
            <a:r>
              <a:rPr lang="en-US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3</a:t>
            </a:r>
            <a:r>
              <a:rPr lang="en-US" dirty="0"/>
              <a:t> -&gt; Na</a:t>
            </a:r>
            <a:r>
              <a:rPr lang="en-US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2</a:t>
            </a:r>
            <a:r>
              <a:rPr lang="en-US" dirty="0"/>
              <a:t>CO</a:t>
            </a:r>
            <a:r>
              <a:rPr lang="en-US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3</a:t>
            </a:r>
            <a:r>
              <a:rPr lang="en-US" dirty="0"/>
              <a:t> + CO</a:t>
            </a:r>
            <a:r>
              <a:rPr lang="en-US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2</a:t>
            </a:r>
            <a:r>
              <a:rPr lang="en-US" dirty="0"/>
              <a:t> + H</a:t>
            </a:r>
            <a:r>
              <a:rPr lang="en-US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2</a:t>
            </a:r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015748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2188BE-8C2E-46EF-AD05-F4BBF805A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Διακρίνονται σε: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Ουδέτερα άλατα π.χ. </a:t>
            </a:r>
            <a:r>
              <a:rPr lang="en-US" dirty="0"/>
              <a:t>NaCl, CaCl</a:t>
            </a:r>
            <a:r>
              <a:rPr lang="en-US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2</a:t>
            </a:r>
          </a:p>
          <a:p>
            <a:endParaRPr lang="en-US" dirty="0"/>
          </a:p>
          <a:p>
            <a:r>
              <a:rPr lang="el-GR" dirty="0"/>
              <a:t>Όξινα άλατα π.χ. </a:t>
            </a:r>
            <a:r>
              <a:rPr lang="en-US" dirty="0" err="1"/>
              <a:t>NaHCO</a:t>
            </a:r>
            <a:r>
              <a:rPr lang="el-GR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3</a:t>
            </a:r>
            <a:endParaRPr lang="en-US" baseline="-25000" dirty="0">
              <a:solidFill>
                <a:srgbClr val="4A4A4A"/>
              </a:solidFill>
              <a:latin typeface="Roboto" panose="02000000000000000000" pitchFamily="2" charset="0"/>
            </a:endParaRPr>
          </a:p>
          <a:p>
            <a:endParaRPr lang="en-US" baseline="-25000" dirty="0">
              <a:solidFill>
                <a:srgbClr val="4A4A4A"/>
              </a:solidFill>
              <a:latin typeface="Roboto" panose="02000000000000000000" pitchFamily="2" charset="0"/>
            </a:endParaRPr>
          </a:p>
          <a:p>
            <a:r>
              <a:rPr lang="en-US" dirty="0"/>
              <a:t>B</a:t>
            </a:r>
            <a:r>
              <a:rPr lang="el-GR" dirty="0" err="1"/>
              <a:t>ασικά</a:t>
            </a:r>
            <a:r>
              <a:rPr lang="el-GR" dirty="0"/>
              <a:t> άλατα π.χ. </a:t>
            </a:r>
            <a:r>
              <a:rPr lang="en-US" dirty="0"/>
              <a:t>Pb(OH)NO</a:t>
            </a:r>
            <a:r>
              <a:rPr lang="el-GR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3</a:t>
            </a:r>
            <a:endParaRPr lang="en-US" baseline="-25000" dirty="0">
              <a:solidFill>
                <a:srgbClr val="4A4A4A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7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F68020-19AC-4BB3-9934-8FCFBBA2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Οργανική χημεία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B619D7-008C-4B77-8941-9780DC436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ο κλάδος της χημείας που εξετάζει τις ενώσεις του άνθρακα, εκτός από ορισμένες που χαρακτηρίζονται συμβατικά, σαν ανόργανες όπως π.χ. το </a:t>
            </a:r>
            <a:r>
              <a:rPr lang="en-US" dirty="0"/>
              <a:t>CO (</a:t>
            </a:r>
            <a:r>
              <a:rPr lang="el-GR" dirty="0"/>
              <a:t>μονοξείδιο του άνθρακα), </a:t>
            </a:r>
            <a:r>
              <a:rPr lang="en-US" dirty="0"/>
              <a:t>CO2 (</a:t>
            </a:r>
            <a:r>
              <a:rPr lang="el-GR" dirty="0"/>
              <a:t>διοξείδιο του άνθρακα), τα ανθρακικά άλατα, </a:t>
            </a:r>
            <a:r>
              <a:rPr lang="en-US" dirty="0"/>
              <a:t>Na</a:t>
            </a:r>
            <a:r>
              <a:rPr lang="en-US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2</a:t>
            </a:r>
            <a:r>
              <a:rPr lang="en-US" dirty="0"/>
              <a:t>CO</a:t>
            </a:r>
            <a:r>
              <a:rPr lang="en-US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3</a:t>
            </a:r>
            <a:r>
              <a:rPr lang="en-US" dirty="0"/>
              <a:t>, CaCO</a:t>
            </a:r>
            <a:r>
              <a:rPr lang="en-US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3</a:t>
            </a:r>
            <a:r>
              <a:rPr lang="en-US" dirty="0"/>
              <a:t>, </a:t>
            </a:r>
            <a:r>
              <a:rPr lang="el-GR" dirty="0" err="1"/>
              <a:t>κλπ</a:t>
            </a:r>
            <a:endParaRPr lang="el-GR" dirty="0"/>
          </a:p>
          <a:p>
            <a:r>
              <a:rPr lang="el-GR" dirty="0"/>
              <a:t>Κάθε οργανικό σώμα, ζωικό ή φυτικό έχει σαν κύριο και βασικό συστατικό του τον άνθρακα.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37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A21E51-969C-4805-BE8B-6349715E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Αλειφατικές</a:t>
            </a:r>
            <a:r>
              <a:rPr lang="el-GR" dirty="0"/>
              <a:t> ή </a:t>
            </a:r>
            <a:r>
              <a:rPr lang="el-GR" dirty="0" err="1"/>
              <a:t>άκυκλες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E47EED-27D2-4D3A-9753-BED91D72B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άτομα του άνθρακα ενώνονται μεταξύ τους σε ανοικτές αλυσίδες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2088055-48DC-4367-B001-2711957F8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3" y="3047999"/>
            <a:ext cx="6778171" cy="284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41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842A9E-E1F1-4613-B0FC-1390E031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Κυκλικές ενώσεις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6A1B87-38A3-4EDE-B5EF-FEB621CAB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Περιέχουν στο μόριό τους κλειστή αλυσίδα από άτομα άνθρακα. Διακρίνονται σε:</a:t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r>
              <a:rPr lang="el-GR" dirty="0" err="1"/>
              <a:t>Ισοκυκλικές</a:t>
            </a:r>
            <a:r>
              <a:rPr lang="el-GR" dirty="0"/>
              <a:t>: Είναι ενώσεις των οποίων ο δακτύλιος ο περιεχόμενος στο μόριό τους αποτελείται αποκλειστικά από άτομα άνθρακα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0EEB1CE-C509-41C2-B508-737A2550B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028" y="3991429"/>
            <a:ext cx="6371771" cy="24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59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204420-CBBA-45AC-B580-A3929BFD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857"/>
            <a:ext cx="10515600" cy="530610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Αρωματικές: είναι οργανικές </a:t>
            </a:r>
            <a:r>
              <a:rPr lang="el-GR" dirty="0" err="1"/>
              <a:t>ισοκυκλικές</a:t>
            </a:r>
            <a:r>
              <a:rPr lang="el-GR" dirty="0"/>
              <a:t> ενώσεις οι οποίες περιέχουν στο μόριό τους εξαμελή δακτύλιο από άτομα άνθρακα με σύστημα τριών </a:t>
            </a:r>
            <a:r>
              <a:rPr lang="el-GR" dirty="0" err="1"/>
              <a:t>εναλλασσομένων</a:t>
            </a:r>
            <a:r>
              <a:rPr lang="el-GR" dirty="0"/>
              <a:t> διπλών δεσμών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C3B8046-F519-45D2-9678-C38E23788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57" y="2554514"/>
            <a:ext cx="6908800" cy="332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98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D37E37-BF9F-4DF6-883D-AFE0326A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571"/>
            <a:ext cx="10515600" cy="5088392"/>
          </a:xfrm>
        </p:spPr>
        <p:txBody>
          <a:bodyPr/>
          <a:lstStyle/>
          <a:p>
            <a:r>
              <a:rPr lang="el-GR" dirty="0" err="1"/>
              <a:t>Ετεροκυκλικές</a:t>
            </a:r>
            <a:r>
              <a:rPr lang="el-GR" dirty="0"/>
              <a:t>: είναι οι κυκλικές ενώσεις των οποίων ο δακτύλιος εκτός των ατόμων άνθρακος περιέχει και άτομα άλλων στοιχείων. Τα άτομα αυτά ονομάζονται </a:t>
            </a:r>
            <a:r>
              <a:rPr lang="el-GR" dirty="0" err="1"/>
              <a:t>ετεροάτομα</a:t>
            </a:r>
            <a:r>
              <a:rPr lang="el-GR" dirty="0"/>
              <a:t>, είναι συνήθως το άζωτο (Ν), οξυγόνο (Ο), θείο (</a:t>
            </a:r>
            <a:r>
              <a:rPr lang="en-US" dirty="0"/>
              <a:t>S).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29FEA42-B635-4624-8BB0-11DF908AF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3222170"/>
            <a:ext cx="5399314" cy="25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30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A82190-F812-484C-8DC4-52C0CE07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Υδρογονάνθρακες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658546-156E-4FDA-A5BD-99F4CF5D3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οι πιο απλές οργανικές ενώσεις, αποτελούνται μόνο από άνθρακα και υδρογόνο.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Διακρίνονται σε:</a:t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r>
              <a:rPr lang="el-GR" dirty="0"/>
              <a:t>Κορεσμένοι: δεν έχουν κανένα διπλό δεσμό</a:t>
            </a:r>
          </a:p>
          <a:p>
            <a:pPr marL="0" indent="0">
              <a:buNone/>
            </a:pPr>
            <a:r>
              <a:rPr lang="el-GR" dirty="0"/>
              <a:t>Ακόρεστοι: έχουν τουλάχιστον ένα διπλό ή τριπλό δεσμό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9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FBBB1A-1163-4BEE-811D-157BF9D2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του μαθήματος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370A8E-80D0-43F1-949C-88C717BCF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Το συγκεκριμένο μάθημα έχει ως σκοπό να εισάγει τους μαθητές </a:t>
            </a:r>
            <a:br>
              <a:rPr lang="el-GR" dirty="0"/>
            </a:br>
            <a:r>
              <a:rPr lang="el-GR" dirty="0"/>
              <a:t>-στις βασικές έννοιες της χημείας και των καλλυντικών προϊόντων</a:t>
            </a:r>
            <a:br>
              <a:rPr lang="el-GR" dirty="0"/>
            </a:br>
            <a:r>
              <a:rPr lang="el-GR" dirty="0"/>
              <a:t>-στη γνώση των πρώτων υλών κατασκευής τους και της μικροβιολογίας τους </a:t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r>
              <a:rPr lang="el-GR" dirty="0"/>
              <a:t>-&gt; προκειμένου να καταστούν ικανοί να τις αξιοποιήσουν</a:t>
            </a:r>
            <a:br>
              <a:rPr lang="el-GR" dirty="0"/>
            </a:br>
            <a:r>
              <a:rPr lang="el-GR" dirty="0"/>
              <a:t>-στην αναγνώριση της σύστασης των καλλυντικών και </a:t>
            </a:r>
          </a:p>
          <a:p>
            <a:pPr marL="0" indent="0">
              <a:buNone/>
            </a:pPr>
            <a:r>
              <a:rPr lang="el-GR" dirty="0"/>
              <a:t>-στην κατανόηση των επιδράσεών τους στο δέρμα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94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7AB7B5-B412-430E-8647-441D4DB3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Οργανικά οξέα (</a:t>
            </a:r>
            <a:r>
              <a:rPr lang="el-GR" dirty="0" err="1"/>
              <a:t>καρβονικά</a:t>
            </a:r>
            <a:r>
              <a:rPr lang="el-GR" dirty="0"/>
              <a:t> ή </a:t>
            </a:r>
            <a:r>
              <a:rPr lang="el-GR" dirty="0" err="1"/>
              <a:t>καρβοξυλικά</a:t>
            </a:r>
            <a:r>
              <a:rPr lang="el-GR" dirty="0"/>
              <a:t> οξέα)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66637D-FF21-46A1-8553-DA6DDE0B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οργανικές ενώσεις με γενικό τύπο </a:t>
            </a:r>
            <a:r>
              <a:rPr lang="en-US" dirty="0"/>
              <a:t>R-COOH </a:t>
            </a:r>
            <a:r>
              <a:rPr lang="el-GR" dirty="0"/>
              <a:t>(όπου </a:t>
            </a:r>
            <a:r>
              <a:rPr lang="en-US" dirty="0"/>
              <a:t>R </a:t>
            </a:r>
            <a:r>
              <a:rPr lang="el-GR" dirty="0"/>
              <a:t>μια </a:t>
            </a:r>
            <a:r>
              <a:rPr lang="el-GR" dirty="0" err="1"/>
              <a:t>αλειφατική</a:t>
            </a:r>
            <a:r>
              <a:rPr lang="el-GR" dirty="0"/>
              <a:t> - </a:t>
            </a:r>
            <a:r>
              <a:rPr lang="el-GR" dirty="0" err="1"/>
              <a:t>υδρογονανθρακική</a:t>
            </a:r>
            <a:r>
              <a:rPr lang="el-GR" dirty="0"/>
              <a:t> αλυσίδα)</a:t>
            </a:r>
          </a:p>
          <a:p>
            <a:r>
              <a:rPr lang="el-GR" dirty="0"/>
              <a:t>Η κατάληξη –</a:t>
            </a:r>
            <a:r>
              <a:rPr lang="en-US" dirty="0"/>
              <a:t>COOH </a:t>
            </a:r>
            <a:r>
              <a:rPr lang="el-GR" dirty="0"/>
              <a:t>ονομάζεται </a:t>
            </a:r>
            <a:r>
              <a:rPr lang="el-GR" dirty="0" err="1"/>
              <a:t>καρβοξύλιο</a:t>
            </a:r>
            <a:r>
              <a:rPr lang="el-GR" dirty="0"/>
              <a:t> και αποτελεί το χαρακτηριστικό γνώρισμα των </a:t>
            </a:r>
            <a:r>
              <a:rPr lang="el-GR" dirty="0" err="1"/>
              <a:t>καρβοξυλικών</a:t>
            </a:r>
            <a:r>
              <a:rPr lang="el-GR" dirty="0"/>
              <a:t> οξέων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523075-B1AA-451E-8B1F-56E686489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73" y="3643085"/>
            <a:ext cx="7460342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62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A00BD9-A0BB-4D33-BD8B-C1075233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Λίπη και έλαια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470685-F514-46EB-AFA6-AF337A93F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5"/>
            <a:ext cx="10515600" cy="2627086"/>
          </a:xfrm>
        </p:spPr>
        <p:txBody>
          <a:bodyPr/>
          <a:lstStyle/>
          <a:p>
            <a:r>
              <a:rPr lang="el-GR" dirty="0"/>
              <a:t>Τα λίπη και τα έλαια μπορούν να προέρχονται τόσο από το ζωικό όσο και από το φυτικό βασίλειο. Όλα τα φυτικά και ζωικά λίπη και έλαια είναι εστέρες της γλυκερίνης με </a:t>
            </a:r>
            <a:r>
              <a:rPr lang="el-GR" dirty="0" err="1"/>
              <a:t>μονοκαρβονικά</a:t>
            </a:r>
            <a:r>
              <a:rPr lang="el-GR" dirty="0"/>
              <a:t> οξέα.</a:t>
            </a:r>
            <a:endParaRPr lang="en-US" dirty="0"/>
          </a:p>
          <a:p>
            <a:r>
              <a:rPr lang="el-GR" dirty="0"/>
              <a:t>Επειδή η γλυκερίνη περιέχει στο μόριο της τρεις ομάδες –Ο</a:t>
            </a:r>
            <a:r>
              <a:rPr lang="en-US" dirty="0"/>
              <a:t>H</a:t>
            </a:r>
            <a:r>
              <a:rPr lang="el-GR" dirty="0"/>
              <a:t> μπορεί να αντιδράσει με τρία μόρια λιπαρού οξέος. Οι ενώσεις που σχηματίζονται καλούνται </a:t>
            </a:r>
            <a:r>
              <a:rPr lang="el-GR" dirty="0" err="1"/>
              <a:t>Τριγλυκερίδια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2BA49E0-2454-4FC3-AD41-C3E5E6EA4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257" y="4064001"/>
            <a:ext cx="6749143" cy="2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9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F0F4DF-5359-473E-8F41-DB410450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286"/>
            <a:ext cx="10515600" cy="5886677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Τα λίπη και έλαια περιέχουν επίσης </a:t>
            </a:r>
            <a:r>
              <a:rPr lang="el-GR" dirty="0" err="1"/>
              <a:t>φωσφολιπίδια</a:t>
            </a:r>
            <a:r>
              <a:rPr lang="el-GR" dirty="0"/>
              <a:t>, </a:t>
            </a:r>
            <a:r>
              <a:rPr lang="el-GR" dirty="0" err="1"/>
              <a:t>στερόλες</a:t>
            </a:r>
            <a:r>
              <a:rPr lang="el-GR" dirty="0"/>
              <a:t>, ελεύθερα οξέα, </a:t>
            </a:r>
            <a:r>
              <a:rPr lang="el-GR" dirty="0" err="1"/>
              <a:t>αλδεϋδες</a:t>
            </a:r>
            <a:r>
              <a:rPr lang="el-GR" dirty="0"/>
              <a:t>, βιταμίνες, νερό, ανόργανες ουσίες </a:t>
            </a:r>
            <a:r>
              <a:rPr lang="el-GR" dirty="0" err="1"/>
              <a:t>κλπ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Το κύριο συστατικό των λιπαρών οξέων σε φυσικά λίπη αποτελούν το </a:t>
            </a:r>
            <a:r>
              <a:rPr lang="el-GR" dirty="0" err="1"/>
              <a:t>παλμιτικό</a:t>
            </a:r>
            <a:r>
              <a:rPr lang="el-GR" dirty="0"/>
              <a:t>, στεατικό και </a:t>
            </a:r>
            <a:r>
              <a:rPr lang="el-GR" dirty="0" err="1"/>
              <a:t>ελαϊκό</a:t>
            </a:r>
            <a:r>
              <a:rPr lang="el-GR" dirty="0"/>
              <a:t> οξύ.</a:t>
            </a:r>
          </a:p>
          <a:p>
            <a:pPr marL="0" indent="0">
              <a:buNone/>
            </a:pPr>
            <a:r>
              <a:rPr lang="el-GR" dirty="0"/>
              <a:t>Εάν το ποσοστό του </a:t>
            </a:r>
            <a:r>
              <a:rPr lang="el-GR" dirty="0" err="1"/>
              <a:t>ελαϊκού</a:t>
            </a:r>
            <a:r>
              <a:rPr lang="el-GR" dirty="0"/>
              <a:t> οξέος είναι </a:t>
            </a:r>
            <a:r>
              <a:rPr lang="el-GR" dirty="0" err="1"/>
              <a:t>ακρετά</a:t>
            </a:r>
            <a:r>
              <a:rPr lang="el-GR" dirty="0"/>
              <a:t> υψηλό τότε έχουμε ένα έλαιο. Αν υπερτερεί το ποσοστό σε </a:t>
            </a:r>
            <a:r>
              <a:rPr lang="el-GR" dirty="0" err="1"/>
              <a:t>παλμιτικό</a:t>
            </a:r>
            <a:r>
              <a:rPr lang="el-GR" dirty="0"/>
              <a:t> και στεατικό οξύ τότε έχουμε ένα λίπος.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153BA54-657E-4107-B3FC-ACA43D228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29" y="3429000"/>
            <a:ext cx="7242628" cy="34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36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6A961B-4C58-4031-994E-42A466AB1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886"/>
            <a:ext cx="10515600" cy="5065485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Τα λίπη και έλαια είναι συνήθως άχροα ή χρωματισμένα υποκίτρινα μέχρι πράσινα λόγω της παρουσίας χρωστικών (χλωροφύλλη)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Τα γλυκερίδια κατωτέρων κεκορεσμένων λιπαρών οξέων προσδίδουν ευχάριστη οσμή και γεύση (βούτυρο) ενώ ανωτέρων ακόρεστων δυσάρεστη (ιχθυέλαια). Τα λίπη έχουν ειδικό βάρος μικρότερο της μονάδας από 0,90 μέχρι 0,97 σε 15</a:t>
            </a:r>
            <a:r>
              <a:rPr lang="en-US" dirty="0"/>
              <a:t>C </a:t>
            </a:r>
            <a:r>
              <a:rPr lang="el-GR" dirty="0"/>
              <a:t>και είναι αδιάλυτα στο νερό και σχεδόν αδιάλυτα στην αλκοόλη. Διαλύονται όμως στον αιθέρα, τον πετρελαϊκό αιθέρα, το βενζόλιο, τον </a:t>
            </a:r>
            <a:r>
              <a:rPr lang="el-GR" dirty="0" err="1"/>
              <a:t>διθειάνθρακα</a:t>
            </a:r>
            <a:r>
              <a:rPr lang="el-GR" dirty="0"/>
              <a:t> και την ακετόνη.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42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BA690E-CE0B-4D20-B824-E239B7CD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Σαπωνοποίηση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AFCE6A-E710-4FE9-BE65-4FECB3AF1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9461"/>
          </a:xfrm>
        </p:spPr>
        <p:txBody>
          <a:bodyPr/>
          <a:lstStyle/>
          <a:p>
            <a:r>
              <a:rPr lang="el-GR" dirty="0"/>
              <a:t>Η κατεργασία των </a:t>
            </a:r>
            <a:r>
              <a:rPr lang="el-GR" dirty="0" err="1"/>
              <a:t>τριγλυκεριδίων</a:t>
            </a:r>
            <a:r>
              <a:rPr lang="el-GR" dirty="0"/>
              <a:t> με βάση εν θερμώ έχει σαν αποτέλεσμα την </a:t>
            </a:r>
            <a:r>
              <a:rPr lang="el-GR" dirty="0" err="1"/>
              <a:t>υδρολυτική</a:t>
            </a:r>
            <a:r>
              <a:rPr lang="el-GR" dirty="0"/>
              <a:t> διάσπαση σε γλυκερίνη και σε άλατα των ανώτερων λιπαρών οξέων, τους </a:t>
            </a:r>
            <a:r>
              <a:rPr lang="el-GR" dirty="0" err="1"/>
              <a:t>σάπωνες</a:t>
            </a:r>
            <a:r>
              <a:rPr lang="el-GR" dirty="0"/>
              <a:t>. Π.χ.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E9A3515-A778-41C1-AB4C-B7E3CCAB7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30" y="3018971"/>
            <a:ext cx="7387770" cy="2540000"/>
          </a:xfrm>
          <a:prstGeom prst="rect">
            <a:avLst/>
          </a:prstGeom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AE87608E-17F5-4FD6-80FA-813EA748A7A2}"/>
              </a:ext>
            </a:extLst>
          </p:cNvPr>
          <p:cNvSpPr txBox="1">
            <a:spLocks/>
          </p:cNvSpPr>
          <p:nvPr/>
        </p:nvSpPr>
        <p:spPr>
          <a:xfrm>
            <a:off x="1669143" y="5810023"/>
            <a:ext cx="9837057" cy="942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600" dirty="0"/>
              <a:t>      ΛΙΠΟΣ + ΒΑΣΗ </a:t>
            </a:r>
            <a:r>
              <a:rPr lang="el-GR" sz="3600" dirty="0">
                <a:sym typeface="Wingdings" panose="05000000000000000000" pitchFamily="2" charset="2"/>
              </a:rPr>
              <a:t> ΓΛΥΚΕΡΙΝΗ + ΣΑΠΩΝ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9078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8F928A-DB2E-4236-8781-489A7725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ΣΑΠΩΝΕΣ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2FC320-A438-4E7B-8FB7-EB4704943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47891"/>
          </a:xfrm>
        </p:spPr>
        <p:txBody>
          <a:bodyPr>
            <a:normAutofit/>
          </a:bodyPr>
          <a:lstStyle/>
          <a:p>
            <a:r>
              <a:rPr lang="el-GR" dirty="0"/>
              <a:t>Ως </a:t>
            </a:r>
            <a:r>
              <a:rPr lang="el-GR" dirty="0" err="1"/>
              <a:t>σάπωνες</a:t>
            </a:r>
            <a:r>
              <a:rPr lang="el-GR" dirty="0"/>
              <a:t> χαρακτηρίζονται κυρίως τα άλατα νατρίου ή καλίου ανώτερων λιπαρών οξέων, τα οποία λαμβάνονται δια αντιδράσεως των λιπών ή λιπαρών οξέων με καυστικό νάτριο ή κάλιο.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Οι </a:t>
            </a:r>
            <a:r>
              <a:rPr lang="el-GR" dirty="0" err="1"/>
              <a:t>σάπωνες</a:t>
            </a:r>
            <a:r>
              <a:rPr lang="el-GR" dirty="0"/>
              <a:t> λοιπόν δεν αποτελούν ενιαίες ενώσεις αλλά μίγματα αλάτων διαφόρων λιπαρών οξέων όπως.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1C0D86C-F8D7-4D59-893B-64A803C87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095" y="3016252"/>
            <a:ext cx="8245642" cy="240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5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F16877-5578-491A-B159-3D0AE3FE6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9943"/>
            <a:ext cx="10515600" cy="5727020"/>
          </a:xfrm>
        </p:spPr>
        <p:txBody>
          <a:bodyPr/>
          <a:lstStyle/>
          <a:p>
            <a:r>
              <a:rPr lang="el-GR" dirty="0"/>
              <a:t>Τα άλατα νατρίου των λιπαρών οξέων δίνουν σκληρούς, στερεούς </a:t>
            </a:r>
            <a:r>
              <a:rPr lang="el-GR" dirty="0" err="1"/>
              <a:t>σάπωνες</a:t>
            </a:r>
            <a:r>
              <a:rPr lang="el-GR" dirty="0"/>
              <a:t>, ενώ τα άλατα καλίου μαλακούς.</a:t>
            </a:r>
          </a:p>
          <a:p>
            <a:r>
              <a:rPr lang="el-GR" dirty="0"/>
              <a:t>Είναι διαλυτοί στο νερό και στο οινόπνευμα. Οι κοινοί </a:t>
            </a:r>
            <a:r>
              <a:rPr lang="el-GR" dirty="0" err="1"/>
              <a:t>σάπωνες</a:t>
            </a:r>
            <a:r>
              <a:rPr lang="el-GR" dirty="0"/>
              <a:t> έχουν αντίδραση αλκαλική.</a:t>
            </a:r>
          </a:p>
          <a:p>
            <a:r>
              <a:rPr lang="el-GR" dirty="0"/>
              <a:t>Ανάλογα με την ποιότητά τους διακρίνονται σε:</a:t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r>
              <a:rPr lang="el-GR" dirty="0"/>
              <a:t>----ΣΚΛΗΡΟΙ ΣΑΠΩΝΕΣ (δημιουργούνται με χρήση </a:t>
            </a:r>
            <a:r>
              <a:rPr lang="en-US" dirty="0"/>
              <a:t>NaOH)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----ΜΑΛΑΚΟΙ ΣΑΠΩΝΕΣ (δημιουργούνται με χρήση Κ</a:t>
            </a:r>
            <a:r>
              <a:rPr lang="en-US" dirty="0"/>
              <a:t>OH)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----ΔΙΑΦΟΡΟΙ ΣΑΠΩΝΕΣ</a:t>
            </a:r>
          </a:p>
          <a:p>
            <a:pPr marL="0" indent="0">
              <a:buNone/>
            </a:pPr>
            <a:r>
              <a:rPr lang="el-GR" dirty="0"/>
              <a:t>----ΣΥΝΘΕΤΙΚΟΙ ΚΑΙ ΗΜΙΣΥΝΘΕΤΙΚΟΙ ΣΑΠΩΝΕΣ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57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E287D3-7891-47DB-9EB8-0D8F1011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Χρησιμότητα ΣΑΠΩΝΕΣ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2C9775-DABC-4E42-B8A8-82E7C9035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</a:t>
            </a:r>
            <a:r>
              <a:rPr lang="el-GR" dirty="0" err="1"/>
              <a:t>επιφανειοδραστικές</a:t>
            </a:r>
            <a:r>
              <a:rPr lang="el-GR" dirty="0"/>
              <a:t> ουσίες και οφείλουν την απορρυπαντική δράση τους στη μείωση της επιφανειακής τάσης του νερού που επιτρέπει τον </a:t>
            </a:r>
            <a:r>
              <a:rPr lang="el-GR" u="sng" dirty="0"/>
              <a:t>σχηματισμό γαλακτώματος με τις λιπαρές ουσίες</a:t>
            </a:r>
            <a:r>
              <a:rPr lang="el-GR" dirty="0"/>
              <a:t>.</a:t>
            </a:r>
            <a:br>
              <a:rPr lang="el-GR" dirty="0"/>
            </a:br>
            <a:r>
              <a:rPr lang="el-GR" dirty="0"/>
              <a:t>(θα μελετηθούν οι </a:t>
            </a:r>
            <a:r>
              <a:rPr lang="el-GR" dirty="0" err="1"/>
              <a:t>επιφανειοδραστικές</a:t>
            </a:r>
            <a:r>
              <a:rPr lang="el-GR" dirty="0"/>
              <a:t> ουσίες σε επόμενη ενότητα)</a:t>
            </a:r>
          </a:p>
          <a:p>
            <a:r>
              <a:rPr lang="el-GR" dirty="0"/>
              <a:t>Οι </a:t>
            </a:r>
            <a:r>
              <a:rPr lang="el-GR" dirty="0" err="1"/>
              <a:t>σάπωνες</a:t>
            </a:r>
            <a:r>
              <a:rPr lang="el-GR" dirty="0"/>
              <a:t> οι οποίοι χρησιμοποιούνται για το πλύσιμο του δέρματος είναι μίγματα αλάτων νατρίου του στεατικού, </a:t>
            </a:r>
            <a:r>
              <a:rPr lang="el-GR" dirty="0" err="1"/>
              <a:t>παλμιτικού</a:t>
            </a:r>
            <a:r>
              <a:rPr lang="el-GR" dirty="0"/>
              <a:t> και </a:t>
            </a:r>
            <a:r>
              <a:rPr lang="el-GR" dirty="0" err="1"/>
              <a:t>ελαϊκού</a:t>
            </a:r>
            <a:r>
              <a:rPr lang="el-GR" dirty="0"/>
              <a:t> οξέος τα οποία περιέχουν και μικρές ποσότητες άλατα νατρίου του μυριστικού και </a:t>
            </a:r>
            <a:r>
              <a:rPr lang="el-GR" dirty="0" err="1"/>
              <a:t>λαουρικού</a:t>
            </a:r>
            <a:r>
              <a:rPr lang="el-GR" dirty="0"/>
              <a:t> οξέος.</a:t>
            </a:r>
          </a:p>
          <a:p>
            <a:r>
              <a:rPr lang="el-GR" dirty="0"/>
              <a:t>Οι καταπληκτικές τους ιδιότητες σαν μέσα καθαρισμού του δέρματος οφείλονται στο ότι διαλύονται εύκολα σε νερό ελεύθερο.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16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D381445-255C-4897-A7C4-548031EDF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971" y="0"/>
            <a:ext cx="8345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79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895C0A3-5A91-475A-90DA-A2C806A87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886" y="1843314"/>
            <a:ext cx="7688941" cy="33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8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8374C1-9621-4D06-92B7-4AC96F88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ΧΗΜΙΚΑ ΣΤΟΙΧΕΙΑ ΚΑΙ ΕΝΩΣΕΙΣ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7DFD96-4C02-4373-A89F-4DC30F532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9175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Ορισμοί:</a:t>
            </a:r>
            <a:br>
              <a:rPr lang="el-GR" dirty="0"/>
            </a:br>
            <a:br>
              <a:rPr lang="el-GR" dirty="0"/>
            </a:br>
            <a:r>
              <a:rPr lang="el-GR" dirty="0"/>
              <a:t>Χημική ένωση</a:t>
            </a:r>
            <a:r>
              <a:rPr lang="en-US" dirty="0"/>
              <a:t>:</a:t>
            </a:r>
            <a:br>
              <a:rPr lang="el-GR" dirty="0"/>
            </a:br>
            <a:r>
              <a:rPr lang="el-GR" dirty="0"/>
              <a:t>-Κάθε ουσία (όπως το νερό) η οποία έχει σταθερή σύσταση και διασπάται σε απλούστερες ουσίες ονομάζεται χημική ένωση. </a:t>
            </a:r>
          </a:p>
          <a:p>
            <a:pPr marL="0" indent="0">
              <a:buNone/>
            </a:pPr>
            <a:r>
              <a:rPr lang="el-GR" dirty="0"/>
              <a:t>Χημικά στοιχεία:</a:t>
            </a:r>
            <a:br>
              <a:rPr lang="el-GR" dirty="0"/>
            </a:br>
            <a:r>
              <a:rPr lang="el-GR" dirty="0"/>
              <a:t>-Τις ουσίες που δε διασπώνται σε απλούστερες τις ονομάζουμε χημικά στοιχεία. Το υδρογόνο και το οξυγόνο, τα οποία δεν μπορούν να διασπαστούν σε άλλες πιο απλές ουσίες, είναι χημικά στοιχεία. </a:t>
            </a:r>
          </a:p>
          <a:p>
            <a:pPr marL="0" indent="0">
              <a:buNone/>
            </a:pPr>
            <a:r>
              <a:rPr lang="el-GR" dirty="0"/>
              <a:t>Από τα χημικά στοιχεία παρασκευάζονται οι χημικές ενώσεις.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08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279925-AE7A-4A57-A384-07CAE512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latin typeface="+mn-lt"/>
              </a:rPr>
              <a:t>Τα διαλύματα των </a:t>
            </a:r>
            <a:r>
              <a:rPr lang="el-GR" sz="3200" dirty="0" err="1">
                <a:latin typeface="+mn-lt"/>
              </a:rPr>
              <a:t>σαπώνων</a:t>
            </a:r>
            <a:r>
              <a:rPr lang="el-GR" sz="3200" dirty="0">
                <a:latin typeface="+mn-lt"/>
              </a:rPr>
              <a:t>, πέραν της πλύσης του δέρματος, έχουν και αντισηπτική δράση.</a:t>
            </a:r>
            <a:br>
              <a:rPr lang="el-GR" sz="3200" dirty="0">
                <a:latin typeface="+mn-lt"/>
              </a:rPr>
            </a:br>
            <a:r>
              <a:rPr lang="el-GR" sz="3200" dirty="0">
                <a:latin typeface="+mn-lt"/>
              </a:rPr>
              <a:t>Παρουσιάζουν όμως και ορισμένα </a:t>
            </a:r>
            <a:r>
              <a:rPr lang="el-GR" sz="3200" b="1" dirty="0">
                <a:latin typeface="+mn-lt"/>
              </a:rPr>
              <a:t>μειονεκτήματα</a:t>
            </a:r>
            <a:r>
              <a:rPr lang="el-GR" sz="3200" dirty="0">
                <a:latin typeface="+mn-lt"/>
              </a:rPr>
              <a:t>:</a:t>
            </a:r>
            <a:endParaRPr lang="en-US" sz="3200" dirty="0"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A3B170-AB07-4AB3-B096-8E92EEE37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Μειώνεται η δραστικότητα τους σε σκληρό νερό (</a:t>
            </a:r>
            <a:r>
              <a:rPr lang="el-GR" b="0" i="0" dirty="0">
                <a:solidFill>
                  <a:srgbClr val="000000"/>
                </a:solidFill>
                <a:effectLst/>
              </a:rPr>
              <a:t>Σκληρό νερό είναι το νερό που έχει υψηλή συγκέντρωση διαλυμένων ορυκτών, όπως ασβέστιο ή μαγνήσιο)</a:t>
            </a:r>
            <a:r>
              <a:rPr lang="el-GR" dirty="0"/>
              <a:t>, λόγω σχηματισμού αλάτων ασβεστίου και μαγνησίου.</a:t>
            </a:r>
          </a:p>
          <a:p>
            <a:r>
              <a:rPr lang="el-GR" dirty="0"/>
              <a:t>Σε υδατικό διάλυμα λαμβάνει χώρα υδρόλυση του </a:t>
            </a:r>
            <a:r>
              <a:rPr lang="el-GR" dirty="0" err="1"/>
              <a:t>σάπωνος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en-US" dirty="0" err="1"/>
              <a:t>RCOONa</a:t>
            </a:r>
            <a:r>
              <a:rPr lang="en-US" dirty="0"/>
              <a:t> + H</a:t>
            </a:r>
            <a:r>
              <a:rPr lang="en-US" baseline="-25000" dirty="0">
                <a:solidFill>
                  <a:srgbClr val="4A4A4A"/>
                </a:solidFill>
                <a:latin typeface="Roboto" panose="02000000000000000000" pitchFamily="2" charset="0"/>
              </a:rPr>
              <a:t>2</a:t>
            </a:r>
            <a:r>
              <a:rPr lang="en-US" dirty="0"/>
              <a:t>O </a:t>
            </a:r>
            <a:r>
              <a:rPr lang="en-US" b="0" i="0" dirty="0">
                <a:solidFill>
                  <a:srgbClr val="4D5156"/>
                </a:solidFill>
                <a:effectLst/>
              </a:rPr>
              <a:t>⇌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/>
              <a:t>RCOOH + Na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el-GR" dirty="0"/>
              <a:t> + ΟΗ</a:t>
            </a:r>
            <a:r>
              <a:rPr lang="en-US" sz="18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Έτσι έχουμε στο υδατικό διάλυμα του </a:t>
            </a:r>
            <a:r>
              <a:rPr lang="el-GR" dirty="0" err="1"/>
              <a:t>σάπωνος</a:t>
            </a:r>
            <a:r>
              <a:rPr lang="el-GR" dirty="0"/>
              <a:t> πάντα περίσσεια </a:t>
            </a:r>
            <a:r>
              <a:rPr lang="el-GR" dirty="0" err="1"/>
              <a:t>αλκάλεως</a:t>
            </a:r>
            <a:r>
              <a:rPr lang="el-GR" dirty="0"/>
              <a:t>. Το </a:t>
            </a:r>
            <a:r>
              <a:rPr lang="en-US" dirty="0"/>
              <a:t>pH </a:t>
            </a:r>
            <a:r>
              <a:rPr lang="el-GR" dirty="0"/>
              <a:t>του διαλύματος είναι 9,5 – 10,8. Το φυσιολογικό </a:t>
            </a:r>
            <a:r>
              <a:rPr lang="en-US" dirty="0"/>
              <a:t>pH </a:t>
            </a:r>
            <a:r>
              <a:rPr lang="el-GR" dirty="0"/>
              <a:t>του δέρματος είναι 5. Κατά το πλύσιμο με διάλυμα </a:t>
            </a:r>
            <a:r>
              <a:rPr lang="el-GR" dirty="0" err="1"/>
              <a:t>σάπωνος</a:t>
            </a:r>
            <a:r>
              <a:rPr lang="el-GR" dirty="0"/>
              <a:t> έχουμε αύξηση του</a:t>
            </a:r>
            <a:r>
              <a:rPr lang="en-US" dirty="0"/>
              <a:t> pH </a:t>
            </a:r>
            <a:r>
              <a:rPr lang="el-GR" dirty="0"/>
              <a:t>του δέρματος. Πολλοί πιστεύουν ότι αυτή η αύξηση του </a:t>
            </a:r>
            <a:r>
              <a:rPr lang="en-US" dirty="0"/>
              <a:t>pH </a:t>
            </a:r>
            <a:r>
              <a:rPr lang="el-GR" dirty="0"/>
              <a:t>μπορεί να προκαλέσει ερεθισμό</a:t>
            </a:r>
            <a:endParaRPr lang="en-US" sz="1800" b="0" i="0" baseline="30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58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40B1D3-EAD7-41DA-8DD6-CD2593C6A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Τέλος, οι </a:t>
            </a:r>
            <a:r>
              <a:rPr lang="el-GR" dirty="0" err="1"/>
              <a:t>σάπωνες</a:t>
            </a:r>
            <a:r>
              <a:rPr lang="el-GR" dirty="0"/>
              <a:t> απολιπαίνουν το δέρμα και προκαλούν ξήρανση και αφυδάτωση. Έχει αποδειχθεί όμως ότι τα περισσότερα μέσα πλύσεως είναι πιο ισχυρά </a:t>
            </a:r>
            <a:r>
              <a:rPr lang="el-GR" dirty="0" err="1"/>
              <a:t>απολιπαντικά</a:t>
            </a:r>
            <a:r>
              <a:rPr lang="el-GR" dirty="0"/>
              <a:t> από τους </a:t>
            </a:r>
            <a:r>
              <a:rPr lang="el-GR" dirty="0" err="1"/>
              <a:t>σάπωνες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83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A4C5CC-EC4C-4D1F-8A23-89AC9C9D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7257"/>
            <a:ext cx="10515600" cy="4899705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προσθήκη ορισμένων ουσιών μπορεί να </a:t>
            </a:r>
            <a:r>
              <a:rPr lang="el-GR" u="sng" dirty="0"/>
              <a:t>βελτιώσει σε μεγάλο βαθμό την ποιότητα</a:t>
            </a:r>
            <a:r>
              <a:rPr lang="el-GR" dirty="0"/>
              <a:t> των </a:t>
            </a:r>
            <a:r>
              <a:rPr lang="el-GR" dirty="0" err="1"/>
              <a:t>σαπώνων</a:t>
            </a:r>
            <a:r>
              <a:rPr lang="el-GR" dirty="0"/>
              <a:t>.</a:t>
            </a:r>
          </a:p>
          <a:p>
            <a:r>
              <a:rPr lang="el-GR" dirty="0"/>
              <a:t>Έτσι, η </a:t>
            </a:r>
            <a:r>
              <a:rPr lang="el-GR" dirty="0" err="1"/>
              <a:t>απολιπαντική</a:t>
            </a:r>
            <a:r>
              <a:rPr lang="el-GR" dirty="0"/>
              <a:t> τους δράση μειώνεται σημαντικά με την προσθήκη λανολίνης ή παραγώγων της, λιπαρών αλκοολών, λεκιθίνης κ.α. τα οποία δρουν σαν λιπαντικά</a:t>
            </a:r>
          </a:p>
          <a:p>
            <a:r>
              <a:rPr lang="el-GR" dirty="0"/>
              <a:t>Επίσης ο σχηματισμός αλάτων ασβεστίου σε σκληρό νερό εμποδίζεται με την προσθήκη </a:t>
            </a:r>
            <a:r>
              <a:rPr lang="el-GR" dirty="0" err="1"/>
              <a:t>επιφανειακοενεργών</a:t>
            </a:r>
            <a:r>
              <a:rPr lang="el-GR" dirty="0"/>
              <a:t> ουσιών με καλή δράση διασποράς οι οποίες σχηματίζουν διαλυτά άλατα ασβεστίου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52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D3BF39-1A93-4982-B4B9-51F04F91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Τέλος 1</a:t>
            </a:r>
            <a:r>
              <a:rPr lang="el-GR" baseline="30000" dirty="0"/>
              <a:t>ης</a:t>
            </a:r>
            <a:r>
              <a:rPr lang="el-GR" dirty="0"/>
              <a:t> ενότητας – Χημικά στοιχεία και ενώσεις.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78216E-200C-4BEA-9936-35BC51CC8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5172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Για οποιαδήποτε απορία μη διστάσετε να επικοινωνήσετε μαζί μου μέσω </a:t>
            </a:r>
            <a:r>
              <a:rPr lang="en-US" dirty="0"/>
              <a:t>email: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tomistz@gmail.com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Καλή συνέχεια!</a:t>
            </a:r>
          </a:p>
        </p:txBody>
      </p:sp>
    </p:spTree>
    <p:extLst>
      <p:ext uri="{BB962C8B-B14F-4D97-AF65-F5344CB8AC3E}">
        <p14:creationId xmlns:p14="http://schemas.microsoft.com/office/powerpoint/2010/main" val="411759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FE810F-EA8E-4D02-A840-967F5ED5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στοιχεία χωρίζονται σε:</a:t>
            </a:r>
            <a:br>
              <a:rPr lang="el-GR" dirty="0"/>
            </a:br>
            <a:r>
              <a:rPr lang="el-GR" dirty="0"/>
              <a:t>Μέταλλα και Αμέταλλα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364431-A16C-411E-B527-2F578FCB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Τα περισσότερα χημικά στοιχεία είναι μέταλλα όπως ο σίδηρος, ο χαλκός, ο χρυσός, ο άργυρος, ο υδράργυρος, το αργίλιο (αλουμίνιο), ο μόλυβδος κ.ά. </a:t>
            </a:r>
            <a:br>
              <a:rPr lang="el-GR" dirty="0"/>
            </a:br>
            <a:r>
              <a:rPr lang="el-GR" dirty="0"/>
              <a:t>Είναι όλα στερεά (εκτός του </a:t>
            </a:r>
            <a:r>
              <a:rPr lang="en-US" dirty="0"/>
              <a:t>Hg)</a:t>
            </a:r>
            <a:r>
              <a:rPr lang="el-GR" dirty="0"/>
              <a:t>, έχουν μεταλλική λάμψη και είναι καλοί αγωγοί ηλεκτρισμού και θερμότητας.</a:t>
            </a:r>
            <a:endParaRPr lang="en-US" dirty="0"/>
          </a:p>
          <a:p>
            <a:r>
              <a:rPr lang="el-GR" dirty="0"/>
              <a:t>Επίσης, υπάρχουν χημικά στοιχεία που είναι αμέταλλα, όπως είναι το οξυγόνο, το υδρογόνο, το άζωτο, ο άνθρακας, το θείο κ.ά. </a:t>
            </a:r>
          </a:p>
          <a:p>
            <a:pPr marL="0" indent="0">
              <a:buNone/>
            </a:pPr>
            <a:r>
              <a:rPr lang="el-GR" dirty="0"/>
              <a:t>   Είναι αέρια ή στερεά (εκτός του υγρού </a:t>
            </a:r>
            <a:r>
              <a:rPr lang="en-US" dirty="0"/>
              <a:t>Br)</a:t>
            </a:r>
          </a:p>
          <a:p>
            <a:r>
              <a:rPr lang="el-GR" dirty="0"/>
              <a:t>Τέλος υπάρχουν χημικά στοιχεία με μικτές ιδιότητες π.χ. </a:t>
            </a:r>
            <a:r>
              <a:rPr lang="en-US" dirty="0"/>
              <a:t>(</a:t>
            </a:r>
            <a:r>
              <a:rPr lang="el-GR" dirty="0"/>
              <a:t>αρσενικό </a:t>
            </a:r>
            <a:r>
              <a:rPr lang="en-US" dirty="0"/>
              <a:t>As</a:t>
            </a:r>
            <a:r>
              <a:rPr lang="el-GR" dirty="0"/>
              <a:t>, αντιμόνιο </a:t>
            </a:r>
            <a:r>
              <a:rPr lang="en-US" dirty="0"/>
              <a:t>Sb, </a:t>
            </a:r>
            <a:r>
              <a:rPr lang="el-GR" dirty="0"/>
              <a:t>σελήνιο </a:t>
            </a:r>
            <a:r>
              <a:rPr lang="en-US" dirty="0"/>
              <a:t>Se)</a:t>
            </a:r>
            <a:br>
              <a:rPr lang="en-US" dirty="0"/>
            </a:b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570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F58F23-AAF7-4ADE-B241-5C019CC2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Χημικές ενώσεις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23B266-4611-4FB7-85B3-1000AE3C9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Παραδείγματα χημικών ενώσεων είναι το νερό, το διοξείδιο του άνθρακα, το αλάτι (ή χλωριούχο νάτριο), η ζάχαρη, το οινόπνευμα κ.ά.</a:t>
            </a:r>
          </a:p>
          <a:p>
            <a:r>
              <a:rPr lang="el-GR" dirty="0"/>
              <a:t>Χωρίζονται σε ανόργανες και οργανικές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5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1A015B-93FC-418E-8360-C00BF2ACC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/>
          <a:lstStyle/>
          <a:p>
            <a:r>
              <a:rPr lang="el-GR" dirty="0"/>
              <a:t>Οργανικές ενώσεις: πάντα περιέχουν άνθρακα, σχεδόν όλες οι οργανικές ενώσεις περιέχουν δεσμούς άνθρακα-υδρογόνου ή CH</a:t>
            </a:r>
          </a:p>
          <a:p>
            <a:pPr marL="0" indent="0">
              <a:buNone/>
            </a:pPr>
            <a:r>
              <a:rPr lang="el-GR" dirty="0"/>
              <a:t>Πχ αιθανόλη: </a:t>
            </a:r>
            <a:r>
              <a:rPr lang="en-US" dirty="0"/>
              <a:t>CH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3 </a:t>
            </a:r>
            <a:r>
              <a:rPr lang="en-US" dirty="0"/>
              <a:t>- CH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 </a:t>
            </a:r>
            <a:r>
              <a:rPr lang="en-US" dirty="0"/>
              <a:t>- OH</a:t>
            </a:r>
            <a:r>
              <a:rPr lang="el-GR" dirty="0"/>
              <a:t> ή </a:t>
            </a:r>
            <a:r>
              <a:rPr lang="en-US" dirty="0"/>
              <a:t> </a:t>
            </a:r>
            <a:r>
              <a:rPr lang="pt-BR" b="0" i="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C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pt-BR" b="0" i="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 H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6</a:t>
            </a:r>
            <a:r>
              <a:rPr lang="pt-BR" b="0" i="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 O</a:t>
            </a:r>
          </a:p>
          <a:p>
            <a:pPr marL="0" indent="0">
              <a:buNone/>
            </a:pPr>
            <a:r>
              <a:rPr lang="pt-BR" dirty="0">
                <a:solidFill>
                  <a:srgbClr val="4A4A4A"/>
                </a:solidFill>
                <a:latin typeface="Roboto" panose="02000000000000000000" pitchFamily="2" charset="0"/>
              </a:rPr>
              <a:t>     </a:t>
            </a:r>
            <a:r>
              <a:rPr lang="el-GR" dirty="0"/>
              <a:t>μεθάνιο: </a:t>
            </a:r>
            <a:r>
              <a:rPr lang="en-US" dirty="0"/>
              <a:t>CH</a:t>
            </a:r>
            <a:r>
              <a:rPr lang="el-G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4</a:t>
            </a:r>
            <a:br>
              <a:rPr lang="el-GR" dirty="0"/>
            </a:br>
            <a:endParaRPr lang="el-GR" dirty="0"/>
          </a:p>
          <a:p>
            <a:r>
              <a:rPr lang="el-GR" dirty="0"/>
              <a:t>Ανόργανες ενώσεις: συνήθως δεν τον περιέχουν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Πχ επιτραπέζιο αλάτι ή χλωριούχο νάτριο, </a:t>
            </a:r>
            <a:r>
              <a:rPr lang="el-GR" dirty="0" err="1"/>
              <a:t>NaCl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διοξείδιο του άνθρακα, CO</a:t>
            </a:r>
            <a:r>
              <a:rPr lang="pt-BR" b="0" i="0" baseline="-2500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2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D1AA5F-B961-407E-BCF8-47D65614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Χημικές αντιδράσεις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228AFB-4833-45F1-9DA9-BEFFDAAFE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Ορισμός:</a:t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r>
              <a:rPr lang="el-GR" dirty="0"/>
              <a:t>Όταν δύο ή περισσότερα σώματα (στοιχεία ή χημικές ενώσεις) βρεθούν κάτω από κατάλληλες συνθήκες και μπορούν να αντιδράσουν μεταξύ τους λέμε ότι λαμβάνει χώρα μια χημική αντίδραση την οποία μπορούμε να </a:t>
            </a:r>
            <a:r>
              <a:rPr lang="el-GR" dirty="0" err="1"/>
              <a:t>παραστήσουμε</a:t>
            </a:r>
            <a:r>
              <a:rPr lang="el-GR" dirty="0"/>
              <a:t> σε μια χημική εξίσωση. </a:t>
            </a:r>
          </a:p>
        </p:txBody>
      </p:sp>
    </p:spTree>
    <p:extLst>
      <p:ext uri="{BB962C8B-B14F-4D97-AF65-F5344CB8AC3E}">
        <p14:creationId xmlns:p14="http://schemas.microsoft.com/office/powerpoint/2010/main" val="22020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294FB9-987E-4D8A-96DD-E480F8E21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Γενικά, οι μεταβολές κατά τις οποίες από κάποιες αρχικές ουσίες προκύπτουν νέες ουσίες με διαφορετικές ιδιότητες από τις αρχικές ονομάζονται χημικές αντιδράσεις. </a:t>
            </a:r>
          </a:p>
          <a:p>
            <a:r>
              <a:rPr lang="el-GR" dirty="0"/>
              <a:t>Τις ουσίες οι οποίες υπάρχουν πριν γίνει η αντίδραση τις ονομάζουμε αντιδρώντα, ενώ τις ουσίες οι οποίες προκύπτουν μετά την αντίδραση τις ονομάζουμε προϊόντα.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4928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2068</Words>
  <Application>Microsoft Office PowerPoint</Application>
  <PresentationFormat>Ευρεία οθόνη</PresentationFormat>
  <Paragraphs>175</Paragraphs>
  <Slides>43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52" baseType="lpstr">
      <vt:lpstr>Arial</vt:lpstr>
      <vt:lpstr>Arial</vt:lpstr>
      <vt:lpstr>Calibri</vt:lpstr>
      <vt:lpstr>Calibri Light</vt:lpstr>
      <vt:lpstr>Calibri-Bold</vt:lpstr>
      <vt:lpstr>Open Sans</vt:lpstr>
      <vt:lpstr>Roboto</vt:lpstr>
      <vt:lpstr>Times New Roman</vt:lpstr>
      <vt:lpstr>Θέμα του Office</vt:lpstr>
      <vt:lpstr>ΣΤΟΙΧΕΙΑ ΧΗΜΕΙΑΣ‐ΚΟΣΜΗΤΟΛΟΓΙΑ  </vt:lpstr>
      <vt:lpstr>ΠΕΡΙΓΡΑΦΗ</vt:lpstr>
      <vt:lpstr>Σκοπός του μαθήματος</vt:lpstr>
      <vt:lpstr>1. ΧΗΜΙΚΑ ΣΤΟΙΧΕΙΑ ΚΑΙ ΕΝΩΣΕΙΣ</vt:lpstr>
      <vt:lpstr>Τα στοιχεία χωρίζονται σε: Μέταλλα και Αμέταλλα</vt:lpstr>
      <vt:lpstr>Χημικές ενώσεις</vt:lpstr>
      <vt:lpstr>Παρουσίαση του PowerPoint</vt:lpstr>
      <vt:lpstr>Χημικές αντιδράσεις</vt:lpstr>
      <vt:lpstr>Παρουσίαση του PowerPoint</vt:lpstr>
      <vt:lpstr>Παράδειγμα 1</vt:lpstr>
      <vt:lpstr>Παρουσίαση του PowerPoint</vt:lpstr>
      <vt:lpstr>Παράδειγμα 2</vt:lpstr>
      <vt:lpstr>Τις χημικές αντιδράσεις μπορούμε να τις κατατάξουμε: </vt:lpstr>
      <vt:lpstr>Παρουσίαση του PowerPoint</vt:lpstr>
      <vt:lpstr>ΟΞΕΑ - ΒΑΣΕΙΣ - ΑΛΑΤΑ</vt:lpstr>
      <vt:lpstr>Ιδιότητες:</vt:lpstr>
      <vt:lpstr>Διακρίνονται σε:</vt:lpstr>
      <vt:lpstr>Βάσεις:</vt:lpstr>
      <vt:lpstr>Ιδιότητες:</vt:lpstr>
      <vt:lpstr>Παρουσίαση του PowerPoint</vt:lpstr>
      <vt:lpstr>Άλατα</vt:lpstr>
      <vt:lpstr>Ιδιότητες</vt:lpstr>
      <vt:lpstr>Παρουσίαση του PowerPoint</vt:lpstr>
      <vt:lpstr>Οργανική χημεία</vt:lpstr>
      <vt:lpstr>Αλειφατικές ή άκυκλες</vt:lpstr>
      <vt:lpstr>Κυκλικές ενώσεις</vt:lpstr>
      <vt:lpstr>Παρουσίαση του PowerPoint</vt:lpstr>
      <vt:lpstr>Παρουσίαση του PowerPoint</vt:lpstr>
      <vt:lpstr>Υδρογονάνθρακες</vt:lpstr>
      <vt:lpstr>Οργανικά οξέα (καρβονικά ή καρβοξυλικά οξέα)</vt:lpstr>
      <vt:lpstr>Λίπη και έλαια</vt:lpstr>
      <vt:lpstr>Παρουσίαση του PowerPoint</vt:lpstr>
      <vt:lpstr>Παρουσίαση του PowerPoint</vt:lpstr>
      <vt:lpstr>Σαπωνοποίηση</vt:lpstr>
      <vt:lpstr>ΣΑΠΩΝΕΣ</vt:lpstr>
      <vt:lpstr>Παρουσίαση του PowerPoint</vt:lpstr>
      <vt:lpstr>Χρησιμότητα ΣΑΠΩΝΕΣ</vt:lpstr>
      <vt:lpstr>Παρουσίαση του PowerPoint</vt:lpstr>
      <vt:lpstr>Παρουσίαση του PowerPoint</vt:lpstr>
      <vt:lpstr>Τα διαλύματα των σαπώνων, πέραν της πλύσης του δέρματος, έχουν και αντισηπτική δράση. Παρουσιάζουν όμως και ορισμένα μειονεκτήματα:</vt:lpstr>
      <vt:lpstr>Παρουσίαση του PowerPoint</vt:lpstr>
      <vt:lpstr>Παρουσίαση του PowerPoint</vt:lpstr>
      <vt:lpstr>Τέλος 1ης ενότητας – Χημικά στοιχεία και ενώσεις.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ΣΤΟΙΧΕΙΑ ΧΗΜΕΙΑΣ‐ΚΟΣΜΗΤΟΛΟΓΙΑ  </dc:title>
  <dc:creator>Chrys</dc:creator>
  <cp:lastModifiedBy>Chrys</cp:lastModifiedBy>
  <cp:revision>43</cp:revision>
  <dcterms:created xsi:type="dcterms:W3CDTF">2020-11-05T19:01:13Z</dcterms:created>
  <dcterms:modified xsi:type="dcterms:W3CDTF">2020-11-10T16:51:04Z</dcterms:modified>
</cp:coreProperties>
</file>