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6" r:id="rId3"/>
    <p:sldId id="257" r:id="rId4"/>
    <p:sldId id="265" r:id="rId5"/>
    <p:sldId id="258" r:id="rId6"/>
    <p:sldId id="259" r:id="rId7"/>
    <p:sldId id="269" r:id="rId8"/>
    <p:sldId id="270" r:id="rId9"/>
    <p:sldId id="271" r:id="rId10"/>
    <p:sldId id="272" r:id="rId11"/>
    <p:sldId id="273" r:id="rId12"/>
    <p:sldId id="274" r:id="rId13"/>
    <p:sldId id="275"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43" autoAdjust="0"/>
    <p:restoredTop sz="94660"/>
  </p:normalViewPr>
  <p:slideViewPr>
    <p:cSldViewPr snapToGrid="0">
      <p:cViewPr varScale="1">
        <p:scale>
          <a:sx n="69" d="100"/>
          <a:sy n="69" d="100"/>
        </p:scale>
        <p:origin x="-492"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854D6C-2B8D-4BE3-9A86-F7A57439E27A}"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EF155-16C4-42E9-A309-34CC44BF3A13}" type="slidenum">
              <a:rPr lang="en-US" smtClean="0"/>
              <a:pPr/>
              <a:t>‹#›</a:t>
            </a:fld>
            <a:endParaRPr lang="en-US"/>
          </a:p>
        </p:txBody>
      </p:sp>
    </p:spTree>
    <p:extLst>
      <p:ext uri="{BB962C8B-B14F-4D97-AF65-F5344CB8AC3E}">
        <p14:creationId xmlns="" xmlns:p14="http://schemas.microsoft.com/office/powerpoint/2010/main" val="309721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854D6C-2B8D-4BE3-9A86-F7A57439E27A}"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EF155-16C4-42E9-A309-34CC44BF3A13}" type="slidenum">
              <a:rPr lang="en-US" smtClean="0"/>
              <a:pPr/>
              <a:t>‹#›</a:t>
            </a:fld>
            <a:endParaRPr lang="en-US"/>
          </a:p>
        </p:txBody>
      </p:sp>
    </p:spTree>
    <p:extLst>
      <p:ext uri="{BB962C8B-B14F-4D97-AF65-F5344CB8AC3E}">
        <p14:creationId xmlns="" xmlns:p14="http://schemas.microsoft.com/office/powerpoint/2010/main" val="409312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854D6C-2B8D-4BE3-9A86-F7A57439E27A}"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EF155-16C4-42E9-A309-34CC44BF3A13}"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3554111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854D6C-2B8D-4BE3-9A86-F7A57439E27A}"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EF155-16C4-42E9-A309-34CC44BF3A13}" type="slidenum">
              <a:rPr lang="en-US" smtClean="0"/>
              <a:pPr/>
              <a:t>‹#›</a:t>
            </a:fld>
            <a:endParaRPr lang="en-US"/>
          </a:p>
        </p:txBody>
      </p:sp>
    </p:spTree>
    <p:extLst>
      <p:ext uri="{BB962C8B-B14F-4D97-AF65-F5344CB8AC3E}">
        <p14:creationId xmlns="" xmlns:p14="http://schemas.microsoft.com/office/powerpoint/2010/main" val="295969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854D6C-2B8D-4BE3-9A86-F7A57439E27A}"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EF155-16C4-42E9-A309-34CC44BF3A13}"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4086579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854D6C-2B8D-4BE3-9A86-F7A57439E27A}"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EF155-16C4-42E9-A309-34CC44BF3A13}" type="slidenum">
              <a:rPr lang="en-US" smtClean="0"/>
              <a:pPr/>
              <a:t>‹#›</a:t>
            </a:fld>
            <a:endParaRPr lang="en-US"/>
          </a:p>
        </p:txBody>
      </p:sp>
    </p:spTree>
    <p:extLst>
      <p:ext uri="{BB962C8B-B14F-4D97-AF65-F5344CB8AC3E}">
        <p14:creationId xmlns="" xmlns:p14="http://schemas.microsoft.com/office/powerpoint/2010/main" val="2415808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854D6C-2B8D-4BE3-9A86-F7A57439E27A}"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EF155-16C4-42E9-A309-34CC44BF3A13}" type="slidenum">
              <a:rPr lang="en-US" smtClean="0"/>
              <a:pPr/>
              <a:t>‹#›</a:t>
            </a:fld>
            <a:endParaRPr lang="en-US"/>
          </a:p>
        </p:txBody>
      </p:sp>
    </p:spTree>
    <p:extLst>
      <p:ext uri="{BB962C8B-B14F-4D97-AF65-F5344CB8AC3E}">
        <p14:creationId xmlns="" xmlns:p14="http://schemas.microsoft.com/office/powerpoint/2010/main" val="3541366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854D6C-2B8D-4BE3-9A86-F7A57439E27A}"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EF155-16C4-42E9-A309-34CC44BF3A13}" type="slidenum">
              <a:rPr lang="en-US" smtClean="0"/>
              <a:pPr/>
              <a:t>‹#›</a:t>
            </a:fld>
            <a:endParaRPr lang="en-US"/>
          </a:p>
        </p:txBody>
      </p:sp>
    </p:spTree>
    <p:extLst>
      <p:ext uri="{BB962C8B-B14F-4D97-AF65-F5344CB8AC3E}">
        <p14:creationId xmlns="" xmlns:p14="http://schemas.microsoft.com/office/powerpoint/2010/main" val="259813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854D6C-2B8D-4BE3-9A86-F7A57439E27A}"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EF155-16C4-42E9-A309-34CC44BF3A13}" type="slidenum">
              <a:rPr lang="en-US" smtClean="0"/>
              <a:pPr/>
              <a:t>‹#›</a:t>
            </a:fld>
            <a:endParaRPr lang="en-US"/>
          </a:p>
        </p:txBody>
      </p:sp>
    </p:spTree>
    <p:extLst>
      <p:ext uri="{BB962C8B-B14F-4D97-AF65-F5344CB8AC3E}">
        <p14:creationId xmlns="" xmlns:p14="http://schemas.microsoft.com/office/powerpoint/2010/main" val="528619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854D6C-2B8D-4BE3-9A86-F7A57439E27A}"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EF155-16C4-42E9-A309-34CC44BF3A13}" type="slidenum">
              <a:rPr lang="en-US" smtClean="0"/>
              <a:pPr/>
              <a:t>‹#›</a:t>
            </a:fld>
            <a:endParaRPr lang="en-US"/>
          </a:p>
        </p:txBody>
      </p:sp>
    </p:spTree>
    <p:extLst>
      <p:ext uri="{BB962C8B-B14F-4D97-AF65-F5344CB8AC3E}">
        <p14:creationId xmlns="" xmlns:p14="http://schemas.microsoft.com/office/powerpoint/2010/main" val="115710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854D6C-2B8D-4BE3-9A86-F7A57439E27A}"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EF155-16C4-42E9-A309-34CC44BF3A13}" type="slidenum">
              <a:rPr lang="en-US" smtClean="0"/>
              <a:pPr/>
              <a:t>‹#›</a:t>
            </a:fld>
            <a:endParaRPr lang="en-US"/>
          </a:p>
        </p:txBody>
      </p:sp>
    </p:spTree>
    <p:extLst>
      <p:ext uri="{BB962C8B-B14F-4D97-AF65-F5344CB8AC3E}">
        <p14:creationId xmlns="" xmlns:p14="http://schemas.microsoft.com/office/powerpoint/2010/main" val="3424163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854D6C-2B8D-4BE3-9A86-F7A57439E27A}" type="datetimeFigureOut">
              <a:rPr lang="en-US" smtClean="0"/>
              <a:pPr/>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FEF155-16C4-42E9-A309-34CC44BF3A13}" type="slidenum">
              <a:rPr lang="en-US" smtClean="0"/>
              <a:pPr/>
              <a:t>‹#›</a:t>
            </a:fld>
            <a:endParaRPr lang="en-US"/>
          </a:p>
        </p:txBody>
      </p:sp>
    </p:spTree>
    <p:extLst>
      <p:ext uri="{BB962C8B-B14F-4D97-AF65-F5344CB8AC3E}">
        <p14:creationId xmlns="" xmlns:p14="http://schemas.microsoft.com/office/powerpoint/2010/main" val="390984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854D6C-2B8D-4BE3-9A86-F7A57439E27A}" type="datetimeFigureOut">
              <a:rPr lang="en-US" smtClean="0"/>
              <a:pPr/>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FEF155-16C4-42E9-A309-34CC44BF3A13}" type="slidenum">
              <a:rPr lang="en-US" smtClean="0"/>
              <a:pPr/>
              <a:t>‹#›</a:t>
            </a:fld>
            <a:endParaRPr lang="en-US"/>
          </a:p>
        </p:txBody>
      </p:sp>
    </p:spTree>
    <p:extLst>
      <p:ext uri="{BB962C8B-B14F-4D97-AF65-F5344CB8AC3E}">
        <p14:creationId xmlns="" xmlns:p14="http://schemas.microsoft.com/office/powerpoint/2010/main" val="49613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54D6C-2B8D-4BE3-9A86-F7A57439E27A}" type="datetimeFigureOut">
              <a:rPr lang="en-US" smtClean="0"/>
              <a:pPr/>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FEF155-16C4-42E9-A309-34CC44BF3A13}" type="slidenum">
              <a:rPr lang="en-US" smtClean="0"/>
              <a:pPr/>
              <a:t>‹#›</a:t>
            </a:fld>
            <a:endParaRPr lang="en-US"/>
          </a:p>
        </p:txBody>
      </p:sp>
    </p:spTree>
    <p:extLst>
      <p:ext uri="{BB962C8B-B14F-4D97-AF65-F5344CB8AC3E}">
        <p14:creationId xmlns="" xmlns:p14="http://schemas.microsoft.com/office/powerpoint/2010/main" val="3606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54D6C-2B8D-4BE3-9A86-F7A57439E27A}"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EF155-16C4-42E9-A309-34CC44BF3A13}" type="slidenum">
              <a:rPr lang="en-US" smtClean="0"/>
              <a:pPr/>
              <a:t>‹#›</a:t>
            </a:fld>
            <a:endParaRPr lang="en-US"/>
          </a:p>
        </p:txBody>
      </p:sp>
    </p:spTree>
    <p:extLst>
      <p:ext uri="{BB962C8B-B14F-4D97-AF65-F5344CB8AC3E}">
        <p14:creationId xmlns="" xmlns:p14="http://schemas.microsoft.com/office/powerpoint/2010/main" val="187046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54D6C-2B8D-4BE3-9A86-F7A57439E27A}"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EF155-16C4-42E9-A309-34CC44BF3A13}" type="slidenum">
              <a:rPr lang="en-US" smtClean="0"/>
              <a:pPr/>
              <a:t>‹#›</a:t>
            </a:fld>
            <a:endParaRPr lang="en-US"/>
          </a:p>
        </p:txBody>
      </p:sp>
    </p:spTree>
    <p:extLst>
      <p:ext uri="{BB962C8B-B14F-4D97-AF65-F5344CB8AC3E}">
        <p14:creationId xmlns="" xmlns:p14="http://schemas.microsoft.com/office/powerpoint/2010/main" val="205828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854D6C-2B8D-4BE3-9A86-F7A57439E27A}" type="datetimeFigureOut">
              <a:rPr lang="en-US" smtClean="0"/>
              <a:pPr/>
              <a:t>11/29/2021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FEF155-16C4-42E9-A309-34CC44BF3A13}" type="slidenum">
              <a:rPr lang="en-US" smtClean="0"/>
              <a:pPr/>
              <a:t>‹#›</a:t>
            </a:fld>
            <a:endParaRPr lang="en-US"/>
          </a:p>
        </p:txBody>
      </p:sp>
    </p:spTree>
    <p:extLst>
      <p:ext uri="{BB962C8B-B14F-4D97-AF65-F5344CB8AC3E}">
        <p14:creationId xmlns="" xmlns:p14="http://schemas.microsoft.com/office/powerpoint/2010/main" val="3034339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49382" y="4338116"/>
            <a:ext cx="4734327" cy="2519884"/>
          </a:xfrm>
          <a:prstGeom prst="rect">
            <a:avLst/>
          </a:prstGeom>
          <a:effectLst/>
        </p:spPr>
      </p:pic>
      <p:sp>
        <p:nvSpPr>
          <p:cNvPr id="2" name="Title 1"/>
          <p:cNvSpPr>
            <a:spLocks noGrp="1"/>
          </p:cNvSpPr>
          <p:nvPr>
            <p:ph type="ctrTitle"/>
          </p:nvPr>
        </p:nvSpPr>
        <p:spPr>
          <a:xfrm>
            <a:off x="0" y="315228"/>
            <a:ext cx="10586434" cy="1646302"/>
          </a:xfrm>
        </p:spPr>
        <p:txBody>
          <a:bodyPr/>
          <a:lstStyle/>
          <a:p>
            <a:pPr algn="ctr"/>
            <a:r>
              <a:rPr lang="el-GR" sz="4800" u="sng" dirty="0" smtClean="0"/>
              <a:t>ΞΗΡΟ </a:t>
            </a:r>
            <a:r>
              <a:rPr lang="el-GR" sz="4800" u="sng" dirty="0" smtClean="0"/>
              <a:t>ΠΕΝΤΙΚΙΟΥΡ- ΠΕΡΙΠΟΙΗΣΗ ΠΤΕΡΝΑΣ</a:t>
            </a:r>
            <a:endParaRPr lang="en-US" sz="4800" u="sng" dirty="0"/>
          </a:p>
        </p:txBody>
      </p:sp>
      <p:sp>
        <p:nvSpPr>
          <p:cNvPr id="3" name="Subtitle 2"/>
          <p:cNvSpPr>
            <a:spLocks noGrp="1"/>
          </p:cNvSpPr>
          <p:nvPr>
            <p:ph type="subTitle" idx="1"/>
          </p:nvPr>
        </p:nvSpPr>
        <p:spPr>
          <a:xfrm>
            <a:off x="569844" y="4050833"/>
            <a:ext cx="9157252" cy="1096899"/>
          </a:xfrm>
        </p:spPr>
        <p:txBody>
          <a:bodyPr>
            <a:normAutofit fontScale="25000" lnSpcReduction="20000"/>
          </a:bodyPr>
          <a:lstStyle/>
          <a:p>
            <a:r>
              <a:rPr lang="el-GR" sz="7200" dirty="0" smtClean="0"/>
              <a:t>Ειδικότητα</a:t>
            </a:r>
            <a:r>
              <a:rPr lang="en-US" sz="7200" dirty="0" smtClean="0"/>
              <a:t>: </a:t>
            </a:r>
            <a:r>
              <a:rPr lang="el-GR" sz="7200" dirty="0" smtClean="0"/>
              <a:t>Τεχνικός Αισθητικός Ποδολογίας – Καλλωπισμού Νυχιών και Ονυχοπλαστικής</a:t>
            </a:r>
          </a:p>
          <a:p>
            <a:r>
              <a:rPr lang="el-GR" sz="7200" dirty="0" smtClean="0"/>
              <a:t>Γ΄Εξάμηνο</a:t>
            </a:r>
          </a:p>
          <a:p>
            <a:r>
              <a:rPr lang="el-GR" sz="7200" dirty="0" smtClean="0"/>
              <a:t>Μάθημα</a:t>
            </a:r>
            <a:r>
              <a:rPr lang="en-US" sz="7200" dirty="0" smtClean="0"/>
              <a:t>: </a:t>
            </a:r>
            <a:r>
              <a:rPr lang="el-GR" sz="7200" dirty="0" smtClean="0"/>
              <a:t>Πρακτικές Ασκήσεις Ποδολογίας</a:t>
            </a:r>
          </a:p>
          <a:p>
            <a:r>
              <a:rPr lang="el-GR" sz="7200" dirty="0" smtClean="0"/>
              <a:t>Ματοπούλου Ελένη </a:t>
            </a:r>
          </a:p>
          <a:p>
            <a:r>
              <a:rPr lang="el-GR" sz="7200" dirty="0" smtClean="0"/>
              <a:t>Θεσσαλονίκη </a:t>
            </a:r>
            <a:r>
              <a:rPr lang="el-GR" sz="7200" dirty="0" smtClean="0"/>
              <a:t>2021</a:t>
            </a:r>
            <a:r>
              <a:rPr lang="el-GR" dirty="0" smtClean="0"/>
              <a:t> </a:t>
            </a:r>
            <a:endParaRPr lang="en-US" dirty="0"/>
          </a:p>
        </p:txBody>
      </p:sp>
    </p:spTree>
    <p:extLst>
      <p:ext uri="{BB962C8B-B14F-4D97-AF65-F5344CB8AC3E}">
        <p14:creationId xmlns="" xmlns:p14="http://schemas.microsoft.com/office/powerpoint/2010/main" val="3355726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581" y="268322"/>
            <a:ext cx="8434137" cy="584775"/>
          </a:xfrm>
          <a:prstGeom prst="rect">
            <a:avLst/>
          </a:prstGeom>
        </p:spPr>
        <p:txBody>
          <a:bodyPr wrap="square">
            <a:spAutoFit/>
          </a:bodyPr>
          <a:lstStyle/>
          <a:p>
            <a:r>
              <a:rPr lang="el-GR" sz="3200" b="1" u="sng" dirty="0" smtClean="0">
                <a:solidFill>
                  <a:schemeClr val="accent1">
                    <a:lumMod val="75000"/>
                  </a:schemeClr>
                </a:solidFill>
                <a:latin typeface="+mj-lt"/>
              </a:rPr>
              <a:t>Περιποίηση πτέρνας</a:t>
            </a:r>
            <a:endParaRPr lang="el-GR" sz="3200" b="1" u="sng" dirty="0">
              <a:solidFill>
                <a:schemeClr val="accent1">
                  <a:lumMod val="75000"/>
                </a:schemeClr>
              </a:solidFill>
              <a:effectLst/>
              <a:latin typeface="+mj-lt"/>
            </a:endParaRPr>
          </a:p>
        </p:txBody>
      </p:sp>
      <p:sp>
        <p:nvSpPr>
          <p:cNvPr id="3" name="Rectangle 2"/>
          <p:cNvSpPr/>
          <p:nvPr/>
        </p:nvSpPr>
        <p:spPr>
          <a:xfrm>
            <a:off x="400581" y="853097"/>
            <a:ext cx="7344925" cy="6001643"/>
          </a:xfrm>
          <a:prstGeom prst="rect">
            <a:avLst/>
          </a:prstGeom>
        </p:spPr>
        <p:txBody>
          <a:bodyPr wrap="square">
            <a:spAutoFit/>
          </a:bodyPr>
          <a:lstStyle/>
          <a:p>
            <a:pPr marL="342900" indent="-342900">
              <a:buClr>
                <a:schemeClr val="accent1">
                  <a:lumMod val="75000"/>
                </a:schemeClr>
              </a:buClr>
              <a:buFont typeface="Wingdings" panose="05000000000000000000" pitchFamily="2" charset="2"/>
              <a:buChar char="Ø"/>
            </a:pPr>
            <a:r>
              <a:rPr lang="el-GR" sz="2400" dirty="0"/>
              <a:t>Γίνεται μια γενική διάγνωση των </a:t>
            </a:r>
            <a:r>
              <a:rPr lang="el-GR" sz="2400" dirty="0" smtClean="0"/>
              <a:t>ποδιών.</a:t>
            </a:r>
          </a:p>
          <a:p>
            <a:pPr marL="342900" indent="-342900">
              <a:buClr>
                <a:schemeClr val="accent1">
                  <a:lumMod val="75000"/>
                </a:schemeClr>
              </a:buClr>
              <a:buFont typeface="Wingdings" panose="05000000000000000000" pitchFamily="2" charset="2"/>
              <a:buChar char="Ø"/>
            </a:pPr>
            <a:r>
              <a:rPr lang="el-GR" sz="2400" dirty="0"/>
              <a:t>Π</a:t>
            </a:r>
            <a:r>
              <a:rPr lang="el-GR" sz="2400" dirty="0" smtClean="0"/>
              <a:t>αίρνουμε </a:t>
            </a:r>
            <a:r>
              <a:rPr lang="el-GR" sz="2400" dirty="0"/>
              <a:t>το </a:t>
            </a:r>
            <a:r>
              <a:rPr lang="el-GR" sz="2400" dirty="0" smtClean="0"/>
              <a:t>ιστορικό </a:t>
            </a:r>
            <a:r>
              <a:rPr lang="el-GR" sz="2400" dirty="0"/>
              <a:t>και προχωρούμε </a:t>
            </a:r>
            <a:r>
              <a:rPr lang="el-GR" sz="2400" dirty="0" smtClean="0"/>
              <a:t>αναλόγως, στην </a:t>
            </a:r>
            <a:r>
              <a:rPr lang="el-GR" sz="2400" dirty="0"/>
              <a:t>αντιμετώπιση πιθανών προβλημάτων</a:t>
            </a:r>
            <a:r>
              <a:rPr lang="el-GR" sz="2400" dirty="0" smtClean="0"/>
              <a:t>.</a:t>
            </a:r>
          </a:p>
          <a:p>
            <a:pPr marL="342900" indent="-342900">
              <a:buClr>
                <a:schemeClr val="accent1">
                  <a:lumMod val="75000"/>
                </a:schemeClr>
              </a:buClr>
              <a:buFont typeface="Wingdings" panose="05000000000000000000" pitchFamily="2" charset="2"/>
              <a:buChar char="Ø"/>
            </a:pPr>
            <a:r>
              <a:rPr lang="el-GR" sz="2400" dirty="0" smtClean="0"/>
              <a:t>Απομακρύνουμε </a:t>
            </a:r>
            <a:r>
              <a:rPr lang="el-GR" sz="2400" dirty="0"/>
              <a:t>υπερκερατώσεις στα πέλματα, που βρίσκονται κυρίως στην περιοχή του μεταταρσίου και της </a:t>
            </a:r>
            <a:r>
              <a:rPr lang="el-GR" sz="2400" dirty="0" smtClean="0"/>
              <a:t>πτέρνας</a:t>
            </a:r>
            <a:r>
              <a:rPr lang="el-GR" sz="2400" dirty="0"/>
              <a:t>. </a:t>
            </a:r>
            <a:endParaRPr lang="el-GR" sz="2400" dirty="0" smtClean="0"/>
          </a:p>
          <a:p>
            <a:pPr marL="342900" indent="-342900">
              <a:buClr>
                <a:schemeClr val="accent1">
                  <a:lumMod val="75000"/>
                </a:schemeClr>
              </a:buClr>
              <a:buFont typeface="Wingdings" panose="05000000000000000000" pitchFamily="2" charset="2"/>
              <a:buChar char="Ø"/>
            </a:pPr>
            <a:r>
              <a:rPr lang="el-GR" sz="2400" dirty="0" smtClean="0"/>
              <a:t>Στην </a:t>
            </a:r>
            <a:r>
              <a:rPr lang="el-GR" sz="2400" dirty="0"/>
              <a:t>συνέχεια λειαίνουμε τις περιοχές αυτές με </a:t>
            </a:r>
            <a:r>
              <a:rPr lang="el-GR" sz="2400" dirty="0" smtClean="0"/>
              <a:t>ειδική φρέζα.</a:t>
            </a:r>
          </a:p>
          <a:p>
            <a:pPr marL="342900" indent="-342900">
              <a:buClr>
                <a:schemeClr val="accent1">
                  <a:lumMod val="75000"/>
                </a:schemeClr>
              </a:buClr>
              <a:buFont typeface="Wingdings" panose="05000000000000000000" pitchFamily="2" charset="2"/>
              <a:buChar char="Ø"/>
            </a:pPr>
            <a:r>
              <a:rPr lang="el-GR" sz="2400" dirty="0"/>
              <a:t> Η σύσταση εφαρμογής ενυδατικής κρέμας καθημερινά θα διατηρήσει τα πόδια λεία και απαλά.</a:t>
            </a:r>
          </a:p>
          <a:p>
            <a:pPr marL="342900" indent="-342900">
              <a:buClr>
                <a:schemeClr val="accent1">
                  <a:lumMod val="75000"/>
                </a:schemeClr>
              </a:buClr>
              <a:buFont typeface="Wingdings" panose="05000000000000000000" pitchFamily="2" charset="2"/>
              <a:buChar char="Ø"/>
            </a:pPr>
            <a:r>
              <a:rPr lang="el-GR" sz="2400" dirty="0"/>
              <a:t>Αφού λοιπόν απλώσουν την κρέμα, κάνουνε μασάζ μέχρι να απορροφηθεί πλήρως από το δέρμα.</a:t>
            </a:r>
          </a:p>
          <a:p>
            <a:pPr marL="342900" indent="-342900">
              <a:buClr>
                <a:schemeClr val="accent1">
                  <a:lumMod val="75000"/>
                </a:schemeClr>
              </a:buClr>
              <a:buFont typeface="Wingdings" panose="05000000000000000000" pitchFamily="2" charset="2"/>
              <a:buChar char="Ø"/>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66529" y="3779150"/>
            <a:ext cx="3882430" cy="2229774"/>
          </a:xfrm>
          <a:prstGeom prst="rect">
            <a:avLst/>
          </a:prstGeom>
        </p:spPr>
      </p:pic>
    </p:spTree>
    <p:extLst>
      <p:ext uri="{BB962C8B-B14F-4D97-AF65-F5344CB8AC3E}">
        <p14:creationId xmlns:p14="http://schemas.microsoft.com/office/powerpoint/2010/main" xmlns="" val="235184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8494" y="1489205"/>
            <a:ext cx="5001185" cy="3560166"/>
          </a:xfrm>
          <a:prstGeom prst="rect">
            <a:avLst/>
          </a:prstGeom>
        </p:spPr>
      </p:pic>
    </p:spTree>
    <p:extLst>
      <p:ext uri="{BB962C8B-B14F-4D97-AF65-F5344CB8AC3E}">
        <p14:creationId xmlns:p14="http://schemas.microsoft.com/office/powerpoint/2010/main" xmlns="" val="2461594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67564" y="3193267"/>
            <a:ext cx="4882124" cy="3248831"/>
          </a:xfrm>
          <a:prstGeom prst="rect">
            <a:avLst/>
          </a:prstGeom>
        </p:spPr>
      </p:pic>
      <p:sp>
        <p:nvSpPr>
          <p:cNvPr id="2" name="Rectangle 1"/>
          <p:cNvSpPr/>
          <p:nvPr/>
        </p:nvSpPr>
        <p:spPr>
          <a:xfrm>
            <a:off x="439271" y="1485491"/>
            <a:ext cx="7037294" cy="2308324"/>
          </a:xfrm>
          <a:prstGeom prst="rect">
            <a:avLst/>
          </a:prstGeom>
        </p:spPr>
        <p:txBody>
          <a:bodyPr wrap="square">
            <a:spAutoFit/>
          </a:bodyPr>
          <a:lstStyle/>
          <a:p>
            <a:r>
              <a:rPr lang="el-GR" sz="2400" dirty="0">
                <a:solidFill>
                  <a:srgbClr val="000000"/>
                </a:solidFill>
                <a:latin typeface="avenirnext"/>
              </a:rPr>
              <a:t>Η επιδερμίδα του ποδιού είναι αρκετά παχύτερη σε σχέση με άλλα σημεία του σώματος μας. </a:t>
            </a:r>
            <a:endParaRPr lang="el-GR" sz="2400" dirty="0" smtClean="0">
              <a:solidFill>
                <a:srgbClr val="000000"/>
              </a:solidFill>
              <a:latin typeface="avenirnext"/>
            </a:endParaRPr>
          </a:p>
          <a:p>
            <a:endParaRPr lang="el-GR" sz="2400" dirty="0" smtClean="0">
              <a:solidFill>
                <a:srgbClr val="000000"/>
              </a:solidFill>
              <a:latin typeface="avenirnext"/>
            </a:endParaRPr>
          </a:p>
          <a:p>
            <a:r>
              <a:rPr lang="el-GR" sz="2400" dirty="0" smtClean="0">
                <a:solidFill>
                  <a:srgbClr val="000000"/>
                </a:solidFill>
                <a:latin typeface="avenirnext"/>
              </a:rPr>
              <a:t>Γι</a:t>
            </a:r>
            <a:r>
              <a:rPr lang="el-GR" sz="2400" dirty="0">
                <a:solidFill>
                  <a:srgbClr val="000000"/>
                </a:solidFill>
                <a:latin typeface="avenirnext"/>
              </a:rPr>
              <a:t>’ αυτό </a:t>
            </a:r>
            <a:r>
              <a:rPr lang="el-GR" sz="2400" dirty="0" smtClean="0">
                <a:solidFill>
                  <a:srgbClr val="000000"/>
                </a:solidFill>
                <a:latin typeface="avenirnext"/>
              </a:rPr>
              <a:t>το λόγο χρειαζόμαστε </a:t>
            </a:r>
            <a:r>
              <a:rPr lang="el-GR" sz="2400" dirty="0">
                <a:solidFill>
                  <a:srgbClr val="000000"/>
                </a:solidFill>
                <a:latin typeface="avenirnext"/>
              </a:rPr>
              <a:t>προϊόντα που χαρίζουν βαθιά και αποτελεσματική ενυδάτωση. </a:t>
            </a:r>
            <a:endParaRPr lang="el-GR" sz="2400" dirty="0" smtClean="0">
              <a:solidFill>
                <a:srgbClr val="000000"/>
              </a:solidFill>
              <a:latin typeface="avenirnext"/>
            </a:endParaRPr>
          </a:p>
          <a:p>
            <a:endParaRPr lang="el-GR" sz="2400" dirty="0" smtClean="0">
              <a:solidFill>
                <a:srgbClr val="000000"/>
              </a:solidFill>
              <a:latin typeface="avenirnext"/>
            </a:endParaRPr>
          </a:p>
        </p:txBody>
      </p:sp>
      <p:sp>
        <p:nvSpPr>
          <p:cNvPr id="3" name="Oval Callout 2"/>
          <p:cNvSpPr/>
          <p:nvPr/>
        </p:nvSpPr>
        <p:spPr>
          <a:xfrm>
            <a:off x="7247965" y="322729"/>
            <a:ext cx="2232211" cy="1600200"/>
          </a:xfrm>
          <a:prstGeom prst="wedgeEllipseCallout">
            <a:avLst>
              <a:gd name="adj1" fmla="val -35291"/>
              <a:gd name="adj2" fmla="val 566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a:off x="8269941" y="1485491"/>
            <a:ext cx="181536" cy="16446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erge 4"/>
          <p:cNvSpPr/>
          <p:nvPr/>
        </p:nvSpPr>
        <p:spPr>
          <a:xfrm>
            <a:off x="8212791" y="532737"/>
            <a:ext cx="295835" cy="74274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9984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9894" y="1331259"/>
            <a:ext cx="4733365" cy="2062103"/>
          </a:xfrm>
          <a:prstGeom prst="rect">
            <a:avLst/>
          </a:prstGeom>
          <a:noFill/>
        </p:spPr>
        <p:txBody>
          <a:bodyPr wrap="square" rtlCol="0">
            <a:spAutoFit/>
          </a:bodyPr>
          <a:lstStyle/>
          <a:p>
            <a:r>
              <a:rPr lang="el-GR" sz="3200" b="1" u="sng" dirty="0" smtClean="0">
                <a:solidFill>
                  <a:schemeClr val="accent1">
                    <a:lumMod val="75000"/>
                  </a:schemeClr>
                </a:solidFill>
              </a:rPr>
              <a:t>Προσοχή</a:t>
            </a:r>
          </a:p>
          <a:p>
            <a:r>
              <a:rPr lang="el-GR" sz="2400" dirty="0" smtClean="0"/>
              <a:t>Όταν απλώνουμε την κρέμα στα πέλματα αποφεύγουμε την περιοχή ανάμεσα στα δάκτυλα γιατί προκαλεί υγρασία.</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09740" y="3103749"/>
            <a:ext cx="3732856" cy="3001216"/>
          </a:xfrm>
          <a:prstGeom prst="rect">
            <a:avLst/>
          </a:prstGeom>
        </p:spPr>
      </p:pic>
      <p:sp>
        <p:nvSpPr>
          <p:cNvPr id="4" name="Flowchart: Connector 3"/>
          <p:cNvSpPr/>
          <p:nvPr/>
        </p:nvSpPr>
        <p:spPr>
          <a:xfrm>
            <a:off x="8659906" y="2362310"/>
            <a:ext cx="134470" cy="179184"/>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erge 4"/>
          <p:cNvSpPr/>
          <p:nvPr/>
        </p:nvSpPr>
        <p:spPr>
          <a:xfrm>
            <a:off x="8525435" y="1143000"/>
            <a:ext cx="349624" cy="995082"/>
          </a:xfrm>
          <a:prstGeom prst="flowChartMerg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p:cNvSpPr/>
          <p:nvPr/>
        </p:nvSpPr>
        <p:spPr>
          <a:xfrm>
            <a:off x="7758953" y="914400"/>
            <a:ext cx="1869141" cy="2084294"/>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53017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74825" y="260351"/>
            <a:ext cx="7239000" cy="1362075"/>
          </a:xfrm>
        </p:spPr>
        <p:txBody>
          <a:bodyPr rtlCol="0">
            <a:noAutofit/>
          </a:bodyPr>
          <a:lstStyle/>
          <a:p>
            <a:pPr algn="ctr">
              <a:defRPr/>
            </a:pPr>
            <a:r>
              <a:rPr lang="el-GR" u="sng" dirty="0" smtClean="0">
                <a:solidFill>
                  <a:schemeClr val="accent1">
                    <a:lumMod val="75000"/>
                  </a:schemeClr>
                </a:solidFill>
                <a:latin typeface="Times New Roman" pitchFamily="18" charset="0"/>
                <a:cs typeface="Times New Roman" pitchFamily="18" charset="0"/>
              </a:rPr>
              <a:t>ΕΥΧΑΡΙΣΤΩ ΓΙΑ ΤΗΝ ΠΡΟΣΟΧΗ ΣΑΣ!!!</a:t>
            </a:r>
            <a:endParaRPr lang="el-GR" u="sng" dirty="0">
              <a:solidFill>
                <a:schemeClr val="accent1">
                  <a:lumMod val="75000"/>
                </a:schemeClr>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063552" y="1988841"/>
            <a:ext cx="6355804" cy="3596047"/>
          </a:xfrm>
          <a:prstGeom prst="rect">
            <a:avLst/>
          </a:prstGeom>
          <a:ln>
            <a:noFill/>
          </a:ln>
          <a:effectLst>
            <a:softEdge rad="112500"/>
          </a:effectLst>
        </p:spPr>
      </p:pic>
    </p:spTree>
    <p:extLst>
      <p:ext uri="{BB962C8B-B14F-4D97-AF65-F5344CB8AC3E}">
        <p14:creationId xmlns="" xmlns:p14="http://schemas.microsoft.com/office/powerpoint/2010/main" val="1017914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713" y="1204731"/>
            <a:ext cx="7936855" cy="3785652"/>
          </a:xfrm>
          <a:prstGeom prst="rect">
            <a:avLst/>
          </a:prstGeom>
        </p:spPr>
        <p:txBody>
          <a:bodyPr wrap="square">
            <a:spAutoFit/>
          </a:bodyPr>
          <a:lstStyle/>
          <a:p>
            <a:r>
              <a:rPr lang="el-GR" sz="2400" dirty="0" smtClean="0"/>
              <a:t>Πριν </a:t>
            </a:r>
            <a:r>
              <a:rPr lang="el-GR" sz="2400" dirty="0"/>
              <a:t>ξεκινήσουμε το πεντικιούρ θα πρέπει να προετοιμάσουμε κατάλληλα τον χώρο που θα </a:t>
            </a:r>
            <a:r>
              <a:rPr lang="el-GR" sz="2400" dirty="0" smtClean="0"/>
              <a:t>εργαστούμε και να </a:t>
            </a:r>
            <a:r>
              <a:rPr lang="el-GR" sz="2400" dirty="0"/>
              <a:t>αποστειρώσουμε τα εργαλεία και τα εξαρτήματα που θα χρησιμοποιήσουμε</a:t>
            </a:r>
            <a:r>
              <a:rPr lang="el-GR" sz="2400" dirty="0" smtClean="0"/>
              <a:t>.</a:t>
            </a:r>
          </a:p>
          <a:p>
            <a:r>
              <a:rPr lang="el-GR" sz="2400" dirty="0" smtClean="0"/>
              <a:t> </a:t>
            </a:r>
            <a:r>
              <a:rPr lang="el-GR" sz="2400" dirty="0"/>
              <a:t>Δεν θα πρέπει σε καμία περίπτωση να αφήνουμε την πελάτισσα να περιμένει γιατί έχουμε ξεχάσει να φέρουμε όλα όσα χρειαζόμαστε ή γιατί δεν έχουμε προετοιμάσει σωστά τον χώρο.</a:t>
            </a:r>
          </a:p>
          <a:p>
            <a:r>
              <a:rPr lang="el-GR" sz="2400" dirty="0"/>
              <a:t>Προσέχουμε να τηρούμε όλους τους κανόνες υγιεινής προς αποφυγή μολύνσεων.</a:t>
            </a:r>
          </a:p>
        </p:txBody>
      </p:sp>
      <p:sp>
        <p:nvSpPr>
          <p:cNvPr id="5" name="Rectangle 4"/>
          <p:cNvSpPr/>
          <p:nvPr/>
        </p:nvSpPr>
        <p:spPr>
          <a:xfrm>
            <a:off x="4035604" y="651164"/>
            <a:ext cx="2503741" cy="461665"/>
          </a:xfrm>
          <a:prstGeom prst="rect">
            <a:avLst/>
          </a:prstGeom>
        </p:spPr>
        <p:txBody>
          <a:bodyPr wrap="square">
            <a:spAutoFit/>
          </a:bodyPr>
          <a:lstStyle/>
          <a:p>
            <a:r>
              <a:rPr lang="el-GR" sz="2400" b="1" u="sng" dirty="0" smtClean="0">
                <a:solidFill>
                  <a:schemeClr val="accent1">
                    <a:lumMod val="75000"/>
                  </a:schemeClr>
                </a:solidFill>
              </a:rPr>
              <a:t>ΠΡΟΕΤΟΙΜΑΣΙΑ</a:t>
            </a:r>
            <a:endParaRPr lang="el-GR" sz="2400" b="1" u="sng" dirty="0">
              <a:solidFill>
                <a:schemeClr val="accent1">
                  <a:lumMod val="75000"/>
                </a:schemeClr>
              </a:solidFill>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20110" y="4644020"/>
            <a:ext cx="3597767" cy="1895451"/>
          </a:xfrm>
          <a:prstGeom prst="rect">
            <a:avLst/>
          </a:prstGeom>
          <a:noFill/>
          <a:ln w="28575">
            <a:solidFill>
              <a:schemeClr val="bg1"/>
            </a:solidFill>
            <a:prstDash val="solid"/>
          </a:ln>
          <a:effectLst/>
        </p:spPr>
      </p:pic>
      <p:sp>
        <p:nvSpPr>
          <p:cNvPr id="7" name="6 - TextBox"/>
          <p:cNvSpPr txBox="1"/>
          <p:nvPr/>
        </p:nvSpPr>
        <p:spPr>
          <a:xfrm>
            <a:off x="3560618" y="166255"/>
            <a:ext cx="3477491" cy="584775"/>
          </a:xfrm>
          <a:prstGeom prst="rect">
            <a:avLst/>
          </a:prstGeom>
          <a:noFill/>
        </p:spPr>
        <p:txBody>
          <a:bodyPr wrap="square" rtlCol="0">
            <a:spAutoFit/>
          </a:bodyPr>
          <a:lstStyle/>
          <a:p>
            <a:pPr algn="ctr"/>
            <a:r>
              <a:rPr lang="el-GR" sz="3200" dirty="0" smtClean="0">
                <a:solidFill>
                  <a:schemeClr val="accent1">
                    <a:lumMod val="75000"/>
                  </a:schemeClr>
                </a:solidFill>
                <a:latin typeface="Calibri" pitchFamily="34" charset="0"/>
              </a:rPr>
              <a:t>ΞΗΡΟ ΠΕΝΤΙΚΙΟΥΡ</a:t>
            </a:r>
            <a:endParaRPr lang="el-GR" sz="3200" dirty="0">
              <a:solidFill>
                <a:schemeClr val="accent1">
                  <a:lumMod val="75000"/>
                </a:schemeClr>
              </a:solidFill>
              <a:latin typeface="Calibri" pitchFamily="34" charset="0"/>
            </a:endParaRPr>
          </a:p>
        </p:txBody>
      </p:sp>
    </p:spTree>
    <p:extLst>
      <p:ext uri="{BB962C8B-B14F-4D97-AF65-F5344CB8AC3E}">
        <p14:creationId xmlns="" xmlns:p14="http://schemas.microsoft.com/office/powerpoint/2010/main" val="4008741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9806910" y="1913550"/>
            <a:ext cx="1791386" cy="1805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2377" y="294080"/>
            <a:ext cx="6139822" cy="584775"/>
          </a:xfrm>
          <a:prstGeom prst="rect">
            <a:avLst/>
          </a:prstGeom>
        </p:spPr>
        <p:txBody>
          <a:bodyPr wrap="none">
            <a:spAutoFit/>
          </a:bodyPr>
          <a:lstStyle/>
          <a:p>
            <a:r>
              <a:rPr lang="el-GR" sz="3200" b="1" u="sng" dirty="0" smtClean="0">
                <a:solidFill>
                  <a:schemeClr val="accent1">
                    <a:lumMod val="75000"/>
                  </a:schemeClr>
                </a:solidFill>
              </a:rPr>
              <a:t>ΔΙΑΔΙΚΑΣΙΑ ΞΗΡΟΥ ΠΕΝΤΙΚΙΟΥΡ</a:t>
            </a:r>
            <a:endParaRPr lang="en-US" sz="3200" b="1" u="sng" dirty="0">
              <a:solidFill>
                <a:schemeClr val="accent1">
                  <a:lumMod val="75000"/>
                </a:schemeClr>
              </a:solidFill>
            </a:endParaRPr>
          </a:p>
        </p:txBody>
      </p:sp>
      <p:sp>
        <p:nvSpPr>
          <p:cNvPr id="5" name="Rectangle 4"/>
          <p:cNvSpPr/>
          <p:nvPr/>
        </p:nvSpPr>
        <p:spPr>
          <a:xfrm>
            <a:off x="459346" y="1205189"/>
            <a:ext cx="8208136" cy="4801314"/>
          </a:xfrm>
          <a:prstGeom prst="rect">
            <a:avLst/>
          </a:prstGeom>
        </p:spPr>
        <p:txBody>
          <a:bodyPr wrap="square">
            <a:spAutoFit/>
          </a:bodyPr>
          <a:lstStyle/>
          <a:p>
            <a:pPr marL="342900" indent="-342900">
              <a:buAutoNum type="arabicPeriod"/>
            </a:pPr>
            <a:r>
              <a:rPr lang="el-GR" dirty="0" smtClean="0"/>
              <a:t>Αφαιρούμε τα υποδήματα και τις κάλτσες.</a:t>
            </a:r>
          </a:p>
          <a:p>
            <a:endParaRPr lang="el-GR" dirty="0" smtClean="0"/>
          </a:p>
          <a:p>
            <a:r>
              <a:rPr lang="el-GR" dirty="0" smtClean="0"/>
              <a:t>2. Ψεκάζουμε τα πόδια της πελάτισσας με αντισηπτικό.</a:t>
            </a:r>
          </a:p>
          <a:p>
            <a:endParaRPr lang="el-GR" dirty="0" smtClean="0"/>
          </a:p>
          <a:p>
            <a:r>
              <a:rPr lang="el-GR" dirty="0" smtClean="0"/>
              <a:t>3. Διάγνωση στα πέλματα, ανάμεσα στα δάχτυλα και τα νύχια (εφόσον δεν είναι βαμμένα), για τυχόν δερματοπάθειες, μύκητες, κάλους, σκληρύνσεις κλπ. Εφόσον διαπιστώσουμε ότι είναι ασφαλές να εφαρμόσουμε πεντικιούρ, ακολουθούμε την εξής διαδικασία.</a:t>
            </a:r>
          </a:p>
          <a:p>
            <a:endParaRPr lang="el-GR" dirty="0" smtClean="0"/>
          </a:p>
          <a:p>
            <a:r>
              <a:rPr lang="el-GR" dirty="0" smtClean="0"/>
              <a:t>4. Τοποθετούμε διαχωριστικά στα δάχτυλα και ξεβάφουμε τα νύχια (ξεκινώντας από το μικρό δάχτυλο προς το μεγαλύτερο).  </a:t>
            </a:r>
          </a:p>
          <a:p>
            <a:endParaRPr lang="el-GR" dirty="0" smtClean="0"/>
          </a:p>
          <a:p>
            <a:r>
              <a:rPr lang="el-GR" dirty="0" smtClean="0"/>
              <a:t>5. Με την χρήση τροχού (ροζ φρεζάκι ελαφρόπετρας) ανασηκώνουμε προσεκτικά τα επωνύχια</a:t>
            </a:r>
          </a:p>
          <a:p>
            <a:r>
              <a:rPr lang="el-GR" dirty="0" smtClean="0"/>
              <a:t> (</a:t>
            </a:r>
            <a:r>
              <a:rPr lang="el-GR" b="1" u="sng" dirty="0" smtClean="0"/>
              <a:t>ΠΡΟΣΟΧΗ:</a:t>
            </a:r>
            <a:r>
              <a:rPr lang="el-GR" dirty="0" smtClean="0"/>
              <a:t> η κλίση που θα έχει το στυλό του τροχού να μην είναι ούτε πολύ μεγάλη, ούτε πολύ μικρή για να μη τραυματίσουμε το νύχι – Δουλεύουμε στο δέρμα όχι πάνω στο νύχι).</a:t>
            </a:r>
          </a:p>
        </p:txBody>
      </p:sp>
      <p:pic>
        <p:nvPicPr>
          <p:cNvPr id="8" name="Picture 7"/>
          <p:cNvPicPr>
            <a:picLocks noChangeAspect="1"/>
          </p:cNvPicPr>
          <p:nvPr/>
        </p:nvPicPr>
        <p:blipFill rotWithShape="1">
          <a:blip r:embed="rId2">
            <a:extLst>
              <a:ext uri="{28A0092B-C50C-407E-A947-70E740481C1C}">
                <a14:useLocalDpi xmlns="" xmlns:a14="http://schemas.microsoft.com/office/drawing/2010/main" val="0"/>
              </a:ext>
            </a:extLst>
          </a:blip>
          <a:srcRect r="87581"/>
          <a:stretch/>
        </p:blipFill>
        <p:spPr>
          <a:xfrm>
            <a:off x="9755279" y="4641041"/>
            <a:ext cx="623568" cy="1635328"/>
          </a:xfrm>
          <a:prstGeom prst="rect">
            <a:avLst/>
          </a:prstGeom>
        </p:spPr>
      </p:pic>
      <p:pic>
        <p:nvPicPr>
          <p:cNvPr id="9" name="Picture 8"/>
          <p:cNvPicPr>
            <a:picLocks noChangeAspect="1"/>
          </p:cNvPicPr>
          <p:nvPr/>
        </p:nvPicPr>
        <p:blipFill rotWithShape="1">
          <a:blip r:embed="rId2">
            <a:extLst>
              <a:ext uri="{28A0092B-C50C-407E-A947-70E740481C1C}">
                <a14:useLocalDpi xmlns="" xmlns:a14="http://schemas.microsoft.com/office/drawing/2010/main" val="0"/>
              </a:ext>
            </a:extLst>
          </a:blip>
          <a:srcRect l="25260" r="45301"/>
          <a:stretch/>
        </p:blipFill>
        <p:spPr>
          <a:xfrm>
            <a:off x="10116392" y="4637441"/>
            <a:ext cx="1481338" cy="1638928"/>
          </a:xfrm>
          <a:prstGeom prst="rect">
            <a:avLst/>
          </a:prstGeom>
        </p:spPr>
      </p:pic>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912984" y="2026608"/>
            <a:ext cx="1579238" cy="1579238"/>
          </a:xfrm>
          <a:prstGeom prst="rect">
            <a:avLst/>
          </a:prstGeom>
        </p:spPr>
      </p:pic>
    </p:spTree>
    <p:extLst>
      <p:ext uri="{BB962C8B-B14F-4D97-AF65-F5344CB8AC3E}">
        <p14:creationId xmlns="" xmlns:p14="http://schemas.microsoft.com/office/powerpoint/2010/main" val="3053167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9804" y="1019044"/>
            <a:ext cx="7203582" cy="5078313"/>
          </a:xfrm>
          <a:prstGeom prst="rect">
            <a:avLst/>
          </a:prstGeom>
        </p:spPr>
        <p:txBody>
          <a:bodyPr wrap="square">
            <a:spAutoFit/>
          </a:bodyPr>
          <a:lstStyle/>
          <a:p>
            <a:r>
              <a:rPr lang="el-GR" dirty="0" smtClean="0"/>
              <a:t>6. Με ένα block ή μπάφερ λιμάρουμε (διαγώνια) την επιφάνεια του νυχιού. Εάν υπάρχουν υπολείμματα βρωμιάς ή χνούδια κάτω από τα νύχια, με ένα ξυλάκι ή το σπρωχτηράκι και βαμβάκι καθαρίζουμε τα υπονύχια.</a:t>
            </a:r>
          </a:p>
          <a:p>
            <a:endParaRPr lang="el-GR" dirty="0" smtClean="0"/>
          </a:p>
          <a:p>
            <a:r>
              <a:rPr lang="el-GR" dirty="0" smtClean="0"/>
              <a:t>7. Κόβουμε τα νύχια με τον κόπτη νυχιών ή με νυχοκόπτη (εάν χρειάζεται). </a:t>
            </a:r>
          </a:p>
          <a:p>
            <a:endParaRPr lang="el-GR" dirty="0" smtClean="0"/>
          </a:p>
          <a:p>
            <a:r>
              <a:rPr lang="el-GR" dirty="0" smtClean="0"/>
              <a:t>8. Δίνουμε σχήμα στα νύχια με λίμα 180,150,120(ανάλογα με το πάχος του νυχιού) ή με μεταλλική λίμα, λιμάροντας ελαφρώς στρόγγυλα τις άκρες (για να αποφύγουμε την είσφρηση).</a:t>
            </a:r>
          </a:p>
          <a:p>
            <a:endParaRPr lang="el-GR" dirty="0"/>
          </a:p>
          <a:p>
            <a:r>
              <a:rPr lang="el-GR" dirty="0" smtClean="0"/>
              <a:t>9. Ψεκάζουμε με αντισηπτικό και σκουπίζουμε με φορά από το επωνύχιο προς το ελεύθερο άκρο.</a:t>
            </a:r>
          </a:p>
          <a:p>
            <a:endParaRPr lang="el-GR" dirty="0" smtClean="0"/>
          </a:p>
          <a:p>
            <a:r>
              <a:rPr lang="el-GR" dirty="0" smtClean="0"/>
              <a:t>10. Ακολουθούμε τα βήματα 5 - 9 και στο άλλο πόδι.</a:t>
            </a:r>
          </a:p>
          <a:p>
            <a:endParaRPr lang="el-GR" dirty="0" smtClean="0"/>
          </a:p>
          <a:p>
            <a:endParaRPr lang="el-GR" dirty="0"/>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993064" y="1805235"/>
            <a:ext cx="2800350" cy="1530227"/>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993064" y="3739661"/>
            <a:ext cx="2800350" cy="1795096"/>
          </a:xfrm>
          <a:prstGeom prst="rect">
            <a:avLst/>
          </a:prstGeom>
        </p:spPr>
      </p:pic>
    </p:spTree>
    <p:extLst>
      <p:ext uri="{BB962C8B-B14F-4D97-AF65-F5344CB8AC3E}">
        <p14:creationId xmlns="" xmlns:p14="http://schemas.microsoft.com/office/powerpoint/2010/main" val="2463573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401908" y="789303"/>
            <a:ext cx="644769" cy="1646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45713" y="822075"/>
            <a:ext cx="6586718" cy="5632311"/>
          </a:xfrm>
          <a:prstGeom prst="rect">
            <a:avLst/>
          </a:prstGeom>
        </p:spPr>
        <p:txBody>
          <a:bodyPr wrap="square">
            <a:spAutoFit/>
          </a:bodyPr>
          <a:lstStyle/>
          <a:p>
            <a:r>
              <a:rPr lang="el-GR" dirty="0" smtClean="0"/>
              <a:t>11. Με την χρήση τροχού (Διαμαντόφρεζα ή κουκουνάρι) τρίβουμε τις σκληρύνσεις στο πέλμα. </a:t>
            </a:r>
          </a:p>
          <a:p>
            <a:r>
              <a:rPr lang="el-GR" dirty="0" smtClean="0"/>
              <a:t>(Δεν παραμένουμε πολύ ώρα στο ίδιο σημείο για να μη νιώσει αίσθημα καύσου η πελάτισσα).</a:t>
            </a:r>
          </a:p>
          <a:p>
            <a:endParaRPr lang="el-GR" dirty="0" smtClean="0"/>
          </a:p>
          <a:p>
            <a:r>
              <a:rPr lang="el-GR" dirty="0" smtClean="0"/>
              <a:t>12. Με τη χρήση ράσπας (άγρια – λεία πλευρά) λειαίνουμε το πέλμα και στη συνέχεια με το βουρτσάκι ή με τη χρήση αντισηπτικού απομακρύνουμε τα υπολείμματα δέρματος.</a:t>
            </a:r>
          </a:p>
          <a:p>
            <a:endParaRPr lang="el-GR" dirty="0" smtClean="0"/>
          </a:p>
          <a:p>
            <a:r>
              <a:rPr lang="el-GR" dirty="0" smtClean="0"/>
              <a:t>13. Εφαρμόζουμε τα βήματα 11-12 και στο άλλο πόδι.</a:t>
            </a:r>
          </a:p>
          <a:p>
            <a:endParaRPr lang="el-GR" dirty="0" smtClean="0"/>
          </a:p>
          <a:p>
            <a:r>
              <a:rPr lang="el-GR" dirty="0" smtClean="0"/>
              <a:t>14. Εφαρμόζουμε μάλαξη με τη χρήση κρέμας. </a:t>
            </a:r>
          </a:p>
          <a:p>
            <a:r>
              <a:rPr lang="el-GR" dirty="0" smtClean="0"/>
              <a:t>Σκουπίζουμε τα υπολείμματα κρέμας με μια πετσέτα ή χαρτί. </a:t>
            </a:r>
          </a:p>
          <a:p>
            <a:endParaRPr lang="el-GR" dirty="0" smtClean="0"/>
          </a:p>
          <a:p>
            <a:r>
              <a:rPr lang="el-GR" dirty="0" smtClean="0"/>
              <a:t>15. Τοποθετούμε τα διαχωριστικά νυχιών περνάμε oil remover (αφαιρετικό λιπαρότητας) </a:t>
            </a:r>
          </a:p>
          <a:p>
            <a:endParaRPr lang="el-GR" dirty="0"/>
          </a:p>
          <a:p>
            <a:r>
              <a:rPr lang="el-GR" dirty="0" smtClean="0"/>
              <a:t>16. Τέλος βάφουμε τα νύχια (βάση, χρώμα δύο φορές και στο τέλος γυαλιστικό).</a:t>
            </a:r>
          </a:p>
          <a:p>
            <a:endParaRPr lang="el-GR" dirty="0"/>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324362" y="789302"/>
            <a:ext cx="1646115" cy="1646115"/>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316307" y="789303"/>
            <a:ext cx="1646115" cy="1646115"/>
          </a:xfrm>
          <a:prstGeom prst="rect">
            <a:avLst/>
          </a:prstGeom>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886092" y="3915279"/>
            <a:ext cx="3076330" cy="1577354"/>
          </a:xfrm>
          <a:prstGeom prst="rect">
            <a:avLst/>
          </a:prstGeom>
        </p:spPr>
      </p:pic>
    </p:spTree>
    <p:extLst>
      <p:ext uri="{BB962C8B-B14F-4D97-AF65-F5344CB8AC3E}">
        <p14:creationId xmlns="" xmlns:p14="http://schemas.microsoft.com/office/powerpoint/2010/main" val="1093196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7437" y="961293"/>
            <a:ext cx="6342784" cy="4753409"/>
          </a:xfrm>
          <a:prstGeom prst="roundRect">
            <a:avLst>
              <a:gd name="adj" fmla="val 8594"/>
            </a:avLst>
          </a:prstGeom>
          <a:solidFill>
            <a:srgbClr val="FFFFFF">
              <a:shade val="85000"/>
            </a:srgbClr>
          </a:solidFill>
          <a:ln>
            <a:noFill/>
          </a:ln>
          <a:effectLst/>
        </p:spPr>
      </p:pic>
    </p:spTree>
    <p:extLst>
      <p:ext uri="{BB962C8B-B14F-4D97-AF65-F5344CB8AC3E}">
        <p14:creationId xmlns="" xmlns:p14="http://schemas.microsoft.com/office/powerpoint/2010/main" val="2075438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2" y="1451846"/>
            <a:ext cx="6096000" cy="1200329"/>
          </a:xfrm>
          <a:prstGeom prst="rect">
            <a:avLst/>
          </a:prstGeom>
        </p:spPr>
        <p:txBody>
          <a:bodyPr>
            <a:spAutoFit/>
          </a:bodyPr>
          <a:lstStyle/>
          <a:p>
            <a:r>
              <a:rPr lang="el-GR" sz="2400" b="1" dirty="0" smtClean="0">
                <a:solidFill>
                  <a:schemeClr val="accent1">
                    <a:lumMod val="75000"/>
                  </a:schemeClr>
                </a:solidFill>
                <a:latin typeface="+mj-lt"/>
              </a:rPr>
              <a:t>Η </a:t>
            </a:r>
            <a:r>
              <a:rPr lang="el-GR" sz="2400" b="1" dirty="0">
                <a:solidFill>
                  <a:schemeClr val="accent1">
                    <a:lumMod val="75000"/>
                  </a:schemeClr>
                </a:solidFill>
                <a:latin typeface="+mj-lt"/>
              </a:rPr>
              <a:t>περιποίηση των ποδιών είναι ο σημαντικότερος τρόπος για να διατηρήσετε απαλές τις φτέρνες σας.</a:t>
            </a:r>
            <a:endParaRPr lang="en-US" sz="2400" b="1" dirty="0">
              <a:solidFill>
                <a:schemeClr val="accent1">
                  <a:lumMod val="75000"/>
                </a:schemeClr>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08979" y="3083579"/>
            <a:ext cx="4847875" cy="3021387"/>
          </a:xfrm>
          <a:prstGeom prst="rect">
            <a:avLst/>
          </a:prstGeom>
        </p:spPr>
      </p:pic>
      <p:sp>
        <p:nvSpPr>
          <p:cNvPr id="4" name="3 - TextBox"/>
          <p:cNvSpPr txBox="1"/>
          <p:nvPr/>
        </p:nvSpPr>
        <p:spPr>
          <a:xfrm>
            <a:off x="2576945" y="387927"/>
            <a:ext cx="5569528" cy="646331"/>
          </a:xfrm>
          <a:prstGeom prst="rect">
            <a:avLst/>
          </a:prstGeom>
          <a:noFill/>
        </p:spPr>
        <p:txBody>
          <a:bodyPr wrap="square" rtlCol="0">
            <a:spAutoFit/>
          </a:bodyPr>
          <a:lstStyle/>
          <a:p>
            <a:pPr algn="ctr"/>
            <a:r>
              <a:rPr lang="el-GR" sz="3600" dirty="0" smtClean="0">
                <a:solidFill>
                  <a:schemeClr val="accent1">
                    <a:lumMod val="75000"/>
                  </a:schemeClr>
                </a:solidFill>
                <a:latin typeface="Calibri" pitchFamily="34" charset="0"/>
              </a:rPr>
              <a:t>ΠΕΡΙΠΟΙΗΣΗ ΠΤΕΡΝΑΣ</a:t>
            </a:r>
            <a:endParaRPr lang="el-GR" sz="3600" dirty="0">
              <a:solidFill>
                <a:schemeClr val="accent1">
                  <a:lumMod val="75000"/>
                </a:schemeClr>
              </a:solidFill>
              <a:latin typeface="Calibri" pitchFamily="34" charset="0"/>
            </a:endParaRPr>
          </a:p>
        </p:txBody>
      </p:sp>
    </p:spTree>
    <p:extLst>
      <p:ext uri="{BB962C8B-B14F-4D97-AF65-F5344CB8AC3E}">
        <p14:creationId xmlns:p14="http://schemas.microsoft.com/office/powerpoint/2010/main" xmlns="" val="4291914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282" y="881734"/>
            <a:ext cx="6096000" cy="4893647"/>
          </a:xfrm>
          <a:prstGeom prst="rect">
            <a:avLst/>
          </a:prstGeom>
        </p:spPr>
        <p:txBody>
          <a:bodyPr>
            <a:spAutoFit/>
          </a:bodyPr>
          <a:lstStyle/>
          <a:p>
            <a:r>
              <a:rPr lang="el-GR" sz="2400" dirty="0">
                <a:solidFill>
                  <a:srgbClr val="000000"/>
                </a:solidFill>
                <a:latin typeface="+mj-lt"/>
              </a:rPr>
              <a:t>Η περιποίηση ποδιών αποτελεί πλέον μία καθημερινή ανάγκη λόγω του σύγχρονου τρόπου ζωής! </a:t>
            </a:r>
            <a:endParaRPr lang="el-GR" sz="2400" dirty="0" smtClean="0">
              <a:solidFill>
                <a:srgbClr val="000000"/>
              </a:solidFill>
              <a:latin typeface="+mj-lt"/>
            </a:endParaRPr>
          </a:p>
          <a:p>
            <a:r>
              <a:rPr lang="el-GR" sz="2400" dirty="0" smtClean="0">
                <a:solidFill>
                  <a:srgbClr val="000000"/>
                </a:solidFill>
                <a:latin typeface="+mj-lt"/>
              </a:rPr>
              <a:t>Η </a:t>
            </a:r>
            <a:r>
              <a:rPr lang="el-GR" sz="2400" dirty="0">
                <a:solidFill>
                  <a:srgbClr val="000000"/>
                </a:solidFill>
                <a:latin typeface="+mj-lt"/>
              </a:rPr>
              <a:t>πολύωρη ορθοστασία, τα ακατάλληλα παπούτσια, η γυμναστική, αλλά και τα περιττά κιλά είναι λίγοι μόνο από τους παράγοντες που επιβαρύνουν τα πόδια μας</a:t>
            </a:r>
            <a:r>
              <a:rPr lang="el-GR" sz="2400" dirty="0" smtClean="0">
                <a:solidFill>
                  <a:srgbClr val="000000"/>
                </a:solidFill>
                <a:latin typeface="+mj-lt"/>
              </a:rPr>
              <a:t>.</a:t>
            </a:r>
          </a:p>
          <a:p>
            <a:endParaRPr lang="el-GR" sz="2400" dirty="0">
              <a:solidFill>
                <a:srgbClr val="000000"/>
              </a:solidFill>
              <a:latin typeface="+mj-lt"/>
            </a:endParaRPr>
          </a:p>
          <a:p>
            <a:r>
              <a:rPr lang="el-GR" sz="2400" dirty="0">
                <a:solidFill>
                  <a:srgbClr val="000000"/>
                </a:solidFill>
                <a:latin typeface="+mj-lt"/>
              </a:rPr>
              <a:t>Επειδή όμως δεν πρέπει να αμελούμε την φροντίδα και υγιεινή τους, είναι σημαντικό να την εντάξουμε στην καθημερινή μας ρουτίνα. </a:t>
            </a:r>
            <a:endParaRPr lang="el-GR" sz="2400" b="0" i="0" dirty="0">
              <a:solidFill>
                <a:srgbClr val="000000"/>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42094" y="3720725"/>
            <a:ext cx="3894045" cy="1622519"/>
          </a:xfrm>
          <a:prstGeom prst="rect">
            <a:avLst/>
          </a:prstGeom>
        </p:spPr>
      </p:pic>
    </p:spTree>
    <p:extLst>
      <p:ext uri="{BB962C8B-B14F-4D97-AF65-F5344CB8AC3E}">
        <p14:creationId xmlns:p14="http://schemas.microsoft.com/office/powerpoint/2010/main" xmlns="" val="2316065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9577" y="1000036"/>
            <a:ext cx="6096000" cy="1938992"/>
          </a:xfrm>
          <a:prstGeom prst="rect">
            <a:avLst/>
          </a:prstGeom>
        </p:spPr>
        <p:txBody>
          <a:bodyPr>
            <a:spAutoFit/>
          </a:bodyPr>
          <a:lstStyle/>
          <a:p>
            <a:r>
              <a:rPr lang="el-GR" sz="2400" dirty="0">
                <a:latin typeface="+mj-lt"/>
              </a:rPr>
              <a:t>Ο </a:t>
            </a:r>
            <a:r>
              <a:rPr lang="el-GR" sz="2400" dirty="0" smtClean="0">
                <a:latin typeface="+mj-lt"/>
              </a:rPr>
              <a:t>ποδολόγος είναι </a:t>
            </a:r>
            <a:r>
              <a:rPr lang="el-GR" sz="2400" dirty="0">
                <a:latin typeface="+mj-lt"/>
              </a:rPr>
              <a:t>σε θέση να διαγνώσει και να φροντίσει </a:t>
            </a:r>
            <a:r>
              <a:rPr lang="el-GR" sz="2400" dirty="0" smtClean="0">
                <a:latin typeface="+mj-lt"/>
              </a:rPr>
              <a:t>τα </a:t>
            </a:r>
            <a:r>
              <a:rPr lang="el-GR" sz="2400" dirty="0">
                <a:latin typeface="+mj-lt"/>
              </a:rPr>
              <a:t>προβλήματα των ποδιών. Σημαντική είναι και η πρόληψη σε διάφορες παθήσεις, ειδικά στο διαβητικό πόδι.</a:t>
            </a:r>
            <a:endParaRPr lang="en-US" sz="2400" dirty="0">
              <a:latin typeface="+mj-lt"/>
            </a:endParaRPr>
          </a:p>
        </p:txBody>
      </p:sp>
      <p:pic>
        <p:nvPicPr>
          <p:cNvPr id="5" name="Picture 4"/>
          <p:cNvPicPr>
            <a:picLocks noChangeAspect="1"/>
          </p:cNvPicPr>
          <p:nvPr/>
        </p:nvPicPr>
        <p:blipFill>
          <a:blip r:embed="rId2"/>
          <a:stretch>
            <a:fillRect/>
          </a:stretch>
        </p:blipFill>
        <p:spPr>
          <a:xfrm>
            <a:off x="3917577" y="3055044"/>
            <a:ext cx="5065058" cy="3362695"/>
          </a:xfrm>
          <a:prstGeom prst="rect">
            <a:avLst/>
          </a:prstGeom>
        </p:spPr>
      </p:pic>
    </p:spTree>
    <p:extLst>
      <p:ext uri="{BB962C8B-B14F-4D97-AF65-F5344CB8AC3E}">
        <p14:creationId xmlns:p14="http://schemas.microsoft.com/office/powerpoint/2010/main" xmlns="" val="24493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150</TotalTime>
  <Words>716</Words>
  <Application>Microsoft Office PowerPoint</Application>
  <PresentationFormat>Προσαρμογή</PresentationFormat>
  <Paragraphs>64</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Facet</vt:lpstr>
      <vt:lpstr>ΞΗΡΟ ΠΕΝΤΙΚΙΟΥΡ- ΠΕΡΙΠΟΙΗΣΗ ΠΤΕΡΝΑΣ</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ΕΥΧΑΡΙΣΤΩ ΓΙΑ ΤΗΝ ΠΡΟΣΟΧΗ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ΠΕΝΤΙΚΙΟΥΡ</dc:title>
  <dc:creator>vsnt</dc:creator>
  <cp:lastModifiedBy>User</cp:lastModifiedBy>
  <cp:revision>16</cp:revision>
  <dcterms:created xsi:type="dcterms:W3CDTF">2020-04-27T21:28:06Z</dcterms:created>
  <dcterms:modified xsi:type="dcterms:W3CDTF">2021-11-29T11:21:29Z</dcterms:modified>
</cp:coreProperties>
</file>