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2" r:id="rId3"/>
    <p:sldId id="263" r:id="rId4"/>
    <p:sldId id="264" r:id="rId5"/>
    <p:sldId id="265" r:id="rId6"/>
    <p:sldId id="266" r:id="rId7"/>
    <p:sldId id="259" r:id="rId8"/>
    <p:sldId id="261"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80E0C75D-CA41-49C4-8AB7-4585BF069546}" type="datetimeFigureOut">
              <a:rPr lang="el-GR" smtClean="0"/>
              <a:pPr/>
              <a:t>26/11/2020</a:t>
            </a:fld>
            <a:endParaRPr lang="el-GR" dirty="0"/>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dirty="0"/>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42C9789E-F548-4BBF-8437-4435EFD14C23}"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80E0C75D-CA41-49C4-8AB7-4585BF069546}" type="datetimeFigureOut">
              <a:rPr lang="el-GR" smtClean="0"/>
              <a:pPr/>
              <a:t>26/11/2020</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80E0C75D-CA41-49C4-8AB7-4585BF069546}" type="datetimeFigureOut">
              <a:rPr lang="el-GR" smtClean="0"/>
              <a:pPr/>
              <a:t>26/11/2020</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2C9789E-F548-4BBF-8437-4435EFD14C23}"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80E0C75D-CA41-49C4-8AB7-4585BF069546}" type="datetimeFigureOut">
              <a:rPr lang="el-GR" smtClean="0"/>
              <a:pPr/>
              <a:t>26/11/2020</a:t>
            </a:fld>
            <a:endParaRPr lang="el-GR" dirty="0"/>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dirty="0"/>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42C9789E-F548-4BBF-8437-4435EFD14C23}" type="slidenum">
              <a:rPr lang="el-GR" smtClean="0"/>
              <a:pPr/>
              <a:t>‹#›</a:t>
            </a:fld>
            <a:endParaRPr lang="el-GR" dirty="0"/>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0E0C75D-CA41-49C4-8AB7-4585BF069546}" type="datetimeFigureOut">
              <a:rPr lang="el-GR" smtClean="0"/>
              <a:pPr/>
              <a:t>26/11/2020</a:t>
            </a:fld>
            <a:endParaRPr lang="el-GR" dirty="0"/>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dirty="0"/>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C9789E-F548-4BBF-8437-4435EFD14C23}"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928670"/>
            <a:ext cx="7772400" cy="1829761"/>
          </a:xfrm>
        </p:spPr>
        <p:txBody>
          <a:bodyPr>
            <a:noAutofit/>
          </a:bodyPr>
          <a:lstStyle/>
          <a:p>
            <a:pPr algn="ctr"/>
            <a:r>
              <a:rPr lang="el-GR" sz="4000" dirty="0" smtClean="0">
                <a:solidFill>
                  <a:schemeClr val="accent1"/>
                </a:solidFill>
                <a:latin typeface="Calibri" pitchFamily="34" charset="0"/>
              </a:rPr>
              <a:t>ΠΡΑΚΤΙΚΗ ΕΦΑΡΜΟΓΗ ΣΤΗΝ ΕΙΔΙΚΟΤΗΤΑ</a:t>
            </a:r>
            <a:br>
              <a:rPr lang="el-GR" sz="4000" dirty="0" smtClean="0">
                <a:solidFill>
                  <a:schemeClr val="accent1"/>
                </a:solidFill>
                <a:latin typeface="Calibri" pitchFamily="34" charset="0"/>
              </a:rPr>
            </a:br>
            <a:endParaRPr lang="el-GR" sz="4000" dirty="0">
              <a:solidFill>
                <a:schemeClr val="accent1"/>
              </a:solidFill>
              <a:latin typeface="Calibri" pitchFamily="34" charset="0"/>
            </a:endParaRPr>
          </a:p>
        </p:txBody>
      </p:sp>
      <p:sp>
        <p:nvSpPr>
          <p:cNvPr id="3" name="2 - Υπότιτλος"/>
          <p:cNvSpPr>
            <a:spLocks noGrp="1"/>
          </p:cNvSpPr>
          <p:nvPr>
            <p:ph type="subTitle" idx="1"/>
          </p:nvPr>
        </p:nvSpPr>
        <p:spPr>
          <a:xfrm>
            <a:off x="1214414" y="2928934"/>
            <a:ext cx="7772400" cy="1199704"/>
          </a:xfrm>
        </p:spPr>
        <p:txBody>
          <a:bodyPr>
            <a:noAutofit/>
          </a:bodyPr>
          <a:lstStyle/>
          <a:p>
            <a:r>
              <a:rPr lang="el-GR" sz="2000" dirty="0" smtClean="0">
                <a:solidFill>
                  <a:schemeClr val="accent1"/>
                </a:solidFill>
                <a:latin typeface="Calibri" pitchFamily="34" charset="0"/>
              </a:rPr>
              <a:t>Ειδικότητα</a:t>
            </a:r>
            <a:r>
              <a:rPr lang="en-US" sz="2000" dirty="0" smtClean="0">
                <a:solidFill>
                  <a:schemeClr val="accent1"/>
                </a:solidFill>
                <a:latin typeface="Calibri" pitchFamily="34" charset="0"/>
              </a:rPr>
              <a:t>:</a:t>
            </a:r>
            <a:r>
              <a:rPr lang="el-GR" sz="2000" dirty="0" smtClean="0">
                <a:solidFill>
                  <a:schemeClr val="accent1"/>
                </a:solidFill>
                <a:latin typeface="Calibri" pitchFamily="34" charset="0"/>
              </a:rPr>
              <a:t>Τεχνικός Αισθητικός Ποδολογίας-</a:t>
            </a:r>
          </a:p>
          <a:p>
            <a:r>
              <a:rPr lang="el-GR" sz="2000" dirty="0" smtClean="0">
                <a:solidFill>
                  <a:schemeClr val="accent1"/>
                </a:solidFill>
                <a:latin typeface="Calibri" pitchFamily="34" charset="0"/>
              </a:rPr>
              <a:t>Καλλωπισμού νυχιών και Ονυχοπλαστικής</a:t>
            </a:r>
          </a:p>
          <a:p>
            <a:r>
              <a:rPr lang="el-GR" sz="2000" dirty="0" smtClean="0">
                <a:solidFill>
                  <a:schemeClr val="accent1"/>
                </a:solidFill>
                <a:latin typeface="Calibri" pitchFamily="34" charset="0"/>
              </a:rPr>
              <a:t>Εξάμηνο Α’</a:t>
            </a:r>
          </a:p>
          <a:p>
            <a:r>
              <a:rPr lang="el-GR" sz="2000" dirty="0" smtClean="0">
                <a:solidFill>
                  <a:schemeClr val="accent1"/>
                </a:solidFill>
                <a:latin typeface="Calibri" pitchFamily="34" charset="0"/>
              </a:rPr>
              <a:t>Μάθημα</a:t>
            </a:r>
            <a:r>
              <a:rPr lang="en-US" sz="2000" dirty="0" smtClean="0">
                <a:solidFill>
                  <a:schemeClr val="accent1"/>
                </a:solidFill>
                <a:latin typeface="Calibri" pitchFamily="34" charset="0"/>
              </a:rPr>
              <a:t>:</a:t>
            </a:r>
            <a:r>
              <a:rPr lang="el-GR" sz="2000" dirty="0" smtClean="0">
                <a:solidFill>
                  <a:schemeClr val="accent1"/>
                </a:solidFill>
                <a:latin typeface="Calibri" pitchFamily="34" charset="0"/>
              </a:rPr>
              <a:t>Πρακτική Εφαρμογή στην ειδικότητα</a:t>
            </a:r>
          </a:p>
          <a:p>
            <a:r>
              <a:rPr lang="el-GR" sz="2000" dirty="0" smtClean="0">
                <a:solidFill>
                  <a:schemeClr val="accent1"/>
                </a:solidFill>
                <a:latin typeface="Calibri" pitchFamily="34" charset="0"/>
              </a:rPr>
              <a:t>Ματοπούλου Ελένη</a:t>
            </a:r>
          </a:p>
          <a:p>
            <a:r>
              <a:rPr lang="el-GR" sz="2000" dirty="0" smtClean="0">
                <a:solidFill>
                  <a:schemeClr val="accent1"/>
                </a:solidFill>
                <a:latin typeface="Calibri" pitchFamily="34" charset="0"/>
              </a:rPr>
              <a:t>Θεσσαλονίκη 2020</a:t>
            </a:r>
          </a:p>
          <a:p>
            <a:endParaRPr lang="el-GR" sz="2000" dirty="0">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214422"/>
            <a:ext cx="8715468" cy="3477875"/>
          </a:xfrm>
          <a:prstGeom prst="rect">
            <a:avLst/>
          </a:prstGeom>
          <a:noFill/>
        </p:spPr>
        <p:txBody>
          <a:bodyPr wrap="square" rtlCol="0">
            <a:spAutoFit/>
          </a:bodyPr>
          <a:lstStyle/>
          <a:p>
            <a:pPr algn="ctr"/>
            <a:r>
              <a:rPr lang="el-GR" sz="2000" u="sng" dirty="0">
                <a:solidFill>
                  <a:schemeClr val="accent1"/>
                </a:solidFill>
                <a:latin typeface="Calibri" pitchFamily="34" charset="0"/>
              </a:rPr>
              <a:t>Ο</a:t>
            </a:r>
            <a:r>
              <a:rPr lang="el-GR" sz="2000" u="sng" dirty="0" smtClean="0">
                <a:solidFill>
                  <a:schemeClr val="accent1"/>
                </a:solidFill>
                <a:latin typeface="Calibri" pitchFamily="34" charset="0"/>
              </a:rPr>
              <a:t>ι βασικές ερωτήσεις που πρέπει να κάνει ο ποδολόγος στον ασθενή</a:t>
            </a:r>
          </a:p>
          <a:p>
            <a:pPr algn="ctr"/>
            <a:endParaRPr lang="el-GR" sz="2000" u="sng" dirty="0">
              <a:solidFill>
                <a:schemeClr val="accent1"/>
              </a:solidFill>
              <a:latin typeface="Calibri" pitchFamily="34" charset="0"/>
            </a:endParaRPr>
          </a:p>
          <a:p>
            <a:pPr algn="ctr"/>
            <a:endParaRPr lang="el-GR" sz="2000" u="sng" dirty="0" smtClean="0">
              <a:solidFill>
                <a:schemeClr val="accent1"/>
              </a:solidFill>
              <a:latin typeface="Calibri" pitchFamily="34" charset="0"/>
            </a:endParaRPr>
          </a:p>
          <a:p>
            <a:r>
              <a:rPr lang="el-GR" sz="2000" dirty="0" smtClean="0">
                <a:solidFill>
                  <a:schemeClr val="accent1"/>
                </a:solidFill>
                <a:latin typeface="Calibri" pitchFamily="34" charset="0"/>
              </a:rPr>
              <a:t>Λήψη ιατρικού ιστορικού </a:t>
            </a:r>
            <a:r>
              <a:rPr lang="en-US" sz="2000" dirty="0" smtClean="0">
                <a:solidFill>
                  <a:schemeClr val="accent1"/>
                </a:solidFill>
                <a:latin typeface="Calibri" pitchFamily="34" charset="0"/>
              </a:rPr>
              <a:t>:</a:t>
            </a:r>
          </a:p>
          <a:p>
            <a:r>
              <a:rPr lang="el-GR" sz="2000" dirty="0" smtClean="0">
                <a:solidFill>
                  <a:schemeClr val="accent1"/>
                </a:solidFill>
                <a:latin typeface="Calibri" pitchFamily="34" charset="0"/>
              </a:rPr>
              <a:t>1.Πάσχει από σακχαρώδη διαβήτη</a:t>
            </a:r>
            <a:r>
              <a:rPr lang="en-US" sz="2000" dirty="0" smtClean="0">
                <a:solidFill>
                  <a:schemeClr val="accent1"/>
                </a:solidFill>
                <a:latin typeface="Calibri" pitchFamily="34" charset="0"/>
              </a:rPr>
              <a:t>;</a:t>
            </a:r>
          </a:p>
          <a:p>
            <a:r>
              <a:rPr lang="en-US" sz="2000" dirty="0" smtClean="0">
                <a:solidFill>
                  <a:schemeClr val="accent1"/>
                </a:solidFill>
                <a:latin typeface="Calibri" pitchFamily="34" charset="0"/>
              </a:rPr>
              <a:t>2.</a:t>
            </a:r>
            <a:r>
              <a:rPr lang="el-GR" sz="2000" dirty="0" smtClean="0">
                <a:solidFill>
                  <a:schemeClr val="accent1"/>
                </a:solidFill>
                <a:latin typeface="Calibri" pitchFamily="34" charset="0"/>
              </a:rPr>
              <a:t>Παρουσιάζει προβλήματα στην σπονδυλική στήλη</a:t>
            </a:r>
            <a:r>
              <a:rPr lang="en-US" sz="2000" dirty="0" smtClean="0">
                <a:solidFill>
                  <a:schemeClr val="accent1"/>
                </a:solidFill>
                <a:latin typeface="Calibri" pitchFamily="34" charset="0"/>
              </a:rPr>
              <a:t> ;</a:t>
            </a:r>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3.Εγχειρήσεις</a:t>
            </a:r>
            <a:r>
              <a:rPr lang="en-US" sz="2000" dirty="0" smtClean="0">
                <a:solidFill>
                  <a:schemeClr val="accent1"/>
                </a:solidFill>
                <a:latin typeface="Calibri" pitchFamily="34" charset="0"/>
              </a:rPr>
              <a:t> ;</a:t>
            </a:r>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4.Ληψη φάρμακων</a:t>
            </a:r>
            <a:r>
              <a:rPr lang="en-US" sz="2000" dirty="0" smtClean="0">
                <a:solidFill>
                  <a:schemeClr val="accent1"/>
                </a:solidFill>
                <a:latin typeface="Calibri" pitchFamily="34" charset="0"/>
              </a:rPr>
              <a:t> ;</a:t>
            </a:r>
            <a:endParaRPr lang="el-GR" sz="2000" dirty="0" smtClean="0">
              <a:solidFill>
                <a:schemeClr val="accent1"/>
              </a:solidFill>
              <a:latin typeface="Calibri" pitchFamily="34" charset="0"/>
            </a:endParaRPr>
          </a:p>
          <a:p>
            <a:r>
              <a:rPr lang="el-GR" sz="2000" dirty="0" smtClean="0">
                <a:solidFill>
                  <a:schemeClr val="accent1"/>
                </a:solidFill>
                <a:latin typeface="Calibri" pitchFamily="34" charset="0"/>
              </a:rPr>
              <a:t>5.Αλλεργίες </a:t>
            </a:r>
            <a:r>
              <a:rPr lang="en-US" sz="2000" dirty="0" smtClean="0">
                <a:solidFill>
                  <a:schemeClr val="accent1"/>
                </a:solidFill>
                <a:latin typeface="Calibri" pitchFamily="34" charset="0"/>
              </a:rPr>
              <a:t>;</a:t>
            </a:r>
            <a:endParaRPr lang="el-GR" sz="2000" dirty="0" smtClean="0">
              <a:solidFill>
                <a:schemeClr val="accent1"/>
              </a:solidFill>
              <a:latin typeface="Calibri" pitchFamily="34" charset="0"/>
            </a:endParaRPr>
          </a:p>
          <a:p>
            <a:endParaRPr lang="el-GR" sz="2000" dirty="0">
              <a:solidFill>
                <a:schemeClr val="accent1"/>
              </a:solidFill>
              <a:latin typeface="Calibri" pitchFamily="34" charset="0"/>
            </a:endParaRPr>
          </a:p>
          <a:p>
            <a:r>
              <a:rPr lang="el-GR" sz="2000" dirty="0" smtClean="0">
                <a:solidFill>
                  <a:schemeClr val="accent1"/>
                </a:solidFill>
                <a:latin typeface="Calibri" pitchFamily="34" charset="0"/>
              </a:rPr>
              <a:t>(Ερώτηση πιστοποίησης – Ομάδα β’ Ειδικές ερωτήσεις)</a:t>
            </a:r>
            <a:endParaRPr lang="el-GR" sz="2000" dirty="0">
              <a:solidFill>
                <a:schemeClr val="accent1"/>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500042"/>
            <a:ext cx="8072494" cy="4955203"/>
          </a:xfrm>
          <a:prstGeom prst="rect">
            <a:avLst/>
          </a:prstGeom>
          <a:noFill/>
        </p:spPr>
        <p:txBody>
          <a:bodyPr wrap="square" rtlCol="0">
            <a:spAutoFit/>
          </a:bodyPr>
          <a:lstStyle/>
          <a:p>
            <a:pPr algn="ctr"/>
            <a:r>
              <a:rPr lang="el-GR" sz="2000" u="sng" dirty="0" smtClean="0">
                <a:solidFill>
                  <a:schemeClr val="accent1"/>
                </a:solidFill>
                <a:latin typeface="Calibri" pitchFamily="34" charset="0"/>
              </a:rPr>
              <a:t>Η  σωστή διοικητική οργάνωση σε ένα κέντρο  ποδολογίας</a:t>
            </a:r>
          </a:p>
          <a:p>
            <a:pPr algn="ctr"/>
            <a:endParaRPr lang="el-GR" sz="2000" u="sng" dirty="0" smtClean="0">
              <a:solidFill>
                <a:schemeClr val="accent1"/>
              </a:solidFill>
              <a:latin typeface="Calibri" pitchFamily="34" charset="0"/>
            </a:endParaRPr>
          </a:p>
          <a:p>
            <a:pPr algn="ctr"/>
            <a:endParaRPr lang="el-GR" sz="2000" u="sng" dirty="0">
              <a:solidFill>
                <a:schemeClr val="accent1"/>
              </a:solidFill>
              <a:latin typeface="Calibri" pitchFamily="34" charset="0"/>
            </a:endParaRPr>
          </a:p>
          <a:p>
            <a:r>
              <a:rPr lang="el-GR" sz="2000" dirty="0" smtClean="0">
                <a:solidFill>
                  <a:schemeClr val="accent1"/>
                </a:solidFill>
                <a:latin typeface="Calibri" pitchFamily="34" charset="0"/>
              </a:rPr>
              <a:t>Το ανθρώπινο δυναμικό που στελεχώνει ένα ποδολογικό κέντρο είναι</a:t>
            </a:r>
            <a:r>
              <a:rPr lang="en-US" sz="2000" dirty="0" smtClean="0">
                <a:solidFill>
                  <a:schemeClr val="accent1"/>
                </a:solidFill>
                <a:latin typeface="Calibri" pitchFamily="34" charset="0"/>
              </a:rPr>
              <a:t> :</a:t>
            </a:r>
            <a:endParaRPr lang="el-GR" sz="2000" dirty="0" smtClean="0">
              <a:solidFill>
                <a:schemeClr val="accent1"/>
              </a:solidFill>
              <a:latin typeface="Calibri" pitchFamily="34" charset="0"/>
            </a:endParaRPr>
          </a:p>
          <a:p>
            <a:endParaRPr lang="en-US" sz="2000" dirty="0" smtClean="0">
              <a:solidFill>
                <a:schemeClr val="accent1"/>
              </a:solidFill>
              <a:latin typeface="Calibri" pitchFamily="34" charset="0"/>
            </a:endParaRPr>
          </a:p>
          <a:p>
            <a:r>
              <a:rPr lang="el-GR" sz="2000" u="sng" dirty="0" smtClean="0">
                <a:solidFill>
                  <a:schemeClr val="accent1"/>
                </a:solidFill>
                <a:latin typeface="Calibri" pitchFamily="34" charset="0"/>
              </a:rPr>
              <a:t>Υπεύθυνος/η υποδοχής – γραμματεία.</a:t>
            </a:r>
            <a:r>
              <a:rPr lang="el-GR" sz="2000" dirty="0" smtClean="0">
                <a:solidFill>
                  <a:schemeClr val="accent1"/>
                </a:solidFill>
                <a:latin typeface="Calibri" pitchFamily="34" charset="0"/>
              </a:rPr>
              <a:t> Εισαγωγή και διακίνηση ασθενών, αρχειοθέτηση και γενική γραμματειακή υποστήριξη.</a:t>
            </a:r>
            <a:endParaRPr lang="el-GR" sz="2000" dirty="0">
              <a:solidFill>
                <a:schemeClr val="accent1"/>
              </a:solidFill>
              <a:latin typeface="Calibri" pitchFamily="34" charset="0"/>
            </a:endParaRPr>
          </a:p>
          <a:p>
            <a:endParaRPr lang="el-GR" sz="2000" dirty="0" smtClean="0">
              <a:solidFill>
                <a:schemeClr val="accent1"/>
              </a:solidFill>
              <a:latin typeface="Calibri" pitchFamily="34" charset="0"/>
            </a:endParaRPr>
          </a:p>
          <a:p>
            <a:r>
              <a:rPr lang="el-GR" sz="2000" u="sng" dirty="0" smtClean="0">
                <a:solidFill>
                  <a:schemeClr val="accent1"/>
                </a:solidFill>
                <a:latin typeface="Calibri" pitchFamily="34" charset="0"/>
              </a:rPr>
              <a:t>Ποδίατρος/οι(διάφορες ειδικότητες). </a:t>
            </a:r>
            <a:r>
              <a:rPr lang="el-GR" sz="2000" dirty="0" smtClean="0">
                <a:solidFill>
                  <a:schemeClr val="accent1"/>
                </a:solidFill>
                <a:latin typeface="Calibri" pitchFamily="34" charset="0"/>
              </a:rPr>
              <a:t>Πραγματοποιούν διάγνωση και συνταγογράφηση θεραπευτικών πράξεων.</a:t>
            </a:r>
          </a:p>
          <a:p>
            <a:endParaRPr lang="el-GR" sz="2000" dirty="0">
              <a:solidFill>
                <a:schemeClr val="accent1"/>
              </a:solidFill>
              <a:latin typeface="Calibri" pitchFamily="34" charset="0"/>
            </a:endParaRPr>
          </a:p>
          <a:p>
            <a:r>
              <a:rPr lang="el-GR" sz="2000" u="sng" dirty="0" smtClean="0">
                <a:solidFill>
                  <a:schemeClr val="accent1"/>
                </a:solidFill>
                <a:latin typeface="Calibri" pitchFamily="34" charset="0"/>
              </a:rPr>
              <a:t>Ποδολόγοι</a:t>
            </a:r>
            <a:r>
              <a:rPr lang="el-GR" sz="2000" dirty="0" smtClean="0">
                <a:solidFill>
                  <a:schemeClr val="accent1"/>
                </a:solidFill>
                <a:latin typeface="Calibri" pitchFamily="34" charset="0"/>
              </a:rPr>
              <a:t> αρμόδιοι για την εκτέλεση ορισμένων θεραπευτικών πράξεων και ως βοηθοί.</a:t>
            </a:r>
          </a:p>
          <a:p>
            <a:endParaRPr lang="el-GR" dirty="0" smtClean="0">
              <a:solidFill>
                <a:schemeClr val="accent1"/>
              </a:solidFill>
              <a:latin typeface="Calibri" pitchFamily="34" charset="0"/>
            </a:endParaRPr>
          </a:p>
          <a:p>
            <a:endParaRPr lang="el-GR" dirty="0">
              <a:solidFill>
                <a:schemeClr val="accent1"/>
              </a:solidFill>
              <a:latin typeface="Calibri" pitchFamily="34" charset="0"/>
            </a:endParaRPr>
          </a:p>
          <a:p>
            <a:r>
              <a:rPr lang="el-GR" sz="2000" dirty="0" smtClean="0">
                <a:solidFill>
                  <a:schemeClr val="accent1"/>
                </a:solidFill>
                <a:latin typeface="Calibri" pitchFamily="34" charset="0"/>
              </a:rPr>
              <a:t>(Ερώτηση πιστοποίησης – Ομάδα β’ Ειδικές ερωτήσεις)</a:t>
            </a:r>
            <a:endParaRPr lang="el-GR" sz="2000" dirty="0">
              <a:solidFill>
                <a:schemeClr val="accent1"/>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714356"/>
            <a:ext cx="8501122" cy="5016758"/>
          </a:xfrm>
          <a:prstGeom prst="rect">
            <a:avLst/>
          </a:prstGeom>
          <a:noFill/>
        </p:spPr>
        <p:txBody>
          <a:bodyPr wrap="square" rtlCol="0">
            <a:spAutoFit/>
          </a:bodyPr>
          <a:lstStyle/>
          <a:p>
            <a:pPr algn="ctr"/>
            <a:r>
              <a:rPr lang="el-GR" sz="2000" u="sng" dirty="0" smtClean="0">
                <a:solidFill>
                  <a:schemeClr val="accent1"/>
                </a:solidFill>
                <a:latin typeface="Calibri" pitchFamily="34" charset="0"/>
              </a:rPr>
              <a:t>Κανόνες υγιεινής που πρέπει να πληροί ένα κέντρο ποδολογίας όσον αφορά τους χώρους, τα εργαλεία και την υγιεινή των πελατών και του προσωπικού</a:t>
            </a:r>
          </a:p>
          <a:p>
            <a:pPr algn="ctr"/>
            <a:endParaRPr lang="el-GR" sz="2000" u="sng" dirty="0">
              <a:solidFill>
                <a:schemeClr val="accent1"/>
              </a:solidFill>
              <a:latin typeface="Calibri" pitchFamily="34" charset="0"/>
            </a:endParaRPr>
          </a:p>
          <a:p>
            <a:r>
              <a:rPr lang="el-GR" sz="2000" dirty="0" smtClean="0">
                <a:solidFill>
                  <a:schemeClr val="accent1"/>
                </a:solidFill>
                <a:latin typeface="Calibri" pitchFamily="34" charset="0"/>
              </a:rPr>
              <a:t>1.Το οίκημα θα είναι μόνιμης κατασκευής, θα πληρεί τους όρους και τις προϋποθέσεις του εκάστοτε εν ισχύ Γ.Ο.Κ. και θα είναι χαρακτηρισμένο από την αρμόδια Πολεοδομική Υπηρεσία, ως χώρος κύριας χρήσης προοριζόμενος για κατάστημα. Η καταλληλότητα του χώρου θα αποδεικνύεται με θεώρηση από την αρμόδια πολεοδομική αρχή των σχεδιαγραμμάτων που κατατίθενται.</a:t>
            </a:r>
          </a:p>
          <a:p>
            <a:r>
              <a:rPr lang="el-GR" sz="2000" dirty="0" smtClean="0">
                <a:solidFill>
                  <a:schemeClr val="accent1"/>
                </a:solidFill>
                <a:latin typeface="Calibri" pitchFamily="34" charset="0"/>
              </a:rPr>
              <a:t>2.Το κατάστημα θα έχει ελάχιστο ωφέλιμο εμβαδόν 15 τ.μ. για την ανάπτυξη των θέσεων εργασίας, ενώ ο χώρος ανά θέση ορίζεται στα 4 τ.μ. κατ’ ελάχιστον. Η απόσταση μεταξύ των θέσεων εργασίας θα είναι 1 μέτρο τουλάχιστον. Να υπάρχει χώρος αναμονής κατά τρόπο που να παρεμποδίζεται η οπτική επαφή με το χώρο παροχής υπηρεσιών περιποίησης.</a:t>
            </a:r>
          </a:p>
          <a:p>
            <a:r>
              <a:rPr lang="el-GR" sz="2000" dirty="0" smtClean="0">
                <a:solidFill>
                  <a:schemeClr val="accent1"/>
                </a:solidFill>
                <a:latin typeface="Calibri" pitchFamily="34" charset="0"/>
              </a:rPr>
              <a:t>3.Το δάπεδο και οι επιφάνειες των τοίχων θα είναι κατασκευασμένες από υλικά που θα επιτρέπουν τον εύκολο καθαρισμό τους με υγρή μέθοδο.</a:t>
            </a:r>
          </a:p>
          <a:p>
            <a:r>
              <a:rPr lang="el-GR" sz="2000" dirty="0" smtClean="0">
                <a:solidFill>
                  <a:schemeClr val="accent1"/>
                </a:solidFill>
                <a:latin typeface="Calibri" pitchFamily="34" charset="0"/>
              </a:rPr>
              <a:t> </a:t>
            </a:r>
            <a:endParaRPr lang="el-GR" sz="2000" dirty="0">
              <a:solidFill>
                <a:schemeClr val="accent1"/>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928670"/>
            <a:ext cx="8572560" cy="4401205"/>
          </a:xfrm>
          <a:prstGeom prst="rect">
            <a:avLst/>
          </a:prstGeom>
          <a:noFill/>
        </p:spPr>
        <p:txBody>
          <a:bodyPr wrap="square" rtlCol="0">
            <a:spAutoFit/>
          </a:bodyPr>
          <a:lstStyle/>
          <a:p>
            <a:r>
              <a:rPr lang="el-GR" sz="2000" dirty="0" smtClean="0">
                <a:solidFill>
                  <a:schemeClr val="accent1"/>
                </a:solidFill>
                <a:latin typeface="Calibri" pitchFamily="34" charset="0"/>
              </a:rPr>
              <a:t>4.Το κατάστημα θα διαθέτει ύδρευση από το δίκτυο ύδρευσης και θα είναι συνδεδεμένο με το υπάρχον αποχετευτικό δίκτυο ή εν ελλείψει αυτού, με νόμιμο βόθρο.</a:t>
            </a:r>
          </a:p>
          <a:p>
            <a:r>
              <a:rPr lang="el-GR" sz="2000" dirty="0" smtClean="0">
                <a:solidFill>
                  <a:schemeClr val="accent1"/>
                </a:solidFill>
                <a:latin typeface="Calibri" pitchFamily="34" charset="0"/>
              </a:rPr>
              <a:t>5.Το κατάστημα θα διαθέτει τουλάχιστον ένα αποχωρητήριο το οποίο θα πληρεί τους όρους και τις προϋποθέσεις που προβλέπονται από το άρθρο 25 της Υγειονομικής Διάταξης Α1β/8577/1983(ΦΕΚ 526/τα.Β/24.9.1983), όπως τροποποιήθηκε και ισχύει.</a:t>
            </a:r>
          </a:p>
          <a:p>
            <a:r>
              <a:rPr lang="el-GR" sz="2000" dirty="0" smtClean="0">
                <a:solidFill>
                  <a:schemeClr val="accent1"/>
                </a:solidFill>
                <a:latin typeface="Calibri" pitchFamily="34" charset="0"/>
              </a:rPr>
              <a:t>6.Τα χρησιμοποιούμενα εργαλεία ή θα είναι μιας χρήσης και θα διατηρούνται απολύτως καθαρά εντός κλειστών προθηκών ή θα αποστειρώνονται μετά από κάθε χρήση σε ειδικό κλίβανο. Όσα δε, σκεύη ή εργαλεία δεν μπορούν να αποστειρωθούν θα καθαρίζονται με απορρυπαντικό και νερό και στη συνέχεια θα απολυμαίνονται με προϊόντα εγκεκριμένα από τον Ε.Ο.Φ. Επίσης, τα χρησιμοποιούμενα υλικά περιποίησης όπως κρέμες, βερνίκια νυχιών, κ.λπ. θα πρέπει να είναι εγκεκριμένα από τον Ε.Ο.Φ. </a:t>
            </a:r>
            <a:endParaRPr lang="el-GR" sz="2000" dirty="0">
              <a:solidFill>
                <a:schemeClr val="accent1"/>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714356"/>
            <a:ext cx="8572560" cy="5324535"/>
          </a:xfrm>
          <a:prstGeom prst="rect">
            <a:avLst/>
          </a:prstGeom>
          <a:noFill/>
        </p:spPr>
        <p:txBody>
          <a:bodyPr wrap="square" rtlCol="0">
            <a:spAutoFit/>
          </a:bodyPr>
          <a:lstStyle/>
          <a:p>
            <a:r>
              <a:rPr lang="el-GR" sz="2000" dirty="0" smtClean="0">
                <a:solidFill>
                  <a:schemeClr val="accent1"/>
                </a:solidFill>
                <a:latin typeface="Calibri" pitchFamily="34" charset="0"/>
              </a:rPr>
              <a:t>7.Για κάθε πελάτη θα χρησιμοποιείται καθαρή πετσέτα ή πετσέτα μιας χρήσης. Οι καθαρές πετσέτες θα φυλάσσονται εντός κλειστών προθηκών και σε διαφορετικό χώρο από τις χρησιμοποιημένες ακάθαρτες.</a:t>
            </a:r>
          </a:p>
          <a:p>
            <a:r>
              <a:rPr lang="el-GR" sz="2000" dirty="0" smtClean="0">
                <a:solidFill>
                  <a:schemeClr val="accent1"/>
                </a:solidFill>
                <a:latin typeface="Calibri" pitchFamily="34" charset="0"/>
              </a:rPr>
              <a:t>8.Οι εργαζόμενοι στο ανωτέρω κατάστημα πρέπει να είναι υγιείς και να διαθέτουν ατομικά βιβλιάρια υγείας σύμφωνα με το άρθρο 14 της Υγειονομικής Διάταξης Α1β/8577/1983(ΦΕΚ 526/τα.Β/24.9.1983), όπως ισχύει.</a:t>
            </a:r>
          </a:p>
          <a:p>
            <a:r>
              <a:rPr lang="el-GR" sz="2000" dirty="0" smtClean="0">
                <a:solidFill>
                  <a:schemeClr val="accent1"/>
                </a:solidFill>
                <a:latin typeface="Calibri" pitchFamily="34" charset="0"/>
              </a:rPr>
              <a:t>9.Στην περίπτωση λειτουργίας μικτού καταστήματος(πλην κομμωτηρίων, κουρείων) τότε απαιτούνται 4τ.μ. ανά θέση εργασίας, για την περίπτωση παροχής υπηρεσιών περιποίησης χεριών ή και ποδιών, σε μόνιμο διαχωρισμένο χώρο από το υπόλοιπο κατάστημα. Οι δε χώροι υγιεινής και ο χώρος απολύμανσης θα προορίζονται μόνο για το εν λόγω κατάστημα.</a:t>
            </a:r>
          </a:p>
          <a:p>
            <a:r>
              <a:rPr lang="el-GR" sz="2000" dirty="0" smtClean="0">
                <a:solidFill>
                  <a:schemeClr val="accent1"/>
                </a:solidFill>
                <a:latin typeface="Calibri" pitchFamily="34" charset="0"/>
              </a:rPr>
              <a:t>10.Απαραίτητη η ύπαρξη ελάχιστου εξοπλισμού και υλικού Πρώτων Βοηθειών τα οποία, θα καθορίζει εγκύκλιος της Γεν.Δ/νσης Δημόσιας Υγείας.</a:t>
            </a:r>
          </a:p>
          <a:p>
            <a:endParaRPr lang="el-GR" sz="2000" dirty="0">
              <a:solidFill>
                <a:schemeClr val="accent1"/>
              </a:solidFill>
              <a:latin typeface="Calibri" pitchFamily="34" charset="0"/>
            </a:endParaRPr>
          </a:p>
          <a:p>
            <a:r>
              <a:rPr lang="el-GR" sz="2000" dirty="0" smtClean="0">
                <a:solidFill>
                  <a:schemeClr val="accent1"/>
                </a:solidFill>
                <a:latin typeface="Calibri" pitchFamily="34" charset="0"/>
              </a:rPr>
              <a:t>(Ερώτηση πιστοποίησης – Ομάδα β’ Ειδικές ερωτήσεις)</a:t>
            </a:r>
          </a:p>
          <a:p>
            <a:endParaRPr lang="el-GR" sz="2000" dirty="0">
              <a:solidFill>
                <a:schemeClr val="accent1"/>
              </a:solidFill>
              <a:latin typeface="Calibri" pitchFamily="34" charset="0"/>
            </a:endParaRPr>
          </a:p>
          <a:p>
            <a:r>
              <a:rPr lang="el-GR" sz="2000" dirty="0" smtClean="0">
                <a:solidFill>
                  <a:schemeClr val="accent1"/>
                </a:solidFill>
                <a:latin typeface="Calibri" pitchFamily="34" charset="0"/>
              </a:rPr>
              <a:t> </a:t>
            </a:r>
            <a:endParaRPr lang="el-GR" sz="2000" dirty="0">
              <a:solidFill>
                <a:schemeClr val="accent1"/>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642918"/>
            <a:ext cx="8501122" cy="5078313"/>
          </a:xfrm>
          <a:prstGeom prst="rect">
            <a:avLst/>
          </a:prstGeom>
        </p:spPr>
        <p:txBody>
          <a:bodyPr wrap="square">
            <a:spAutoFit/>
          </a:bodyPr>
          <a:lstStyle/>
          <a:p>
            <a:pPr algn="ctr"/>
            <a:r>
              <a:rPr lang="el-GR" dirty="0" smtClean="0"/>
              <a:t>ΕΡΩΤΗΣΕΙΣ ΠΙΣΤΟΠΟΙΗΣΗΣ-ΟΜΑΔΑ Β’-ΕΙΔΙΚΕΣ ΕΡΩΤΗΣΕΙΣ</a:t>
            </a:r>
          </a:p>
          <a:p>
            <a:pPr algn="ctr"/>
            <a:endParaRPr lang="en-US" dirty="0" smtClean="0"/>
          </a:p>
          <a:p>
            <a:pPr algn="ctr"/>
            <a:r>
              <a:rPr lang="el-GR" u="sng" dirty="0" smtClean="0">
                <a:solidFill>
                  <a:schemeClr val="accent3">
                    <a:lumMod val="75000"/>
                  </a:schemeClr>
                </a:solidFill>
                <a:latin typeface="Calibri" pitchFamily="34" charset="0"/>
              </a:rPr>
              <a:t>Απάντηση στην άσκηση </a:t>
            </a:r>
            <a:r>
              <a:rPr lang="en-US" u="sng" dirty="0" smtClean="0">
                <a:solidFill>
                  <a:schemeClr val="accent3">
                    <a:lumMod val="75000"/>
                  </a:schemeClr>
                </a:solidFill>
                <a:latin typeface="Calibri" pitchFamily="34" charset="0"/>
              </a:rPr>
              <a:t>24</a:t>
            </a:r>
            <a:r>
              <a:rPr lang="el-GR" u="sng" dirty="0" smtClean="0">
                <a:solidFill>
                  <a:schemeClr val="accent3">
                    <a:lumMod val="75000"/>
                  </a:schemeClr>
                </a:solidFill>
                <a:latin typeface="Calibri" pitchFamily="34" charset="0"/>
              </a:rPr>
              <a:t>/11/2020</a:t>
            </a:r>
            <a:endParaRPr lang="el-GR" u="sng" dirty="0" smtClean="0">
              <a:solidFill>
                <a:schemeClr val="accent3">
                  <a:lumMod val="75000"/>
                </a:schemeClr>
              </a:solidFill>
              <a:latin typeface="Calibri" pitchFamily="34" charset="0"/>
            </a:endParaRPr>
          </a:p>
          <a:p>
            <a:pPr algn="ctr"/>
            <a:endParaRPr lang="el-GR" dirty="0" smtClean="0"/>
          </a:p>
          <a:p>
            <a:pPr algn="ctr"/>
            <a:r>
              <a:rPr lang="el-GR" u="sng" dirty="0" smtClean="0">
                <a:solidFill>
                  <a:schemeClr val="accent3">
                    <a:lumMod val="75000"/>
                  </a:schemeClr>
                </a:solidFill>
                <a:latin typeface="Calibri" pitchFamily="34" charset="0"/>
              </a:rPr>
              <a:t>Να απαντηθεί με βάση τη δική σας κρίση η παρακάτω ερώτηση</a:t>
            </a:r>
            <a:r>
              <a:rPr lang="en-US" u="sng" dirty="0" smtClean="0">
                <a:solidFill>
                  <a:schemeClr val="accent3">
                    <a:lumMod val="75000"/>
                  </a:schemeClr>
                </a:solidFill>
                <a:latin typeface="Calibri" pitchFamily="34" charset="0"/>
              </a:rPr>
              <a:t>:</a:t>
            </a:r>
            <a:br>
              <a:rPr lang="en-US" u="sng" dirty="0" smtClean="0">
                <a:solidFill>
                  <a:schemeClr val="accent3">
                    <a:lumMod val="75000"/>
                  </a:schemeClr>
                </a:solidFill>
                <a:latin typeface="Calibri" pitchFamily="34" charset="0"/>
              </a:rPr>
            </a:br>
            <a:endParaRPr lang="el-GR" dirty="0" smtClean="0"/>
          </a:p>
          <a:p>
            <a:pPr algn="ctr">
              <a:buFont typeface="Wingdings" pitchFamily="2" charset="2"/>
              <a:buChar char="§"/>
            </a:pPr>
            <a:r>
              <a:rPr lang="el-GR" dirty="0" smtClean="0">
                <a:solidFill>
                  <a:schemeClr val="accent3">
                    <a:lumMod val="75000"/>
                  </a:schemeClr>
                </a:solidFill>
                <a:latin typeface="Calibri" pitchFamily="34" charset="0"/>
              </a:rPr>
              <a:t>Αναφέρατε επιγραμματικά τρεις (3) τρόπους προβολής ενός κέντρου ποδολογίας.</a:t>
            </a:r>
          </a:p>
          <a:p>
            <a:pPr algn="ctr">
              <a:buFont typeface="Wingdings" pitchFamily="2" charset="2"/>
              <a:buChar char="§"/>
            </a:pPr>
            <a:endParaRPr lang="el-GR" dirty="0" smtClean="0">
              <a:solidFill>
                <a:schemeClr val="accent3">
                  <a:lumMod val="75000"/>
                </a:schemeClr>
              </a:solidFill>
              <a:latin typeface="Calibri" pitchFamily="34" charset="0"/>
            </a:endParaRPr>
          </a:p>
          <a:p>
            <a:r>
              <a:rPr lang="el-GR" u="sng" dirty="0" smtClean="0">
                <a:solidFill>
                  <a:schemeClr val="accent3">
                    <a:lumMod val="75000"/>
                  </a:schemeClr>
                </a:solidFill>
                <a:latin typeface="Calibri" pitchFamily="34" charset="0"/>
              </a:rPr>
              <a:t>Απάντηση</a:t>
            </a:r>
            <a:r>
              <a:rPr lang="en-US" u="sng" dirty="0" smtClean="0">
                <a:solidFill>
                  <a:schemeClr val="accent3">
                    <a:lumMod val="75000"/>
                  </a:schemeClr>
                </a:solidFill>
                <a:latin typeface="Calibri" pitchFamily="34" charset="0"/>
              </a:rPr>
              <a:t>:</a:t>
            </a:r>
          </a:p>
          <a:p>
            <a:r>
              <a:rPr lang="en-US" dirty="0" smtClean="0">
                <a:solidFill>
                  <a:schemeClr val="accent3">
                    <a:lumMod val="75000"/>
                  </a:schemeClr>
                </a:solidFill>
                <a:latin typeface="Calibri" pitchFamily="34" charset="0"/>
              </a:rPr>
              <a:t>1.K</a:t>
            </a:r>
            <a:r>
              <a:rPr lang="el-GR" dirty="0" smtClean="0">
                <a:solidFill>
                  <a:schemeClr val="accent3">
                    <a:lumMod val="75000"/>
                  </a:schemeClr>
                </a:solidFill>
                <a:latin typeface="Calibri" pitchFamily="34" charset="0"/>
              </a:rPr>
              <a:t>ατασκευή ιστοσελίδας που θα περιλαμβάνει</a:t>
            </a:r>
            <a:r>
              <a:rPr lang="en-US" dirty="0" smtClean="0">
                <a:solidFill>
                  <a:schemeClr val="accent3">
                    <a:lumMod val="75000"/>
                  </a:schemeClr>
                </a:solidFill>
                <a:latin typeface="Calibri" pitchFamily="34" charset="0"/>
              </a:rPr>
              <a:t>:</a:t>
            </a:r>
            <a:r>
              <a:rPr lang="el-GR" dirty="0" smtClean="0">
                <a:solidFill>
                  <a:schemeClr val="accent3">
                    <a:lumMod val="75000"/>
                  </a:schemeClr>
                </a:solidFill>
                <a:latin typeface="Calibri" pitchFamily="34" charset="0"/>
              </a:rPr>
              <a:t>σκοπός, αξίες και αρχές του κέντρου, το αντικείμενο και τις υπηρεσίες(θεραπείες),/προϊόντα του κέντρου, τις χρεώσεις και τις τιμές, παραδείγματα επιτυχημένων θεραπειών, φωτογραφικό υλικό για τις εγκαταστάσεις, πληροφορίες για ραντεβού, προσβασιμότητα(χάρτης), τρόπους και μέσα επικοινωνίας, κλπ. Καταχώρηση και σε ιστότοπους κοινωνικών δικτύων.</a:t>
            </a:r>
          </a:p>
          <a:p>
            <a:r>
              <a:rPr lang="el-GR" dirty="0" smtClean="0">
                <a:solidFill>
                  <a:schemeClr val="accent3">
                    <a:lumMod val="75000"/>
                  </a:schemeClr>
                </a:solidFill>
                <a:latin typeface="Calibri" pitchFamily="34" charset="0"/>
              </a:rPr>
              <a:t>2. Μπροσούρα - Έντυπο με πληροφορίες για τις θεραπείες / προϊόντα παρόμοια με το περιεχόμενο της ιστοσελίδας.</a:t>
            </a:r>
          </a:p>
          <a:p>
            <a:r>
              <a:rPr lang="el-GR" dirty="0" smtClean="0">
                <a:solidFill>
                  <a:schemeClr val="accent3">
                    <a:lumMod val="75000"/>
                  </a:schemeClr>
                </a:solidFill>
                <a:latin typeface="Calibri" pitchFamily="34" charset="0"/>
              </a:rPr>
              <a:t>3.Καταχωρήσεις διαφημιστικού υλικού σε ΜΜΕ όπως εφημερίδες και περιοδικά του κλάδου υγείας ή και σε τοπικά τηλεοπτικά μέσα.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14414" y="571480"/>
            <a:ext cx="7077835" cy="707886"/>
          </a:xfrm>
          <a:prstGeom prst="rect">
            <a:avLst/>
          </a:prstGeom>
        </p:spPr>
        <p:txBody>
          <a:bodyPr wrap="none">
            <a:spAutoFit/>
          </a:bodyPr>
          <a:lstStyle/>
          <a:p>
            <a:pPr algn="ctr"/>
            <a:r>
              <a:rPr lang="el-GR" sz="4000" b="1" dirty="0" smtClean="0">
                <a:solidFill>
                  <a:schemeClr val="accent1"/>
                </a:solidFill>
                <a:latin typeface="Calibri" pitchFamily="34" charset="0"/>
              </a:rPr>
              <a:t>Ευχαριστώ για την προσοχή σας</a:t>
            </a:r>
            <a:endParaRPr lang="el-GR" sz="4000" b="1" dirty="0">
              <a:solidFill>
                <a:schemeClr val="accent1"/>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1538" y="2000240"/>
            <a:ext cx="7011810" cy="3732093"/>
          </a:xfrm>
          <a:prstGeom prst="rect">
            <a:avLst/>
          </a:prstGeom>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TotalTime>
  <Words>611</Words>
  <Application>Microsoft Office PowerPoint</Application>
  <PresentationFormat>Προβολή στην οθόνη (4:3)</PresentationFormat>
  <Paragraphs>60</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Συγκέντρωση</vt:lpstr>
      <vt:lpstr>ΠΡΑΚΤΙΚΗ ΕΦΑΡΜΟΓΗ ΣΤΗΝ ΕΙΔΙΚΟΤΗΤΑ </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9</cp:revision>
  <dcterms:created xsi:type="dcterms:W3CDTF">2020-11-24T15:36:05Z</dcterms:created>
  <dcterms:modified xsi:type="dcterms:W3CDTF">2020-11-26T11:14:59Z</dcterms:modified>
</cp:coreProperties>
</file>