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522" y="42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ΜΕΤΡΑ ΔΙΑΣΠΟΡΑΣ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3337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dirty="0"/>
              <a:t>Τυπική Απόκλιση (</a:t>
            </a:r>
            <a:r>
              <a:rPr lang="en-US" b="1" i="1" dirty="0"/>
              <a:t>s)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4" y="2160589"/>
            <a:ext cx="9508066" cy="3880773"/>
          </a:xfrm>
        </p:spPr>
        <p:txBody>
          <a:bodyPr/>
          <a:lstStyle/>
          <a:p>
            <a:r>
              <a:rPr lang="el-GR" dirty="0"/>
              <a:t>Η διακύμανση είναι μια αξιόπιστη παράμετρος διασποράς, </a:t>
            </a:r>
            <a:r>
              <a:rPr lang="el-GR" b="1" dirty="0">
                <a:solidFill>
                  <a:srgbClr val="FF0000"/>
                </a:solidFill>
              </a:rPr>
              <a:t>αλλά έχει ένα μειονέκτημα</a:t>
            </a:r>
            <a:r>
              <a:rPr lang="el-GR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el-GR" b="1" dirty="0" smtClean="0"/>
              <a:t> </a:t>
            </a:r>
            <a:r>
              <a:rPr lang="el-GR" b="1" dirty="0"/>
              <a:t>Δεν εκφράζεται με </a:t>
            </a:r>
            <a:r>
              <a:rPr lang="el-GR" b="1" dirty="0" smtClean="0"/>
              <a:t>τις μονάδες </a:t>
            </a:r>
            <a:r>
              <a:rPr lang="el-GR" b="1" dirty="0"/>
              <a:t>με τις οποίες εκφράζονται οι παρατηρήσεις</a:t>
            </a:r>
            <a:r>
              <a:rPr lang="el-GR" b="1" dirty="0" smtClean="0"/>
              <a:t>.</a:t>
            </a:r>
          </a:p>
          <a:p>
            <a:endParaRPr lang="el-GR" b="1" dirty="0"/>
          </a:p>
          <a:p>
            <a:r>
              <a:rPr lang="el-GR" dirty="0" smtClean="0"/>
              <a:t> </a:t>
            </a:r>
            <a:r>
              <a:rPr lang="el-GR" dirty="0"/>
              <a:t>Για παράδειγμα, αν οι παρατηρήσεις εκφράζονται σε </a:t>
            </a:r>
            <a:r>
              <a:rPr lang="el-GR" dirty="0" err="1"/>
              <a:t>cm</a:t>
            </a:r>
            <a:r>
              <a:rPr lang="el-GR" dirty="0"/>
              <a:t>, </a:t>
            </a:r>
            <a:r>
              <a:rPr lang="el-GR" dirty="0" smtClean="0"/>
              <a:t>η διακύμανση </a:t>
            </a:r>
            <a:r>
              <a:rPr lang="el-GR" dirty="0"/>
              <a:t>εκφράζεται σε cm2. </a:t>
            </a:r>
            <a:endParaRPr lang="el-GR" dirty="0" smtClean="0"/>
          </a:p>
          <a:p>
            <a:r>
              <a:rPr lang="el-GR" dirty="0" smtClean="0"/>
              <a:t>Αν </a:t>
            </a:r>
            <a:r>
              <a:rPr lang="el-GR" dirty="0"/>
              <a:t>όμως πάρουμε τη θετική τετραγωνική ρίζα της διακύμανσης, θα έχουμε </a:t>
            </a:r>
            <a:r>
              <a:rPr lang="el-GR" dirty="0" smtClean="0"/>
              <a:t>ένα μέτρο </a:t>
            </a:r>
            <a:r>
              <a:rPr lang="el-GR" dirty="0"/>
              <a:t>διασποράς που θα εκφράζεται με την </a:t>
            </a:r>
            <a:r>
              <a:rPr lang="el-GR" dirty="0" smtClean="0"/>
              <a:t>ίδια </a:t>
            </a:r>
            <a:r>
              <a:rPr lang="el-GR" dirty="0"/>
              <a:t>μονάδα μέτρησης του χαρακτηριστικού, όπως ακριβώς είναι </a:t>
            </a:r>
            <a:r>
              <a:rPr lang="el-GR" dirty="0" smtClean="0"/>
              <a:t>και όλα </a:t>
            </a:r>
            <a:r>
              <a:rPr lang="el-GR" dirty="0"/>
              <a:t>τα άλλα μέτρα θέσης, που εξετάσαμε έως τώρα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/>
              <a:t>Η ποσότητα αυτή λέγεται </a:t>
            </a:r>
            <a:r>
              <a:rPr lang="el-GR" b="1" dirty="0"/>
              <a:t>τυπική απόκλιση </a:t>
            </a:r>
            <a:r>
              <a:rPr lang="el-GR" dirty="0"/>
              <a:t>(</a:t>
            </a:r>
            <a:r>
              <a:rPr lang="el-GR" dirty="0" err="1" smtClean="0"/>
              <a:t>standard</a:t>
            </a:r>
            <a:r>
              <a:rPr lang="el-GR" dirty="0" smtClean="0"/>
              <a:t> </a:t>
            </a:r>
            <a:r>
              <a:rPr lang="el-GR" dirty="0" err="1" smtClean="0"/>
              <a:t>deviation</a:t>
            </a:r>
            <a:r>
              <a:rPr lang="el-GR" dirty="0"/>
              <a:t>), συμβολίζεται με s και δίνεται από τη σχέση</a:t>
            </a:r>
            <a:r>
              <a:rPr lang="el-GR" dirty="0" smtClean="0"/>
              <a:t>:</a:t>
            </a:r>
          </a:p>
          <a:p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0235" y="5435600"/>
            <a:ext cx="215152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531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dirty="0"/>
              <a:t>Τυπική Απόκλιση (</a:t>
            </a:r>
            <a:r>
              <a:rPr lang="en-US" b="1" i="1" dirty="0"/>
              <a:t>s)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4" y="2209800"/>
            <a:ext cx="9698566" cy="38315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 smtClean="0"/>
              <a:t>Αξίζει </a:t>
            </a:r>
            <a:r>
              <a:rPr lang="el-GR" dirty="0"/>
              <a:t>να σημειωθεί ότι αν η καμπύλη συχνοτήτων για το χαρακτηριστικό που εξετάζουμε είναι κανονική </a:t>
            </a:r>
            <a:r>
              <a:rPr lang="el-GR" dirty="0" smtClean="0"/>
              <a:t>ή περίπου </a:t>
            </a:r>
            <a:r>
              <a:rPr lang="el-GR" dirty="0"/>
              <a:t>κανονική, τότε η τυπική απόκλιση </a:t>
            </a:r>
            <a:r>
              <a:rPr lang="el-GR" i="1" dirty="0"/>
              <a:t>s </a:t>
            </a:r>
            <a:r>
              <a:rPr lang="el-GR" dirty="0"/>
              <a:t>έχει τις παρακάτω ιδιότητες:</a:t>
            </a:r>
          </a:p>
          <a:p>
            <a:pPr marL="400050" indent="-400050">
              <a:buAutoNum type="romanLcParenR"/>
            </a:pPr>
            <a:r>
              <a:rPr lang="el-GR" dirty="0" smtClean="0"/>
              <a:t>το </a:t>
            </a:r>
            <a:r>
              <a:rPr lang="el-GR" dirty="0"/>
              <a:t>68% περίπου των παρατηρήσεων βρίσκεται στο </a:t>
            </a:r>
            <a:r>
              <a:rPr lang="el-GR" dirty="0" smtClean="0"/>
              <a:t>διάστημα</a:t>
            </a:r>
          </a:p>
          <a:p>
            <a:pPr marL="400050" indent="-400050">
              <a:buAutoNum type="romanLcParenR"/>
            </a:pPr>
            <a:endParaRPr lang="el-GR" dirty="0"/>
          </a:p>
          <a:p>
            <a:pPr marL="400050" indent="-400050">
              <a:buAutoNum type="romanLcParenR"/>
            </a:pPr>
            <a:endParaRPr lang="el-GR" dirty="0"/>
          </a:p>
          <a:p>
            <a:pPr marL="0" indent="0">
              <a:buNone/>
            </a:pPr>
            <a:r>
              <a:rPr lang="el-GR" dirty="0" err="1"/>
              <a:t>ii</a:t>
            </a:r>
            <a:r>
              <a:rPr lang="el-GR" dirty="0"/>
              <a:t>) το 95% περίπου των παρατηρήσεων βρίσκεται στο </a:t>
            </a:r>
            <a:r>
              <a:rPr lang="el-GR" dirty="0" smtClean="0"/>
              <a:t>διάστημα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err="1"/>
              <a:t>iii</a:t>
            </a:r>
            <a:r>
              <a:rPr lang="el-GR" dirty="0"/>
              <a:t>) το 99,7% περίπου των παρατηρήσεων βρίσκεται στο </a:t>
            </a:r>
            <a:r>
              <a:rPr lang="el-GR" dirty="0" smtClean="0"/>
              <a:t>διάστημα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err="1"/>
              <a:t>iv</a:t>
            </a:r>
            <a:r>
              <a:rPr lang="el-GR" dirty="0"/>
              <a:t>) το εύρος ισούται περίπου με έξι τυπικές αποκλίσεις, δηλαδή </a:t>
            </a:r>
            <a:r>
              <a:rPr lang="el-GR" i="1" dirty="0"/>
              <a:t>R </a:t>
            </a:r>
            <a:r>
              <a:rPr lang="el-GR" dirty="0"/>
              <a:t>≈ 6</a:t>
            </a:r>
            <a:r>
              <a:rPr lang="el-GR" i="1" dirty="0"/>
              <a:t>s</a:t>
            </a:r>
            <a:r>
              <a:rPr lang="el-GR" dirty="0"/>
              <a:t>.</a:t>
            </a: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3900" y="3429000"/>
            <a:ext cx="2229074" cy="393700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5995" y="4318001"/>
            <a:ext cx="1420009" cy="508000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9026" y="5245100"/>
            <a:ext cx="1333948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274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dirty="0"/>
              <a:t>Τυπική Απόκλιση (</a:t>
            </a:r>
            <a:r>
              <a:rPr lang="en-US" b="1" i="1" dirty="0"/>
              <a:t>s)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5700" y="1612900"/>
            <a:ext cx="6769100" cy="420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563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dirty="0"/>
              <a:t>Συντελεστής </a:t>
            </a:r>
            <a:r>
              <a:rPr lang="en-US" b="1" i="1" dirty="0"/>
              <a:t>M</a:t>
            </a:r>
            <a:r>
              <a:rPr lang="el-GR" b="1" i="1" dirty="0" err="1"/>
              <a:t>εταβολής</a:t>
            </a:r>
            <a:r>
              <a:rPr lang="el-GR" b="1" i="1" dirty="0"/>
              <a:t> (</a:t>
            </a:r>
            <a:r>
              <a:rPr lang="en-US" b="1" i="1" dirty="0"/>
              <a:t>CV)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53534" y="1766889"/>
            <a:ext cx="10155766" cy="3880773"/>
          </a:xfrm>
        </p:spPr>
        <p:txBody>
          <a:bodyPr>
            <a:noAutofit/>
          </a:bodyPr>
          <a:lstStyle/>
          <a:p>
            <a:r>
              <a:rPr lang="el-GR" sz="2400" dirty="0" smtClean="0"/>
              <a:t>Στην </a:t>
            </a:r>
            <a:r>
              <a:rPr lang="el-GR" sz="2400" dirty="0"/>
              <a:t>περίπτωση </a:t>
            </a:r>
            <a:r>
              <a:rPr lang="el-GR" sz="2400" dirty="0" smtClean="0"/>
              <a:t>που</a:t>
            </a:r>
            <a:r>
              <a:rPr lang="el-GR" sz="2400" dirty="0" smtClean="0"/>
              <a:t> έχουμε </a:t>
            </a:r>
            <a:r>
              <a:rPr lang="el-GR" sz="2400" dirty="0"/>
              <a:t>διαφορετικές μονάδες </a:t>
            </a:r>
            <a:r>
              <a:rPr lang="el-GR" sz="2400" dirty="0" smtClean="0"/>
              <a:t>μέτρησης, οι </a:t>
            </a:r>
            <a:r>
              <a:rPr lang="el-GR" sz="2400" dirty="0"/>
              <a:t>διασπορές </a:t>
            </a:r>
            <a:r>
              <a:rPr lang="el-GR" sz="2400" dirty="0" smtClean="0"/>
              <a:t>των παρατηρήσεων </a:t>
            </a:r>
            <a:r>
              <a:rPr lang="el-GR" sz="2400" dirty="0"/>
              <a:t>δεν είναι άμεσα συγκρίσιμες.</a:t>
            </a:r>
          </a:p>
          <a:p>
            <a:r>
              <a:rPr lang="el-GR" sz="2400" dirty="0"/>
              <a:t>Ένα μέτρο με το οποίο μπορούμε να ξεπεράσουμε τις παραπάνω δυσκολίες και το οποίο μας βοηθά </a:t>
            </a:r>
            <a:r>
              <a:rPr lang="el-GR" sz="2400" dirty="0" smtClean="0"/>
              <a:t>στη σύγκριση </a:t>
            </a:r>
            <a:r>
              <a:rPr lang="el-GR" sz="2400" dirty="0"/>
              <a:t>ομάδων τιμών, που είτε εκφράζονται σε διαφορετικές μονάδες μέτρησης είτε εκφράζονται στην </a:t>
            </a:r>
            <a:r>
              <a:rPr lang="el-GR" sz="2400" dirty="0" smtClean="0"/>
              <a:t>ίδια μονάδα </a:t>
            </a:r>
            <a:r>
              <a:rPr lang="el-GR" sz="2400" dirty="0"/>
              <a:t>μέτρησης, αλλά έχουν σημαντικά διαφορετικές μέσες τιμές, είναι ο </a:t>
            </a:r>
            <a:r>
              <a:rPr lang="el-GR" sz="2400" b="1" dirty="0"/>
              <a:t>συντελεστής μεταβολής </a:t>
            </a:r>
            <a:r>
              <a:rPr lang="el-GR" sz="2400" dirty="0" smtClean="0"/>
              <a:t>ή </a:t>
            </a:r>
            <a:r>
              <a:rPr lang="el-GR" sz="2400" b="1" dirty="0" smtClean="0"/>
              <a:t>συντελεστής </a:t>
            </a:r>
            <a:r>
              <a:rPr lang="el-GR" sz="2400" b="1" dirty="0"/>
              <a:t>μεταβλητότητας </a:t>
            </a:r>
            <a:r>
              <a:rPr lang="el-GR" sz="2400" dirty="0"/>
              <a:t>(</a:t>
            </a:r>
            <a:r>
              <a:rPr lang="el-GR" sz="2400" dirty="0" err="1"/>
              <a:t>coefficient</a:t>
            </a:r>
            <a:r>
              <a:rPr lang="el-GR" sz="2400" dirty="0"/>
              <a:t> of </a:t>
            </a:r>
            <a:r>
              <a:rPr lang="el-GR" sz="2400" dirty="0" err="1"/>
              <a:t>variation</a:t>
            </a:r>
            <a:r>
              <a:rPr lang="el-GR" sz="2400" dirty="0"/>
              <a:t>), ο οποίος ορίζεται από το λόγο:</a:t>
            </a:r>
          </a:p>
        </p:txBody>
      </p:sp>
    </p:spTree>
    <p:extLst>
      <p:ext uri="{BB962C8B-B14F-4D97-AF65-F5344CB8AC3E}">
        <p14:creationId xmlns:p14="http://schemas.microsoft.com/office/powerpoint/2010/main" val="3300844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dirty="0"/>
              <a:t>Συντελεστής </a:t>
            </a:r>
            <a:r>
              <a:rPr lang="en-US" b="1" i="1" dirty="0"/>
              <a:t>M</a:t>
            </a:r>
            <a:r>
              <a:rPr lang="el-GR" b="1" i="1" dirty="0" err="1"/>
              <a:t>εταβολής</a:t>
            </a:r>
            <a:r>
              <a:rPr lang="el-GR" b="1" i="1" dirty="0"/>
              <a:t> (</a:t>
            </a:r>
            <a:r>
              <a:rPr lang="en-US" b="1" i="1" dirty="0"/>
              <a:t>CV)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3000" y="2209800"/>
            <a:ext cx="5295900" cy="181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590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dirty="0"/>
              <a:t>Συντελεστής </a:t>
            </a:r>
            <a:r>
              <a:rPr lang="en-US" b="1" i="1" dirty="0"/>
              <a:t>M</a:t>
            </a:r>
            <a:r>
              <a:rPr lang="el-GR" b="1" i="1" dirty="0" err="1"/>
              <a:t>εταβολής</a:t>
            </a:r>
            <a:r>
              <a:rPr lang="el-GR" b="1" i="1" dirty="0"/>
              <a:t> (</a:t>
            </a:r>
            <a:r>
              <a:rPr lang="en-US" b="1" i="1" dirty="0"/>
              <a:t>CV)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4" y="1206500"/>
            <a:ext cx="8596668" cy="5803899"/>
          </a:xfrm>
        </p:spPr>
        <p:txBody>
          <a:bodyPr>
            <a:normAutofit/>
          </a:bodyPr>
          <a:lstStyle/>
          <a:p>
            <a:endParaRPr lang="el-GR" sz="2400" dirty="0" smtClean="0"/>
          </a:p>
          <a:p>
            <a:r>
              <a:rPr lang="el-GR" sz="2400" dirty="0" smtClean="0"/>
              <a:t>Ο </a:t>
            </a:r>
            <a:r>
              <a:rPr lang="el-GR" sz="2400" dirty="0" smtClean="0"/>
              <a:t>συντελεστής μεταβολής εκφράζεται επί τοις εκατό, είναι συνεπώς ανεξάρτητος από τις μονάδες μέτρησης και παριστάνει ένα μέτρο </a:t>
            </a:r>
            <a:r>
              <a:rPr lang="el-GR" sz="2400" b="1" dirty="0" smtClean="0"/>
              <a:t>σχετικής διασποράς </a:t>
            </a:r>
            <a:r>
              <a:rPr lang="el-GR" sz="2400" dirty="0" smtClean="0"/>
              <a:t>των τιμών και όχι της απόλυτης διασποράς, όπως έχουμε δει </a:t>
            </a:r>
            <a:r>
              <a:rPr lang="el-GR" sz="2400" dirty="0" smtClean="0"/>
              <a:t>έως τώρα</a:t>
            </a:r>
            <a:r>
              <a:rPr lang="el-GR" sz="2400" dirty="0"/>
              <a:t>. </a:t>
            </a:r>
            <a:endParaRPr lang="el-GR" sz="2400" dirty="0" smtClean="0"/>
          </a:p>
          <a:p>
            <a:r>
              <a:rPr lang="el-GR" sz="2400" dirty="0" smtClean="0"/>
              <a:t>Εκφράζει</a:t>
            </a:r>
            <a:r>
              <a:rPr lang="el-GR" sz="2400" dirty="0"/>
              <a:t>, δηλαδή, τη μεταβλητότητα των δεδομένων απαλλαγμένη από την επίδραση της μέσης τιμής</a:t>
            </a:r>
            <a:r>
              <a:rPr lang="el-GR" sz="2400" dirty="0" smtClean="0"/>
              <a:t>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543704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dirty="0"/>
              <a:t>Συντελεστής </a:t>
            </a:r>
            <a:r>
              <a:rPr lang="en-US" b="1" i="1" dirty="0"/>
              <a:t>M</a:t>
            </a:r>
            <a:r>
              <a:rPr lang="el-GR" b="1" i="1" dirty="0" err="1"/>
              <a:t>εταβολής</a:t>
            </a:r>
            <a:r>
              <a:rPr lang="el-GR" b="1" i="1" dirty="0"/>
              <a:t> (</a:t>
            </a:r>
            <a:r>
              <a:rPr lang="en-US" b="1" i="1" dirty="0"/>
              <a:t>CV)</a:t>
            </a: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825500" y="1663700"/>
            <a:ext cx="94615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sz="2400" dirty="0">
              <a:latin typeface="TimesNewRomanPSMT"/>
            </a:endParaRPr>
          </a:p>
          <a:p>
            <a:r>
              <a:rPr lang="el-GR" sz="2400" dirty="0">
                <a:latin typeface="TimesNewRomanPSMT"/>
              </a:rPr>
              <a:t>Γενικά δεχόμαστε ότι ένα δείγμα τιμών μιας μεταβλητής </a:t>
            </a:r>
            <a:r>
              <a:rPr lang="el-GR" sz="2400" b="1" dirty="0">
                <a:latin typeface="TimesNewRomanPSMT"/>
              </a:rPr>
              <a:t>θα είναι ομοιογενές</a:t>
            </a:r>
            <a:r>
              <a:rPr lang="el-GR" sz="2400" b="1" dirty="0" smtClean="0">
                <a:latin typeface="TimesNewRomanPSMT"/>
              </a:rPr>
              <a:t>,</a:t>
            </a:r>
          </a:p>
          <a:p>
            <a:r>
              <a:rPr lang="el-GR" sz="2400" dirty="0" smtClean="0">
                <a:latin typeface="TimesNewRomanPSMT"/>
              </a:rPr>
              <a:t> </a:t>
            </a:r>
            <a:r>
              <a:rPr lang="el-GR" sz="2400" dirty="0">
                <a:latin typeface="TimesNewRomanPSMT"/>
              </a:rPr>
              <a:t>εάν ο συντελεστής μεταβολής </a:t>
            </a:r>
            <a:r>
              <a:rPr lang="el-GR" sz="2400" b="1" dirty="0" smtClean="0">
                <a:latin typeface="TimesNewRomanPSMT"/>
              </a:rPr>
              <a:t>δεν ξεπερνά </a:t>
            </a:r>
            <a:r>
              <a:rPr lang="el-GR" sz="2400" b="1" dirty="0">
                <a:latin typeface="TimesNewRomanPSMT"/>
              </a:rPr>
              <a:t>το 10%.</a:t>
            </a: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4131898255"/>
      </p:ext>
    </p:extLst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</TotalTime>
  <Words>372</Words>
  <Application>Microsoft Office PowerPoint</Application>
  <PresentationFormat>Ευρεία οθόνη</PresentationFormat>
  <Paragraphs>32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3" baseType="lpstr">
      <vt:lpstr>Arial</vt:lpstr>
      <vt:lpstr>TimesNewRomanPSMT</vt:lpstr>
      <vt:lpstr>Trebuchet MS</vt:lpstr>
      <vt:lpstr>Wingdings 3</vt:lpstr>
      <vt:lpstr>Όψη</vt:lpstr>
      <vt:lpstr>ΜΕΤΡΑ ΔΙΑΣΠΟΡΑΣ</vt:lpstr>
      <vt:lpstr>Τυπική Απόκλιση (s)</vt:lpstr>
      <vt:lpstr>Τυπική Απόκλιση (s)</vt:lpstr>
      <vt:lpstr>Τυπική Απόκλιση (s)</vt:lpstr>
      <vt:lpstr>Συντελεστής Mεταβολής (CV)</vt:lpstr>
      <vt:lpstr>Συντελεστής Mεταβολής (CV)</vt:lpstr>
      <vt:lpstr>Συντελεστής Mεταβολής (CV)</vt:lpstr>
      <vt:lpstr>Συντελεστής Mεταβολής (CV)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ΜΕΤΡΑ ΔΙΑΣΠΟΡΑΣ</dc:title>
  <dc:creator>Χρήστης των Windows</dc:creator>
  <cp:lastModifiedBy>Χρήστης των Windows</cp:lastModifiedBy>
  <cp:revision>4</cp:revision>
  <dcterms:created xsi:type="dcterms:W3CDTF">2023-01-02T15:54:11Z</dcterms:created>
  <dcterms:modified xsi:type="dcterms:W3CDTF">2023-01-04T08:54:48Z</dcterms:modified>
</cp:coreProperties>
</file>