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61" r:id="rId3"/>
    <p:sldId id="262" r:id="rId4"/>
    <p:sldId id="263" r:id="rId5"/>
    <p:sldId id="264" r:id="rId6"/>
    <p:sldId id="265" r:id="rId7"/>
    <p:sldId id="266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79" d="100"/>
          <a:sy n="79" d="100"/>
        </p:scale>
        <p:origin x="-342" y="-7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072" y="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541D5F5-6E49-41BD-A135-A87EE057E2F6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24A0433C-7446-4B14-9B3D-7BAA16BCFE87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dirty="0"/>
              <a:t>Στυλ υποδείγματος κειμένου</a:t>
            </a:r>
          </a:p>
          <a:p>
            <a:pPr lvl="1" rtl="0"/>
            <a:r>
              <a:rPr lang="el-GR" dirty="0"/>
              <a:t>Δεύτερου επιπέδου</a:t>
            </a:r>
          </a:p>
          <a:p>
            <a:pPr lvl="2" rtl="0"/>
            <a:r>
              <a:rPr lang="el-GR" dirty="0"/>
              <a:t>Τρίτου επιπέδου</a:t>
            </a:r>
          </a:p>
          <a:p>
            <a:pPr lvl="3" rtl="0"/>
            <a:r>
              <a:rPr lang="el-GR" dirty="0"/>
              <a:t>Τέταρτου επιπέδου</a:t>
            </a:r>
          </a:p>
          <a:p>
            <a:pPr lvl="4" rtl="0"/>
            <a:r>
              <a:rPr lang="el-GR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3073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el-GR" smtClean="0"/>
              <a:pPr rtl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9052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1"/>
            <a:ext cx="23044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5936" y="1122363"/>
            <a:ext cx="8789286" cy="2387600"/>
          </a:xfrm>
        </p:spPr>
        <p:txBody>
          <a:bodyPr anchor="b">
            <a:normAutofit/>
          </a:bodyPr>
          <a:lstStyle>
            <a:lvl1pPr algn="l">
              <a:defRPr sz="47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5936" y="3602038"/>
            <a:ext cx="8789286" cy="1655762"/>
          </a:xfrm>
        </p:spPr>
        <p:txBody>
          <a:bodyPr>
            <a:normAutofit/>
          </a:bodyPr>
          <a:lstStyle>
            <a:lvl1pPr marL="0" indent="0" algn="l">
              <a:buNone/>
              <a:defRPr sz="1999" cap="all" baseline="0">
                <a:solidFill>
                  <a:schemeClr val="tx2"/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5668" y="5410202"/>
            <a:ext cx="2742486" cy="365125"/>
          </a:xfrm>
        </p:spPr>
        <p:txBody>
          <a:bodyPr/>
          <a:lstStyle/>
          <a:p>
            <a:pPr rtl="0"/>
            <a:fld id="{226CD5AF-41BF-4A97-96EB-BBF7291C9F4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5936" y="5410202"/>
            <a:ext cx="5123551" cy="365125"/>
          </a:xfrm>
        </p:spPr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4334" y="5410200"/>
            <a:ext cx="770888" cy="365125"/>
          </a:xfrm>
        </p:spPr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16154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4304665"/>
            <a:ext cx="9909774" cy="819355"/>
          </a:xfrm>
        </p:spPr>
        <p:txBody>
          <a:bodyPr anchor="b">
            <a:normAutofit/>
          </a:bodyPr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114" y="606426"/>
            <a:ext cx="9909773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199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5124020"/>
            <a:ext cx="9908278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5966901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59" y="609600"/>
            <a:ext cx="9903375" cy="3429000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4419600"/>
            <a:ext cx="9901880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5224215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748429"/>
          </a:xfrm>
        </p:spPr>
        <p:txBody>
          <a:bodyPr anchor="ctr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365557"/>
            <a:ext cx="8750020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4" y="4309919"/>
            <a:ext cx="990342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  <p:sp>
        <p:nvSpPr>
          <p:cNvPr id="60" name="TextBox 59"/>
          <p:cNvSpPr txBox="1"/>
          <p:nvPr/>
        </p:nvSpPr>
        <p:spPr>
          <a:xfrm>
            <a:off x="903277" y="732394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4626" y="276497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5173354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3" y="2134042"/>
            <a:ext cx="9903421" cy="2511835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067" y="4657655"/>
            <a:ext cx="9901926" cy="1140644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7175561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990341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113" y="2674463"/>
            <a:ext cx="319606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625" y="3360263"/>
            <a:ext cx="3207899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3591" y="2677635"/>
            <a:ext cx="318355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3040" y="3363435"/>
            <a:ext cx="319499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397" y="2674463"/>
            <a:ext cx="319413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0397" y="3360263"/>
            <a:ext cx="319413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8673478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114" y="609600"/>
            <a:ext cx="990341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116" y="4404596"/>
            <a:ext cx="3194408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116" y="2666998"/>
            <a:ext cx="3194408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116" y="4980859"/>
            <a:ext cx="3194408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7884" y="4404596"/>
            <a:ext cx="3199567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7884" y="2666998"/>
            <a:ext cx="319810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6424" y="4980857"/>
            <a:ext cx="3199567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0523" y="4404595"/>
            <a:ext cx="318991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9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0398" y="2666998"/>
            <a:ext cx="319413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999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0397" y="4980855"/>
            <a:ext cx="319413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27782924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307607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0046" y="609600"/>
            <a:ext cx="2004489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113" y="609600"/>
            <a:ext cx="7746572" cy="5181601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246219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0970C8C-7521-4333-A2D4-8FDE755E311E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3892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1419227"/>
            <a:ext cx="9903420" cy="2852737"/>
          </a:xfrm>
        </p:spPr>
        <p:txBody>
          <a:bodyPr anchor="b">
            <a:normAutofit/>
          </a:bodyPr>
          <a:lstStyle>
            <a:lvl1pPr>
              <a:defRPr sz="35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4" y="4424362"/>
            <a:ext cx="9903420" cy="1374776"/>
          </a:xfrm>
        </p:spPr>
        <p:txBody>
          <a:bodyPr>
            <a:normAutofit/>
          </a:bodyPr>
          <a:lstStyle>
            <a:lvl1pPr marL="0" indent="0">
              <a:buNone/>
              <a:defRPr sz="1799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8701D3-BB76-4576-BBEC-D6511536E842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76453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113" y="2249486"/>
            <a:ext cx="4877119" cy="354171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593" y="2249486"/>
            <a:ext cx="4873941" cy="3541714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8E28EC-16A4-4C84-9505-D9615340AE9F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24137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19127"/>
            <a:ext cx="990342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9663" y="2249486"/>
            <a:ext cx="464857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113" y="3073398"/>
            <a:ext cx="4877121" cy="271780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9141" y="2249485"/>
            <a:ext cx="464539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399" b="0" cap="all" baseline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3073398"/>
            <a:ext cx="4873940" cy="271780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1891DA8-0051-4982-8D40-4AA13BC8B551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23171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3A2E94-2C9F-4369-9E33-5C30AA775F7A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462892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6411D2D-BE5D-4550-91E5-2DC7D930CDD3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496999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407" y="609601"/>
            <a:ext cx="3855033" cy="1639884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858" y="592666"/>
            <a:ext cx="5889675" cy="5198534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407" y="2249486"/>
            <a:ext cx="3855033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7B2FD9D-0080-49F7-8B52-E0679D6C3F4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57725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09600"/>
            <a:ext cx="5932963" cy="1639886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78799" y="609602"/>
            <a:ext cx="3665735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113" y="2249486"/>
            <a:ext cx="5932966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94F10B-4B65-4452-9D0E-1AFA71F8F9C3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27008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4" y="1"/>
            <a:ext cx="12050749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116" y="618518"/>
            <a:ext cx="990341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115" y="2249487"/>
            <a:ext cx="990341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4979" y="5883277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B67B838-77EF-40C9-87FB-20C22202D488}" type="datetime1">
              <a:rPr lang="el-GR" smtClean="0"/>
              <a:pPr rtl="0"/>
              <a:t>28/10/2024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114" y="5883276"/>
            <a:ext cx="6237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/>
              <a:t>Προσθήκη υποσέλιδου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3645" y="5883275"/>
            <a:ext cx="77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DC1BBB0-96F0-4077-A278-0F3FB5C104D3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0246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98613" y="836713"/>
            <a:ext cx="8283272" cy="1592560"/>
          </a:xfrm>
        </p:spPr>
        <p:txBody>
          <a:bodyPr rtlCol="0">
            <a:noAutofit/>
          </a:bodyPr>
          <a:lstStyle/>
          <a:p>
            <a:pPr algn="ctr" rtl="0"/>
            <a:r>
              <a:rPr lang="en-US" sz="4800" dirty="0" smtClean="0"/>
              <a:t>SOFT SKILLS</a:t>
            </a:r>
            <a:endParaRPr lang="el-GR" sz="4800" dirty="0"/>
          </a:p>
        </p:txBody>
      </p:sp>
      <p:sp>
        <p:nvSpPr>
          <p:cNvPr id="5" name="Σύμβολο κράτησης θέσης κειμένου 4"/>
          <p:cNvSpPr>
            <a:spLocks noGrp="1"/>
          </p:cNvSpPr>
          <p:nvPr>
            <p:ph type="body" idx="1"/>
          </p:nvPr>
        </p:nvSpPr>
        <p:spPr>
          <a:xfrm>
            <a:off x="1598613" y="4581128"/>
            <a:ext cx="7264623" cy="829071"/>
          </a:xfrm>
        </p:spPr>
        <p:txBody>
          <a:bodyPr rtlCol="0">
            <a:normAutofit/>
          </a:bodyPr>
          <a:lstStyle/>
          <a:p>
            <a:pPr algn="ctr" rtl="0"/>
            <a:r>
              <a:rPr lang="en-US" dirty="0"/>
              <a:t>                     </a:t>
            </a:r>
            <a:r>
              <a:rPr lang="el-GR" sz="2400" dirty="0" err="1"/>
              <a:t>Εξαμηνο</a:t>
            </a:r>
            <a:r>
              <a:rPr lang="en-US" sz="2400" dirty="0"/>
              <a:t>: </a:t>
            </a:r>
            <a:r>
              <a:rPr lang="el-GR" sz="2400" dirty="0" smtClean="0"/>
              <a:t>2024</a:t>
            </a:r>
            <a:r>
              <a:rPr lang="en-US" sz="2400" dirty="0" smtClean="0"/>
              <a:t>B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xmlns="" val="352090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cap="none" dirty="0" smtClean="0">
                <a:latin typeface="Arial" pitchFamily="34" charset="0"/>
              </a:rPr>
              <a:t>Τι ακριβώς είναι οι ήπιες δεξιότητες (</a:t>
            </a:r>
            <a:r>
              <a:rPr lang="el-GR" sz="3200" b="1" cap="none" dirty="0" err="1" smtClean="0">
                <a:latin typeface="Arial" pitchFamily="34" charset="0"/>
              </a:rPr>
              <a:t>soft</a:t>
            </a:r>
            <a:r>
              <a:rPr lang="el-GR" sz="3200" cap="none" dirty="0" smtClean="0">
                <a:latin typeface="Arial" pitchFamily="34" charset="0"/>
              </a:rPr>
              <a:t> </a:t>
            </a:r>
            <a:r>
              <a:rPr lang="el-GR" sz="3200" b="1" cap="none" dirty="0" err="1" smtClean="0">
                <a:latin typeface="Arial" pitchFamily="34" charset="0"/>
              </a:rPr>
              <a:t>skills</a:t>
            </a:r>
            <a:r>
              <a:rPr lang="el-GR" sz="3200" b="1" cap="none" dirty="0" smtClean="0">
                <a:latin typeface="Arial" pitchFamily="34" charset="0"/>
              </a:rPr>
              <a:t>)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2420888"/>
            <a:ext cx="1040747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l-GR" sz="3200" dirty="0" smtClean="0">
                <a:latin typeface="Arial" pitchFamily="34" charset="0"/>
                <a:cs typeface="Arial" pitchFamily="34" charset="0"/>
              </a:rPr>
              <a:t>Κάνοντας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λόγο για «ήπιες δεξιότητες» εννοούμε τα προσωπικά και τα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συμπεριφορικά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χαρακτηριστικά ενός ατόμου. Δηλαδή τα χαρακτηριστικά της προσωπικότητας που επιτρέπουν την αποτελεσματική επικοινωνία και τη δυνατότητα συνεργασίας.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dirty="0" smtClean="0"/>
              <a:t> </a:t>
            </a:r>
            <a:r>
              <a:rPr lang="el-GR" sz="3200" b="1" cap="none" dirty="0" smtClean="0">
                <a:latin typeface="Arial" pitchFamily="34" charset="0"/>
              </a:rPr>
              <a:t>Ποιες είναι οι σημαντικότερες ήπιες </a:t>
            </a:r>
            <a:r>
              <a:rPr lang="el-GR" sz="3200" b="1" cap="none" dirty="0" smtClean="0">
                <a:latin typeface="Arial" pitchFamily="34" charset="0"/>
              </a:rPr>
              <a:t>δεξιότητε</a:t>
            </a:r>
            <a:r>
              <a:rPr lang="el-GR" sz="3200" b="1" cap="none" dirty="0" smtClean="0">
                <a:latin typeface="Arial" pitchFamily="34" charset="0"/>
              </a:rPr>
              <a:t>ς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2060848"/>
            <a:ext cx="104074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buFont typeface="Arial" pitchFamily="34" charset="0"/>
              <a:buChar char="•"/>
            </a:pPr>
            <a:r>
              <a:rPr lang="el-GR" sz="3200" dirty="0" smtClean="0"/>
              <a:t>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Κοινωνικές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δεξιότητες, δηλαδή οι ικανότητες της αλληλεπίδρασης, του σεβασμού, της ανταλλαγής απόψεων και της κοινής συμμετοχής σε ένα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project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base"/>
            <a:endParaRPr lang="el-GR" sz="3200" dirty="0" smtClean="0">
              <a:latin typeface="Arial" pitchFamily="34" charset="0"/>
              <a:cs typeface="Arial" pitchFamily="34" charset="0"/>
            </a:endParaRPr>
          </a:p>
          <a:p>
            <a:pPr algn="just" fontAlgn="base">
              <a:buFont typeface="Arial" pitchFamily="34" charset="0"/>
              <a:buChar char="•"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Διαχείριση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χρόνου, δηλαδή οι αρετές της οργάνωσης του διαθέσιμου χρόνου, του ορισμού προτεραιοτήτων και της τήρησης χρονοδιαγραμμάτων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dirty="0" smtClean="0"/>
              <a:t> </a:t>
            </a:r>
            <a:r>
              <a:rPr lang="el-GR" sz="3200" b="1" cap="none" dirty="0" smtClean="0">
                <a:latin typeface="Arial" pitchFamily="34" charset="0"/>
              </a:rPr>
              <a:t>Ποιες είναι οι σημαντικότερες ήπιες </a:t>
            </a:r>
            <a:r>
              <a:rPr lang="el-GR" sz="3200" b="1" cap="none" dirty="0" smtClean="0">
                <a:latin typeface="Arial" pitchFamily="34" charset="0"/>
              </a:rPr>
              <a:t>δεξιότητε</a:t>
            </a:r>
            <a:r>
              <a:rPr lang="el-GR" sz="3200" b="1" cap="none" dirty="0" smtClean="0">
                <a:latin typeface="Arial" pitchFamily="34" charset="0"/>
              </a:rPr>
              <a:t>ς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2276872"/>
            <a:ext cx="1040747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buFont typeface="Arial" pitchFamily="34" charset="0"/>
              <a:buChar char="•"/>
            </a:pPr>
            <a:r>
              <a:rPr lang="el-GR" sz="3200" dirty="0" smtClean="0"/>
              <a:t>Αντιμετώπιση κρίσεων </a:t>
            </a:r>
            <a:r>
              <a:rPr lang="el-GR" sz="3200" dirty="0" smtClean="0"/>
              <a:t>και επίλυση προβλημάτων, δηλαδή η δυνατότητα αναγνώρισης ανεπιθύμητων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καταστάσεων</a:t>
            </a:r>
            <a:r>
              <a:rPr lang="el-GR" sz="3200" dirty="0" smtClean="0"/>
              <a:t>, η δημιουργική σκέψη και η εφαρμογή λύσεων</a:t>
            </a:r>
            <a:r>
              <a:rPr lang="el-GR" sz="3200" dirty="0" smtClean="0"/>
              <a:t>. </a:t>
            </a:r>
          </a:p>
          <a:p>
            <a:pPr algn="just" fontAlgn="base">
              <a:buFont typeface="Arial" pitchFamily="34" charset="0"/>
              <a:buChar char="•"/>
            </a:pPr>
            <a:r>
              <a:rPr lang="el-GR" sz="3200" dirty="0" smtClean="0"/>
              <a:t> </a:t>
            </a:r>
            <a:r>
              <a:rPr lang="el-GR" sz="3200" dirty="0" smtClean="0"/>
              <a:t>Κριτική </a:t>
            </a:r>
            <a:r>
              <a:rPr lang="el-GR" sz="3200" dirty="0" smtClean="0"/>
              <a:t>ικανότητα, δηλαδή η ανάλυση πληροφοριών, η «ανάγνωση» καταστάσεων, η εις άτοπον επαγωγή και η χρήση κοινής λογικής.</a:t>
            </a:r>
          </a:p>
          <a:p>
            <a:pPr fontAlgn="base"/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dirty="0" smtClean="0"/>
              <a:t> </a:t>
            </a:r>
            <a:r>
              <a:rPr lang="el-GR" sz="3200" b="1" cap="none" dirty="0" smtClean="0">
                <a:latin typeface="Arial" pitchFamily="34" charset="0"/>
              </a:rPr>
              <a:t>Ποιες είναι οι σημαντικότερες ήπιες </a:t>
            </a:r>
            <a:r>
              <a:rPr lang="el-GR" sz="3200" b="1" cap="none" dirty="0" smtClean="0">
                <a:latin typeface="Arial" pitchFamily="34" charset="0"/>
              </a:rPr>
              <a:t>δεξιότητε</a:t>
            </a:r>
            <a:r>
              <a:rPr lang="el-GR" sz="3200" b="1" cap="none" dirty="0" smtClean="0">
                <a:latin typeface="Arial" pitchFamily="34" charset="0"/>
              </a:rPr>
              <a:t>ς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2708920"/>
            <a:ext cx="104074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l-GR" sz="3200" dirty="0" smtClean="0">
                <a:latin typeface="Arial" pitchFamily="34" charset="0"/>
                <a:cs typeface="Arial" pitchFamily="34" charset="0"/>
              </a:rPr>
              <a:t>Αυτοεπίγνωση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, δηλαδή η βαθιά γνώση και αντίληψη των πραγματικών ορίων και δυνατοτήτων και η εργασία προς τη βελτίωση των αδυναμιών.</a:t>
            </a:r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dirty="0" smtClean="0"/>
              <a:t> </a:t>
            </a:r>
            <a:r>
              <a:rPr lang="en-US" sz="3200" b="1" cap="none" dirty="0" smtClean="0">
                <a:latin typeface="Arial" pitchFamily="34" charset="0"/>
              </a:rPr>
              <a:t>SOFT SKILLS _</a:t>
            </a:r>
            <a:r>
              <a:rPr lang="el-GR" sz="3200" b="1" cap="none" dirty="0" smtClean="0">
                <a:latin typeface="Arial" pitchFamily="34" charset="0"/>
              </a:rPr>
              <a:t> ένα βήμα μπροστά</a:t>
            </a:r>
            <a:r>
              <a:rPr lang="en-US" sz="3200" b="1" cap="none" dirty="0" smtClean="0">
                <a:latin typeface="Arial" pitchFamily="34" charset="0"/>
              </a:rPr>
              <a:t>……..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1844824"/>
            <a:ext cx="1040747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επικοινωνιακό χάρισμα,</a:t>
            </a: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συναισθηματική νοημοσύνη (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Q)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ανάπτυξη πρωτοβουλίας,</a:t>
            </a: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εξεύρεση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κινήτρων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Οι διαπραγματευτικές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δυνατότητες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αποφασιστικότητα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base"/>
            <a:r>
              <a:rPr lang="el-GR" sz="3200" b="1" dirty="0" smtClean="0"/>
              <a:t> </a:t>
            </a:r>
            <a:r>
              <a:rPr lang="en-US" sz="3200" b="1" cap="none" dirty="0" smtClean="0">
                <a:latin typeface="Arial" pitchFamily="34" charset="0"/>
              </a:rPr>
              <a:t>SOFT SKILLS _</a:t>
            </a:r>
            <a:r>
              <a:rPr lang="el-GR" sz="3200" b="1" cap="none" dirty="0" smtClean="0">
                <a:latin typeface="Arial" pitchFamily="34" charset="0"/>
              </a:rPr>
              <a:t> ένα βήμα μπροστά</a:t>
            </a:r>
            <a:r>
              <a:rPr lang="en-US" sz="3200" b="1" cap="none" dirty="0" smtClean="0">
                <a:latin typeface="Arial" pitchFamily="34" charset="0"/>
              </a:rPr>
              <a:t>……..</a:t>
            </a:r>
            <a:endParaRPr lang="el-GR" sz="3200" cap="none" dirty="0" smtClean="0">
              <a:latin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7A05EB9-064C-4140-BC59-8D44B9421018}"/>
              </a:ext>
            </a:extLst>
          </p:cNvPr>
          <p:cNvSpPr txBox="1"/>
          <p:nvPr/>
        </p:nvSpPr>
        <p:spPr>
          <a:xfrm>
            <a:off x="837828" y="1844824"/>
            <a:ext cx="104074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δυνατότητα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εκπροσώπησης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διαχείριση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αλλαγών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ευελιξία και 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προσαρμοστικότητα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δημιουργικότητα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αριθμητική &amp; ψηφιακή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ικανότητα</a:t>
            </a: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αυτοπεποίθηση και η αισιοδοξία.</a:t>
            </a: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Η ευγένεια.</a:t>
            </a:r>
          </a:p>
          <a:p>
            <a:pPr algn="just" fontAlgn="base"/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Το αίσθημα του δικαίου και η ηθική.</a:t>
            </a:r>
          </a:p>
          <a:p>
            <a:pPr algn="just" fontAlgn="base"/>
            <a:endParaRPr lang="el-G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178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Κύκλωμα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Θέμα του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205</TotalTime>
  <Words>225</Words>
  <Application>Microsoft Office PowerPoint</Application>
  <PresentationFormat>Προσαρμογή</PresentationFormat>
  <Paragraphs>37</Paragraphs>
  <Slides>7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Κύκλωμα</vt:lpstr>
      <vt:lpstr>SOFT SKILLS</vt:lpstr>
      <vt:lpstr>Τι ακριβώς είναι οι ήπιες δεξιότητες (soft skills)</vt:lpstr>
      <vt:lpstr> Ποιες είναι οι σημαντικότερες ήπιες δεξιότητες</vt:lpstr>
      <vt:lpstr> Ποιες είναι οι σημαντικότερες ήπιες δεξιότητες</vt:lpstr>
      <vt:lpstr> Ποιες είναι οι σημαντικότερες ήπιες δεξιότητες</vt:lpstr>
      <vt:lpstr> SOFT SKILLS _ ένα βήμα μπροστά……..</vt:lpstr>
      <vt:lpstr> SOFT SKILLS _ ένα βήμα μπροστά……..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Διάταξη τίτλου</dc:title>
  <dc:creator>Thodoros Sgourakis</dc:creator>
  <cp:lastModifiedBy>Μάρθα</cp:lastModifiedBy>
  <cp:revision>33</cp:revision>
  <dcterms:created xsi:type="dcterms:W3CDTF">2024-03-05T05:45:30Z</dcterms:created>
  <dcterms:modified xsi:type="dcterms:W3CDTF">2024-10-28T18:24:50Z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