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60" r:id="rId4"/>
    <p:sldId id="259" r:id="rId5"/>
    <p:sldId id="263" r:id="rId6"/>
    <p:sldId id="261" r:id="rId7"/>
    <p:sldId id="265" r:id="rId8"/>
    <p:sldId id="266" r:id="rId9"/>
    <p:sldId id="262" r:id="rId10"/>
    <p:sldId id="267" r:id="rId11"/>
    <p:sldId id="268" r:id="rId12"/>
    <p:sldId id="269" r:id="rId13"/>
    <p:sldId id="264" r:id="rId14"/>
    <p:sldId id="276"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4343" autoAdjust="0"/>
  </p:normalViewPr>
  <p:slideViewPr>
    <p:cSldViewPr snapToGrid="0">
      <p:cViewPr varScale="1">
        <p:scale>
          <a:sx n="78" d="100"/>
          <a:sy n="78" d="100"/>
        </p:scale>
        <p:origin x="74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D44C9A-38F8-4278-8C3E-C722D2B7AB3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35272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D44C9A-38F8-4278-8C3E-C722D2B7AB3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214058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D44C9A-38F8-4278-8C3E-C722D2B7AB3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C25A7C-38D3-4FE4-8F53-0936BA5FDBB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468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1D44C9A-38F8-4278-8C3E-C722D2B7AB3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80734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1D44C9A-38F8-4278-8C3E-C722D2B7AB3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25A7C-38D3-4FE4-8F53-0936BA5FDBB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675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1D44C9A-38F8-4278-8C3E-C722D2B7AB3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77896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D44C9A-38F8-4278-8C3E-C722D2B7AB3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324326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D44C9A-38F8-4278-8C3E-C722D2B7AB3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261877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D44C9A-38F8-4278-8C3E-C722D2B7AB3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239204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D44C9A-38F8-4278-8C3E-C722D2B7AB35}"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1754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D44C9A-38F8-4278-8C3E-C722D2B7AB3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272939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D44C9A-38F8-4278-8C3E-C722D2B7AB35}"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30686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D44C9A-38F8-4278-8C3E-C722D2B7AB35}"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223345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44C9A-38F8-4278-8C3E-C722D2B7AB35}"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92197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D44C9A-38F8-4278-8C3E-C722D2B7AB3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14936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D44C9A-38F8-4278-8C3E-C722D2B7AB35}"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C25A7C-38D3-4FE4-8F53-0936BA5FDBBB}" type="slidenum">
              <a:rPr lang="en-US" smtClean="0"/>
              <a:t>‹#›</a:t>
            </a:fld>
            <a:endParaRPr lang="en-US"/>
          </a:p>
        </p:txBody>
      </p:sp>
    </p:spTree>
    <p:extLst>
      <p:ext uri="{BB962C8B-B14F-4D97-AF65-F5344CB8AC3E}">
        <p14:creationId xmlns:p14="http://schemas.microsoft.com/office/powerpoint/2010/main" val="282035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1D44C9A-38F8-4278-8C3E-C722D2B7AB35}" type="datetimeFigureOut">
              <a:rPr lang="en-US" smtClean="0"/>
              <a:t>1/16/2025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1C25A7C-38D3-4FE4-8F53-0936BA5FDBBB}" type="slidenum">
              <a:rPr lang="en-US" smtClean="0"/>
              <a:t>‹#›</a:t>
            </a:fld>
            <a:endParaRPr lang="en-US"/>
          </a:p>
        </p:txBody>
      </p:sp>
    </p:spTree>
    <p:extLst>
      <p:ext uri="{BB962C8B-B14F-4D97-AF65-F5344CB8AC3E}">
        <p14:creationId xmlns:p14="http://schemas.microsoft.com/office/powerpoint/2010/main" val="228974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6086" y="671946"/>
            <a:ext cx="8915399" cy="2262781"/>
          </a:xfrm>
        </p:spPr>
        <p:txBody>
          <a:bodyPr/>
          <a:lstStyle/>
          <a:p>
            <a:r>
              <a:rPr lang="el-GR" dirty="0"/>
              <a:t>ΦΑΡΜΑΚΟΛΟΓΙΑ</a:t>
            </a:r>
            <a:endParaRPr lang="en-US" dirty="0"/>
          </a:p>
        </p:txBody>
      </p:sp>
      <p:sp>
        <p:nvSpPr>
          <p:cNvPr id="3" name="Subtitle 2"/>
          <p:cNvSpPr>
            <a:spLocks noGrp="1"/>
          </p:cNvSpPr>
          <p:nvPr>
            <p:ph type="subTitle" idx="1"/>
          </p:nvPr>
        </p:nvSpPr>
        <p:spPr>
          <a:xfrm>
            <a:off x="2695194" y="4352543"/>
            <a:ext cx="6801612" cy="1771165"/>
          </a:xfrm>
        </p:spPr>
        <p:txBody>
          <a:bodyPr>
            <a:normAutofit/>
          </a:bodyPr>
          <a:lstStyle/>
          <a:p>
            <a:endParaRPr lang="en-US" dirty="0"/>
          </a:p>
        </p:txBody>
      </p:sp>
    </p:spTree>
    <p:extLst>
      <p:ext uri="{BB962C8B-B14F-4D97-AF65-F5344CB8AC3E}">
        <p14:creationId xmlns:p14="http://schemas.microsoft.com/office/powerpoint/2010/main" val="211418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5936" y="141870"/>
            <a:ext cx="7729728" cy="647839"/>
          </a:xfrm>
          <a:solidFill>
            <a:schemeClr val="accent3">
              <a:lumMod val="20000"/>
              <a:lumOff val="80000"/>
            </a:schemeClr>
          </a:solidFill>
        </p:spPr>
        <p:txBody>
          <a:bodyPr/>
          <a:lstStyle/>
          <a:p>
            <a:pPr algn="ctr"/>
            <a:r>
              <a:rPr lang="el-GR" dirty="0"/>
              <a:t>Α- ΑΝΤΑΓΩΝΙΣΤΕΣ</a:t>
            </a:r>
            <a:endParaRPr lang="en-US" dirty="0"/>
          </a:p>
        </p:txBody>
      </p:sp>
      <p:sp>
        <p:nvSpPr>
          <p:cNvPr id="3" name="Content Placeholder 2"/>
          <p:cNvSpPr>
            <a:spLocks noGrp="1"/>
          </p:cNvSpPr>
          <p:nvPr>
            <p:ph idx="1"/>
          </p:nvPr>
        </p:nvSpPr>
        <p:spPr>
          <a:xfrm>
            <a:off x="817418" y="1197171"/>
            <a:ext cx="11152909" cy="5660829"/>
          </a:xfrm>
        </p:spPr>
        <p:txBody>
          <a:bodyPr>
            <a:normAutofit/>
          </a:bodyPr>
          <a:lstStyle/>
          <a:p>
            <a:r>
              <a:rPr lang="el-GR" dirty="0"/>
              <a:t>Ο </a:t>
            </a:r>
            <a:r>
              <a:rPr lang="el-GR" b="1" dirty="0"/>
              <a:t>αποκλεισμός των α υποδοχέων</a:t>
            </a:r>
            <a:r>
              <a:rPr lang="el-GR" dirty="0"/>
              <a:t> ελαττώνει τον συμπαθητικό τόνοτων αιμοφόρων αγγείων </a:t>
            </a:r>
            <a:r>
              <a:rPr lang="el-GR" b="1" dirty="0"/>
              <a:t>(αγγειοδιαστολή) </a:t>
            </a:r>
            <a:r>
              <a:rPr lang="el-GR" dirty="0"/>
              <a:t>και προκαλεί ελάττωση της περιφερικής αγγειακής αντίστασης. Για παράδειγμα, η δράση του συμπαθητικού νευρικού συστήματος σχετίζεται κυρίως με τη διατήρηση της πίεσης του αίματος όταν ένα άτομο είναι όρθιο, σε αντιδιαστολή με όταν είναι σε ύπτια θέση. Γι’ αυτόν το λόγο, οι α-αποκλειστές οδηγούν σε μεγαλύτερη μείωση της πίεσης του αίματος σε όρθια  θέση. Αυτό ονομάζεται ορθοστατική υπόταση. </a:t>
            </a:r>
          </a:p>
          <a:p>
            <a:r>
              <a:rPr lang="el-GR" dirty="0"/>
              <a:t>Οι πιο κοινές </a:t>
            </a:r>
            <a:r>
              <a:rPr lang="el-GR" b="1" dirty="0"/>
              <a:t>ανεπιθύμητες ενέργειες </a:t>
            </a:r>
            <a:r>
              <a:rPr lang="el-GR" dirty="0"/>
              <a:t>είναι η </a:t>
            </a:r>
            <a:r>
              <a:rPr lang="el-GR" b="1" dirty="0"/>
              <a:t>ορθοστατική υπόταση </a:t>
            </a:r>
            <a:r>
              <a:rPr lang="el-GR" dirty="0"/>
              <a:t>και η </a:t>
            </a:r>
            <a:r>
              <a:rPr lang="el-GR" b="1" dirty="0"/>
              <a:t>αντανακλαστική ταχυκαρδία.</a:t>
            </a:r>
          </a:p>
          <a:p>
            <a:r>
              <a:rPr lang="el-GR" dirty="0"/>
              <a:t>Τα φάρμακα που έχουν την κατάληξη –</a:t>
            </a:r>
            <a:r>
              <a:rPr lang="el-GR" b="1" dirty="0"/>
              <a:t>αζοσίνη</a:t>
            </a:r>
            <a:r>
              <a:rPr lang="el-GR" dirty="0"/>
              <a:t>, όπως η πραζοσίνη, χρησιμοποιούνται στην αντιμετώπιση της </a:t>
            </a:r>
            <a:r>
              <a:rPr lang="el-GR" b="1" dirty="0"/>
              <a:t>υπέρτασης.</a:t>
            </a:r>
          </a:p>
          <a:p>
            <a:r>
              <a:rPr lang="el-GR" dirty="0"/>
              <a:t>Η </a:t>
            </a:r>
            <a:r>
              <a:rPr lang="el-GR" b="1" dirty="0"/>
              <a:t>ταμσουλοσίνη</a:t>
            </a:r>
            <a:r>
              <a:rPr lang="el-GR" dirty="0"/>
              <a:t> είναι ένας εκλεκτικός ανταγωνιστής του α1 υποδοχέα και χρησιμοποιείται στη συμπτωματική αντιμετώπιση της καλοήθους υπερτροφίας προστάτη. </a:t>
            </a:r>
          </a:p>
          <a:p>
            <a:r>
              <a:rPr lang="el-GR" dirty="0"/>
              <a:t>Επειδή οι α1 υποδοχείς μεσολαβούν στη συστολή του ουροποιητικού συστήματος, οι </a:t>
            </a:r>
            <a:r>
              <a:rPr lang="el-GR" b="1" dirty="0"/>
              <a:t>α1 ανταγωνιστές</a:t>
            </a:r>
            <a:r>
              <a:rPr lang="el-GR" dirty="0"/>
              <a:t>, όπως η </a:t>
            </a:r>
            <a:r>
              <a:rPr lang="el-GR" b="1" dirty="0"/>
              <a:t>αλφουζοσίνη</a:t>
            </a:r>
            <a:r>
              <a:rPr lang="el-GR" dirty="0"/>
              <a:t>, ελαττώνουν τον τόνο των λείων μυϊκών ινών του αυχένα της ουροδόχου κύστης και του προστάτη και βελτιώνουν την ουρική ροή σε ασθενείς με καλοήθη υπερτροφία του προστάτη.</a:t>
            </a:r>
          </a:p>
          <a:p>
            <a:endParaRPr lang="el-GR" dirty="0"/>
          </a:p>
        </p:txBody>
      </p:sp>
    </p:spTree>
    <p:extLst>
      <p:ext uri="{BB962C8B-B14F-4D97-AF65-F5344CB8AC3E}">
        <p14:creationId xmlns:p14="http://schemas.microsoft.com/office/powerpoint/2010/main" val="217501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87220"/>
            <a:ext cx="7729728" cy="517744"/>
          </a:xfrm>
          <a:solidFill>
            <a:schemeClr val="accent3">
              <a:lumMod val="20000"/>
              <a:lumOff val="80000"/>
            </a:schemeClr>
          </a:solidFill>
        </p:spPr>
        <p:txBody>
          <a:bodyPr>
            <a:normAutofit fontScale="90000"/>
          </a:bodyPr>
          <a:lstStyle/>
          <a:p>
            <a:pPr algn="ctr"/>
            <a:r>
              <a:rPr lang="el-GR" dirty="0"/>
              <a:t>Β - ΑΝΤΑΓΩΝΙΣΤΕΣ</a:t>
            </a:r>
            <a:endParaRPr lang="en-US" dirty="0"/>
          </a:p>
        </p:txBody>
      </p:sp>
      <p:sp>
        <p:nvSpPr>
          <p:cNvPr id="3" name="Content Placeholder 2"/>
          <p:cNvSpPr>
            <a:spLocks noGrp="1"/>
          </p:cNvSpPr>
          <p:nvPr>
            <p:ph idx="1"/>
          </p:nvPr>
        </p:nvSpPr>
        <p:spPr>
          <a:xfrm>
            <a:off x="1371600" y="968327"/>
            <a:ext cx="10640291" cy="4950320"/>
          </a:xfrm>
        </p:spPr>
        <p:txBody>
          <a:bodyPr/>
          <a:lstStyle/>
          <a:p>
            <a:r>
              <a:rPr lang="el-GR" dirty="0"/>
              <a:t>Οι β-αποκλειστές έχουν ευρεία χρήση επί των καρδιακών αρρυθμιών, της στηθάγχης και της υπέρτασης.</a:t>
            </a:r>
          </a:p>
          <a:p>
            <a:r>
              <a:rPr lang="el-GR" dirty="0"/>
              <a:t>Οι β-αποκλειστές χρησιμοποιούνται επίσης στην αντιμετώπιση του υπερθυρεοειδισμού, στο γλαύκωμα, στις ημικρανίες και στο άγχος.</a:t>
            </a:r>
          </a:p>
          <a:p>
            <a:r>
              <a:rPr lang="el-GR" dirty="0"/>
              <a:t>Οι β-αποκλειστές μπορούν να προκαλέσουν βρογχόσπασμο, μείωση του καρδιακού ρυθμού και της καρδιακής παροχής. Αυτές οι ενέργειες μπορούν να συμπεριληφθούν στις ανεπιθύμητες ενέργειες.</a:t>
            </a:r>
          </a:p>
          <a:p>
            <a:endParaRPr lang="el-GR" dirty="0"/>
          </a:p>
        </p:txBody>
      </p:sp>
      <p:pic>
        <p:nvPicPr>
          <p:cNvPr id="4" name="Picture 3"/>
          <p:cNvPicPr>
            <a:picLocks noChangeAspect="1"/>
          </p:cNvPicPr>
          <p:nvPr/>
        </p:nvPicPr>
        <p:blipFill>
          <a:blip r:embed="rId2"/>
          <a:stretch>
            <a:fillRect/>
          </a:stretch>
        </p:blipFill>
        <p:spPr>
          <a:xfrm>
            <a:off x="2231136" y="5455403"/>
            <a:ext cx="7729728" cy="137336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268267" y="3312918"/>
            <a:ext cx="5565199" cy="2081384"/>
          </a:xfrm>
          <a:prstGeom prst="rect">
            <a:avLst/>
          </a:prstGeom>
          <a:ln>
            <a:solidFill>
              <a:schemeClr val="tx1"/>
            </a:solidFill>
          </a:ln>
        </p:spPr>
      </p:pic>
    </p:spTree>
    <p:extLst>
      <p:ext uri="{BB962C8B-B14F-4D97-AF65-F5344CB8AC3E}">
        <p14:creationId xmlns:p14="http://schemas.microsoft.com/office/powerpoint/2010/main" val="344389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681" y="202692"/>
            <a:ext cx="7729728" cy="670144"/>
          </a:xfrm>
          <a:solidFill>
            <a:schemeClr val="accent3">
              <a:lumMod val="20000"/>
              <a:lumOff val="80000"/>
            </a:schemeClr>
          </a:solidFill>
        </p:spPr>
        <p:txBody>
          <a:bodyPr/>
          <a:lstStyle/>
          <a:p>
            <a:pPr algn="ctr"/>
            <a:r>
              <a:rPr lang="en-US" dirty="0"/>
              <a:t>B - BLOCKERS</a:t>
            </a:r>
          </a:p>
        </p:txBody>
      </p:sp>
      <p:pic>
        <p:nvPicPr>
          <p:cNvPr id="4" name="Content Placeholder 3"/>
          <p:cNvPicPr>
            <a:picLocks noGrp="1" noChangeAspect="1"/>
          </p:cNvPicPr>
          <p:nvPr>
            <p:ph idx="1"/>
          </p:nvPr>
        </p:nvPicPr>
        <p:blipFill>
          <a:blip r:embed="rId2"/>
          <a:stretch>
            <a:fillRect/>
          </a:stretch>
        </p:blipFill>
        <p:spPr>
          <a:xfrm>
            <a:off x="1130589" y="1354859"/>
            <a:ext cx="7258447" cy="4962814"/>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8502118" y="1519585"/>
            <a:ext cx="3194581" cy="2316681"/>
          </a:xfrm>
          <a:prstGeom prst="rect">
            <a:avLst/>
          </a:prstGeom>
        </p:spPr>
      </p:pic>
    </p:spTree>
    <p:extLst>
      <p:ext uri="{BB962C8B-B14F-4D97-AF65-F5344CB8AC3E}">
        <p14:creationId xmlns:p14="http://schemas.microsoft.com/office/powerpoint/2010/main" val="356957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326" y="1690254"/>
            <a:ext cx="10695710" cy="4524315"/>
          </a:xfrm>
          <a:prstGeom prst="rect">
            <a:avLst/>
          </a:prstGeom>
        </p:spPr>
        <p:txBody>
          <a:bodyPr wrap="square">
            <a:spAutoFit/>
          </a:bodyPr>
          <a:lstStyle/>
          <a:p>
            <a:r>
              <a:rPr lang="el-GR" dirty="0"/>
              <a:t>Τα Παρασυμπαθομιμητικά Φάρμακα μοιάζουν χημικά με την Ακετυλοχολίνη (δηλαδή αν η Ακετυλοχολίνη είναι</a:t>
            </a:r>
            <a:r>
              <a:rPr lang="en-US" dirty="0"/>
              <a:t> </a:t>
            </a:r>
            <a:r>
              <a:rPr lang="el-GR" dirty="0"/>
              <a:t>το κλειδί, το παρασυμπαθομιμητικό φάρμακο είναι το αντικλείδι). Τα παρασυμπαθομιμητικά προκαλούν στον</a:t>
            </a:r>
            <a:r>
              <a:rPr lang="en-US" dirty="0"/>
              <a:t> </a:t>
            </a:r>
            <a:r>
              <a:rPr lang="el-GR" dirty="0"/>
              <a:t>οργανισμό του ασθενούς, ό,τι θα προκαλούσε και η ενεργοποίηση του Παρασυμπαθητικού του Συστήματος. </a:t>
            </a:r>
          </a:p>
          <a:p>
            <a:pPr marL="285750" indent="-285750">
              <a:buFont typeface="Arial" panose="020B0604020202020204" pitchFamily="34" charset="0"/>
              <a:buChar char="•"/>
            </a:pPr>
            <a:r>
              <a:rPr lang="el-GR" dirty="0"/>
              <a:t>Τα</a:t>
            </a:r>
            <a:r>
              <a:rPr lang="en-US" dirty="0"/>
              <a:t> </a:t>
            </a:r>
            <a:r>
              <a:rPr lang="el-GR" dirty="0"/>
              <a:t>παρασυμπαθομιμητικά φάρμακα χρησιμοποιούνται στην </a:t>
            </a:r>
            <a:r>
              <a:rPr lang="el-GR" b="1" dirty="0"/>
              <a:t>ατονία της ουροδόχου κύστεως και του εντέρου και για</a:t>
            </a:r>
            <a:r>
              <a:rPr lang="en-US" b="1" dirty="0"/>
              <a:t> </a:t>
            </a:r>
            <a:r>
              <a:rPr lang="el-GR" b="1" dirty="0"/>
              <a:t>την αντιμετώπιση του γλαυκώματος</a:t>
            </a:r>
            <a:r>
              <a:rPr lang="el-GR" dirty="0"/>
              <a:t>. Σημαντικοί αντιπρόσωποι είναι η καρβαχόλη και η πιλοκαρπίνη.</a:t>
            </a:r>
          </a:p>
          <a:p>
            <a:pPr marL="285750" indent="-285750">
              <a:buFont typeface="Arial" panose="020B0604020202020204" pitchFamily="34" charset="0"/>
              <a:buChar char="•"/>
            </a:pPr>
            <a:r>
              <a:rPr lang="el-GR" dirty="0"/>
              <a:t>Τα φάρμακα αυτά </a:t>
            </a:r>
            <a:r>
              <a:rPr lang="el-GR" b="1" dirty="0"/>
              <a:t>δρουν</a:t>
            </a:r>
            <a:r>
              <a:rPr lang="el-GR" dirty="0"/>
              <a:t> σε δύο στόχους: α) στους</a:t>
            </a:r>
            <a:r>
              <a:rPr lang="en-US" dirty="0"/>
              <a:t> </a:t>
            </a:r>
            <a:r>
              <a:rPr lang="el-GR" b="1" dirty="0"/>
              <a:t>μετασυναπτικούς</a:t>
            </a:r>
            <a:r>
              <a:rPr lang="el-GR" dirty="0"/>
              <a:t> υποδοχείς και β) στο ένζυμο </a:t>
            </a:r>
            <a:r>
              <a:rPr lang="el-GR" b="1" dirty="0"/>
              <a:t>ακετυλοχολινεστέραση,</a:t>
            </a:r>
            <a:r>
              <a:rPr lang="el-GR" dirty="0"/>
              <a:t> το οποίο</a:t>
            </a:r>
            <a:r>
              <a:rPr lang="en-US" dirty="0"/>
              <a:t> </a:t>
            </a:r>
            <a:r>
              <a:rPr lang="el-GR" dirty="0"/>
              <a:t>καταστρέφει την ακετυλοχολίνη</a:t>
            </a:r>
            <a:r>
              <a:rPr lang="en-US" dirty="0"/>
              <a:t> </a:t>
            </a:r>
            <a:r>
              <a:rPr lang="el-GR" dirty="0"/>
              <a:t>και βρίσκεται και στις προσυναπτικές και στις μετασυναπτικές μεμβράνες</a:t>
            </a:r>
            <a:r>
              <a:rPr lang="en-US" dirty="0"/>
              <a:t>.</a:t>
            </a:r>
            <a:endParaRPr lang="el-GR" dirty="0"/>
          </a:p>
          <a:p>
            <a:pPr marL="285750" indent="-285750">
              <a:buFont typeface="Arial" panose="020B0604020202020204" pitchFamily="34" charset="0"/>
              <a:buChar char="•"/>
            </a:pPr>
            <a:r>
              <a:rPr lang="el-GR" dirty="0"/>
              <a:t>Η άμεση δράση του χολινεργικού αγωνιστή έχει άμεση επίδραση στον υποδοχέα της ακετυλοχολίνης. Μερικά φάρμακα είναι ειδικά για τους μουσκαρινικούς υποδοχείς ενώ άλλα εξειδικεύονται στο νικοτινικό υποδοχέα.</a:t>
            </a:r>
          </a:p>
          <a:p>
            <a:pPr marL="285750" indent="-285750">
              <a:buFont typeface="Arial" panose="020B0604020202020204" pitchFamily="34" charset="0"/>
              <a:buChar char="•"/>
            </a:pPr>
            <a:endParaRPr lang="en-US" dirty="0"/>
          </a:p>
          <a:p>
            <a:endParaRPr lang="en-US" dirty="0"/>
          </a:p>
          <a:p>
            <a:endParaRPr lang="en-US" dirty="0"/>
          </a:p>
        </p:txBody>
      </p:sp>
      <p:pic>
        <p:nvPicPr>
          <p:cNvPr id="6" name="Picture 5"/>
          <p:cNvPicPr>
            <a:picLocks noChangeAspect="1"/>
          </p:cNvPicPr>
          <p:nvPr/>
        </p:nvPicPr>
        <p:blipFill>
          <a:blip r:embed="rId2"/>
          <a:stretch>
            <a:fillRect/>
          </a:stretch>
        </p:blipFill>
        <p:spPr>
          <a:xfrm>
            <a:off x="913924" y="0"/>
            <a:ext cx="10973751" cy="859611"/>
          </a:xfrm>
          <a:prstGeom prst="rect">
            <a:avLst/>
          </a:prstGeom>
        </p:spPr>
      </p:pic>
    </p:spTree>
    <p:extLst>
      <p:ext uri="{BB962C8B-B14F-4D97-AF65-F5344CB8AC3E}">
        <p14:creationId xmlns:p14="http://schemas.microsoft.com/office/powerpoint/2010/main" val="207234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583" y="615516"/>
            <a:ext cx="10723418" cy="1448811"/>
          </a:xfrm>
        </p:spPr>
        <p:txBody>
          <a:bodyPr/>
          <a:lstStyle/>
          <a:p>
            <a:r>
              <a:rPr lang="el-GR" dirty="0"/>
              <a:t>Υπάρχουν δύο κύρια είδη υποδοχέων της ακετυλοχολίνης, οι </a:t>
            </a:r>
            <a:r>
              <a:rPr lang="el-GR" b="1" dirty="0"/>
              <a:t>μουσκαρινικοί </a:t>
            </a:r>
            <a:r>
              <a:rPr lang="el-GR" dirty="0"/>
              <a:t>και οι </a:t>
            </a:r>
            <a:r>
              <a:rPr lang="el-GR" b="1" dirty="0"/>
              <a:t>νικοτινικοί</a:t>
            </a:r>
            <a:r>
              <a:rPr lang="el-GR" dirty="0"/>
              <a:t>. </a:t>
            </a:r>
          </a:p>
          <a:p>
            <a:r>
              <a:rPr lang="el-GR" dirty="0"/>
              <a:t>Οι μουσκαρινικοί υποδοχείς βρίσκονται κυρίως στα σπλάχνα. </a:t>
            </a:r>
          </a:p>
          <a:p>
            <a:r>
              <a:rPr lang="el-GR" dirty="0"/>
              <a:t>Οι νικοτινικοί υποδοχείς βρίσκονται στην τελική κινητική πλάκα, σε όλα τα αυτόνομα γάγγλια και στο μυελό των επινεφριδίων. </a:t>
            </a:r>
          </a:p>
          <a:p>
            <a:endParaRPr lang="el-GR" dirty="0"/>
          </a:p>
          <a:p>
            <a:endParaRPr lang="en-US" dirty="0"/>
          </a:p>
        </p:txBody>
      </p:sp>
      <p:pic>
        <p:nvPicPr>
          <p:cNvPr id="5" name="Picture 4"/>
          <p:cNvPicPr>
            <a:picLocks noChangeAspect="1"/>
          </p:cNvPicPr>
          <p:nvPr/>
        </p:nvPicPr>
        <p:blipFill>
          <a:blip r:embed="rId2"/>
          <a:stretch>
            <a:fillRect/>
          </a:stretch>
        </p:blipFill>
        <p:spPr>
          <a:xfrm>
            <a:off x="1704108" y="2064327"/>
            <a:ext cx="9040091" cy="783788"/>
          </a:xfrm>
          <a:prstGeom prst="rect">
            <a:avLst/>
          </a:prstGeom>
        </p:spPr>
      </p:pic>
      <p:pic>
        <p:nvPicPr>
          <p:cNvPr id="7" name="Picture 6"/>
          <p:cNvPicPr>
            <a:picLocks noChangeAspect="1"/>
          </p:cNvPicPr>
          <p:nvPr/>
        </p:nvPicPr>
        <p:blipFill>
          <a:blip r:embed="rId3"/>
          <a:stretch>
            <a:fillRect/>
          </a:stretch>
        </p:blipFill>
        <p:spPr>
          <a:xfrm>
            <a:off x="3036529" y="2776825"/>
            <a:ext cx="6980525" cy="4081175"/>
          </a:xfrm>
          <a:prstGeom prst="rect">
            <a:avLst/>
          </a:prstGeom>
        </p:spPr>
      </p:pic>
      <p:sp>
        <p:nvSpPr>
          <p:cNvPr id="14" name="TextBox 13"/>
          <p:cNvSpPr txBox="1"/>
          <p:nvPr/>
        </p:nvSpPr>
        <p:spPr>
          <a:xfrm>
            <a:off x="2309385" y="0"/>
            <a:ext cx="8434814" cy="584775"/>
          </a:xfrm>
          <a:prstGeom prst="rect">
            <a:avLst/>
          </a:prstGeom>
          <a:solidFill>
            <a:schemeClr val="accent3">
              <a:lumMod val="20000"/>
              <a:lumOff val="80000"/>
            </a:schemeClr>
          </a:solidFill>
          <a:ln>
            <a:solidFill>
              <a:schemeClr val="bg1"/>
            </a:solidFill>
          </a:ln>
        </p:spPr>
        <p:txBody>
          <a:bodyPr wrap="square" rtlCol="0">
            <a:spAutoFit/>
          </a:bodyPr>
          <a:lstStyle/>
          <a:p>
            <a:pPr algn="ctr"/>
            <a:r>
              <a:rPr lang="el-GR" sz="3200" dirty="0"/>
              <a:t>ΥΠΟΔΟΧΕΙΣ</a:t>
            </a:r>
            <a:r>
              <a:rPr lang="el-GR" dirty="0"/>
              <a:t> </a:t>
            </a:r>
            <a:r>
              <a:rPr lang="el-GR" sz="3200" dirty="0"/>
              <a:t>ΑΚΕΤΥΛΟΧΟΛΙΝΗΣ</a:t>
            </a:r>
            <a:endParaRPr lang="en-US" sz="3200" dirty="0"/>
          </a:p>
        </p:txBody>
      </p:sp>
    </p:spTree>
    <p:extLst>
      <p:ext uri="{BB962C8B-B14F-4D97-AF65-F5344CB8AC3E}">
        <p14:creationId xmlns:p14="http://schemas.microsoft.com/office/powerpoint/2010/main" val="303364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9" y="0"/>
            <a:ext cx="10820399" cy="559308"/>
          </a:xfrm>
          <a:solidFill>
            <a:schemeClr val="accent3">
              <a:lumMod val="20000"/>
              <a:lumOff val="80000"/>
            </a:schemeClr>
          </a:solidFill>
        </p:spPr>
        <p:txBody>
          <a:bodyPr>
            <a:normAutofit fontScale="90000"/>
          </a:bodyPr>
          <a:lstStyle/>
          <a:p>
            <a:r>
              <a:rPr lang="el-GR" dirty="0"/>
              <a:t>ΠΑΡΑΣΥΜΠΑΘΟΜΙΜΗΤΙΚΑ Ή ΧΟΛΙΝΕΡΓΙΚΑ ΦΑΡΜΑΚΑ</a:t>
            </a:r>
            <a:endParaRPr lang="en-US" dirty="0"/>
          </a:p>
        </p:txBody>
      </p:sp>
      <p:sp>
        <p:nvSpPr>
          <p:cNvPr id="3" name="Content Placeholder 2"/>
          <p:cNvSpPr>
            <a:spLocks noGrp="1"/>
          </p:cNvSpPr>
          <p:nvPr>
            <p:ph idx="1"/>
          </p:nvPr>
        </p:nvSpPr>
        <p:spPr>
          <a:xfrm>
            <a:off x="817419" y="1260763"/>
            <a:ext cx="10612582" cy="5250873"/>
          </a:xfrm>
        </p:spPr>
        <p:txBody>
          <a:bodyPr>
            <a:normAutofit fontScale="92500" lnSpcReduction="10000"/>
          </a:bodyPr>
          <a:lstStyle/>
          <a:p>
            <a:r>
              <a:rPr lang="el-GR" dirty="0"/>
              <a:t>Η </a:t>
            </a:r>
            <a:r>
              <a:rPr lang="el-GR" b="1" dirty="0"/>
              <a:t>βητανεχόλη</a:t>
            </a:r>
            <a:r>
              <a:rPr lang="el-GR" dirty="0"/>
              <a:t> (Bethanechol) χρησιμοποιείται στην αντιμετώπιση της κατακράτησης ούρων με δράση στους </a:t>
            </a:r>
            <a:r>
              <a:rPr lang="el-GR" b="1" dirty="0"/>
              <a:t>μουσκαρινικούς</a:t>
            </a:r>
            <a:r>
              <a:rPr lang="el-GR" dirty="0"/>
              <a:t> υποδοχείς. Χρησιμοποιείται στην ουρολογία για τη διέγερση της ατονικής κύστης, ειδικά στην κατακράτηση ούρων μη αποφρακτικής αιτιολογίας.</a:t>
            </a:r>
          </a:p>
          <a:p>
            <a:r>
              <a:rPr lang="el-GR" dirty="0"/>
              <a:t>Οι </a:t>
            </a:r>
            <a:r>
              <a:rPr lang="el-GR" b="1" dirty="0"/>
              <a:t>ανεπιθύμητες ενέργειες </a:t>
            </a:r>
            <a:r>
              <a:rPr lang="el-GR" dirty="0"/>
              <a:t>που παρουσιάζονται συχνά με αυτά τα φάρμακα περιλαμβάνουν </a:t>
            </a:r>
            <a:r>
              <a:rPr lang="el-GR" b="1" dirty="0"/>
              <a:t>ιδρώτα (αυξημένη έκκριση), σάλιο, δυσφορία του γαστρεντερικού και κράμπες (λόγω αυξημένης κινητικότητας).</a:t>
            </a:r>
          </a:p>
          <a:p>
            <a:r>
              <a:rPr lang="el-GR" dirty="0"/>
              <a:t>Η </a:t>
            </a:r>
            <a:r>
              <a:rPr lang="el-GR" b="1" dirty="0"/>
              <a:t>νικοτίνη</a:t>
            </a:r>
            <a:r>
              <a:rPr lang="el-GR" dirty="0"/>
              <a:t> είναι ο άμεσος αγωνιστής στους </a:t>
            </a:r>
            <a:r>
              <a:rPr lang="el-GR" b="1" dirty="0"/>
              <a:t>νικοτινικούς</a:t>
            </a:r>
            <a:r>
              <a:rPr lang="el-GR" dirty="0"/>
              <a:t> υποδοχείς. Η νικοτίνη χρησιμοποιείται θεραπευτικά στη διακοπή του καπνίσματος. </a:t>
            </a:r>
          </a:p>
          <a:p>
            <a:r>
              <a:rPr lang="el-GR" dirty="0"/>
              <a:t>Η </a:t>
            </a:r>
            <a:r>
              <a:rPr lang="el-GR" b="1" dirty="0"/>
              <a:t>καρβαχόλη</a:t>
            </a:r>
            <a:r>
              <a:rPr lang="el-GR" dirty="0"/>
              <a:t> έχει εξίσου </a:t>
            </a:r>
            <a:r>
              <a:rPr lang="el-GR" b="1" dirty="0"/>
              <a:t>μουσκαρινική και νικοτινική</a:t>
            </a:r>
            <a:r>
              <a:rPr lang="el-GR" dirty="0"/>
              <a:t> δράση. Ασκεί έντονη δράση στο καρδιαγγειακό και στο γαστρεντερικό σύστημα. Επίσης, με τη νικοτινική της δράση μπορεί να προκαλέσει απελευθέρωση νορεπινεφρίνης από το μυελό των επινεφριδίων. Στον οφθαλμό προκαλεί μύση και σπασμό του αντανακλαστικού προσαρμογής. Όμως, εξαιτίας της μεγάλης ισχύος και της σχετικά παρατεταμένης δράσης της, σπάνια χρησιμοποιείται στη θεραπευτική. Εξαίρεση αποτελεί η χρήση της στον οφθαλμό για πρόκληση μύσης και ελάττωση της ενδοφθάλμιας πίεσης.</a:t>
            </a:r>
          </a:p>
          <a:p>
            <a:r>
              <a:rPr lang="el-GR" dirty="0"/>
              <a:t>Η </a:t>
            </a:r>
            <a:r>
              <a:rPr lang="el-GR" b="1" dirty="0"/>
              <a:t>πιλοκαρπίνη</a:t>
            </a:r>
            <a:r>
              <a:rPr lang="el-GR" dirty="0"/>
              <a:t> έχει </a:t>
            </a:r>
            <a:r>
              <a:rPr lang="el-GR" b="1" dirty="0"/>
              <a:t>μουσκαρινική </a:t>
            </a:r>
            <a:r>
              <a:rPr lang="el-GR" dirty="0"/>
              <a:t>δράση και χρησιμοποιείται κυρίως στην οφθαλμολογία. Πιο συγκεριμένα, είναι φάρμακο εκλογής για την επείγουσα μείωση της ενδοφθάλμιας πίεσης τόσο στο γλαύκωμα κλειστής όσο και ανοιχτής γωνίας.</a:t>
            </a:r>
          </a:p>
          <a:p>
            <a:endParaRPr lang="en-US" dirty="0"/>
          </a:p>
        </p:txBody>
      </p:sp>
    </p:spTree>
    <p:extLst>
      <p:ext uri="{BB962C8B-B14F-4D97-AF65-F5344CB8AC3E}">
        <p14:creationId xmlns:p14="http://schemas.microsoft.com/office/powerpoint/2010/main" val="79386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5068" y="1134283"/>
            <a:ext cx="8998527" cy="2862322"/>
          </a:xfrm>
          <a:prstGeom prst="rect">
            <a:avLst/>
          </a:prstGeom>
        </p:spPr>
        <p:txBody>
          <a:bodyPr wrap="square">
            <a:spAutoFit/>
          </a:bodyPr>
          <a:lstStyle/>
          <a:p>
            <a:pPr marL="285750" indent="-285750">
              <a:buFont typeface="Arial" panose="020B0604020202020204" pitchFamily="34" charset="0"/>
              <a:buChar char="•"/>
            </a:pPr>
            <a:r>
              <a:rPr lang="el-GR" dirty="0"/>
              <a:t>Προκαλούν </a:t>
            </a:r>
            <a:r>
              <a:rPr lang="el-GR" b="1" dirty="0"/>
              <a:t>ακούσια μυϊκή κίνηση </a:t>
            </a:r>
            <a:r>
              <a:rPr lang="el-GR" dirty="0"/>
              <a:t>και </a:t>
            </a:r>
            <a:r>
              <a:rPr lang="el-GR" b="1" dirty="0"/>
              <a:t>αδυναμία </a:t>
            </a:r>
            <a:r>
              <a:rPr lang="el-GR" dirty="0"/>
              <a:t>σε φυσιολογικούς ανθρώπους και μπορούν να βελτιώσουν τη μυϊκή δύναμη σε ασθενείς με </a:t>
            </a:r>
            <a:r>
              <a:rPr lang="el-GR" b="1" dirty="0"/>
              <a:t>βαριά μυασθένεια</a:t>
            </a:r>
            <a:r>
              <a:rPr lang="el-GR" dirty="0"/>
              <a:t>. </a:t>
            </a:r>
          </a:p>
          <a:p>
            <a:pPr marL="285750" indent="-285750">
              <a:buFont typeface="Arial" panose="020B0604020202020204" pitchFamily="34" charset="0"/>
              <a:buChar char="•"/>
            </a:pPr>
            <a:r>
              <a:rPr lang="el-GR" dirty="0"/>
              <a:t>Η βαριά μυασθένεια είναι μία ανοσολογική πάθηση, στην οποία υπάρχει απώλεια υποδοχέων ακετυλοχολίνης στη νευρομυϊκή σύναψη, με αποτέλεσμα αδυναμία και ευκολία κοπώσεως των σκελετικών μυών. </a:t>
            </a:r>
          </a:p>
          <a:p>
            <a:pPr marL="285750" indent="-285750">
              <a:buFont typeface="Arial" panose="020B0604020202020204" pitchFamily="34" charset="0"/>
              <a:buChar char="•"/>
            </a:pPr>
            <a:r>
              <a:rPr lang="el-GR" dirty="0"/>
              <a:t>Αυτά τα φάρμακα επιδρούν στο χολινεργικό σύστημα του ΚΝΣ με την προϋπόθεση ότι μπορούν να διαπεράσουν τον αιματοεγκεφαλικό φραγμό. Οι επιδράσεις ποικίλουν και κυμαίνονται από τρόμο, άγχος και ανησυχία μέχρι κώμα. </a:t>
            </a:r>
            <a:endParaRPr lang="en-US" dirty="0"/>
          </a:p>
        </p:txBody>
      </p:sp>
      <p:sp>
        <p:nvSpPr>
          <p:cNvPr id="8" name="Oval 7"/>
          <p:cNvSpPr/>
          <p:nvPr/>
        </p:nvSpPr>
        <p:spPr>
          <a:xfrm>
            <a:off x="9140426" y="3924009"/>
            <a:ext cx="2910516" cy="2773939"/>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Στους αναστρέψιμους αναστολείς περιλαμβάνονται φάρμακα με κατάληξη –</a:t>
            </a:r>
            <a:r>
              <a:rPr lang="el-GR" b="1" dirty="0">
                <a:solidFill>
                  <a:schemeClr val="tx1"/>
                </a:solidFill>
              </a:rPr>
              <a:t>στιγμίνη</a:t>
            </a:r>
            <a:r>
              <a:rPr lang="el-GR" dirty="0">
                <a:solidFill>
                  <a:schemeClr val="tx1"/>
                </a:solidFill>
              </a:rPr>
              <a:t> και –</a:t>
            </a:r>
            <a:r>
              <a:rPr lang="el-GR" b="1" dirty="0">
                <a:solidFill>
                  <a:schemeClr val="tx1"/>
                </a:solidFill>
              </a:rPr>
              <a:t>νιο</a:t>
            </a:r>
            <a:r>
              <a:rPr lang="el-GR" dirty="0">
                <a:solidFill>
                  <a:schemeClr val="tx1"/>
                </a:solidFill>
              </a:rPr>
              <a:t>.</a:t>
            </a:r>
          </a:p>
        </p:txBody>
      </p:sp>
      <p:sp>
        <p:nvSpPr>
          <p:cNvPr id="10" name="Rectangle 9"/>
          <p:cNvSpPr/>
          <p:nvPr/>
        </p:nvSpPr>
        <p:spPr>
          <a:xfrm>
            <a:off x="1055068" y="4113401"/>
            <a:ext cx="7971058" cy="2395156"/>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μη αναστρέψιμοι αναστολείς αδρανοποιούν το ένζυμο και χρησιμοποιούνται ευρέως στα</a:t>
            </a:r>
          </a:p>
          <a:p>
            <a:pPr algn="ctr"/>
            <a:r>
              <a:rPr lang="el-GR" dirty="0">
                <a:solidFill>
                  <a:schemeClr val="tx1"/>
                </a:solidFill>
              </a:rPr>
              <a:t>εντομοκτόνα. Επειδή είναι λιποδιαλυτοί, διαπερνούν πολύ γρήγορα όλες τις μεμβράνες, συμπεριλαμβανομέ-νου του δέρματος, καθώς και τον αιματοεγκεφαλικό φραγμό.</a:t>
            </a:r>
          </a:p>
        </p:txBody>
      </p:sp>
      <p:sp>
        <p:nvSpPr>
          <p:cNvPr id="11" name="Rectangle 10"/>
          <p:cNvSpPr/>
          <p:nvPr/>
        </p:nvSpPr>
        <p:spPr>
          <a:xfrm>
            <a:off x="3782290" y="648155"/>
            <a:ext cx="4668981" cy="369332"/>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l-GR" dirty="0"/>
              <a:t>Αναστολείς της χολινεστεράσης</a:t>
            </a:r>
            <a:endParaRPr lang="en-US" dirty="0"/>
          </a:p>
        </p:txBody>
      </p:sp>
      <p:pic>
        <p:nvPicPr>
          <p:cNvPr id="5" name="Picture 4"/>
          <p:cNvPicPr>
            <a:picLocks noChangeAspect="1"/>
          </p:cNvPicPr>
          <p:nvPr/>
        </p:nvPicPr>
        <p:blipFill>
          <a:blip r:embed="rId2"/>
          <a:stretch>
            <a:fillRect/>
          </a:stretch>
        </p:blipFill>
        <p:spPr>
          <a:xfrm>
            <a:off x="962891" y="-47292"/>
            <a:ext cx="10973751" cy="859611"/>
          </a:xfrm>
          <a:prstGeom prst="rect">
            <a:avLst/>
          </a:prstGeom>
        </p:spPr>
      </p:pic>
    </p:spTree>
    <p:extLst>
      <p:ext uri="{BB962C8B-B14F-4D97-AF65-F5344CB8AC3E}">
        <p14:creationId xmlns:p14="http://schemas.microsoft.com/office/powerpoint/2010/main" val="338420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949" y="0"/>
            <a:ext cx="8132064" cy="517745"/>
          </a:xfrm>
          <a:solidFill>
            <a:schemeClr val="accent3">
              <a:lumMod val="20000"/>
              <a:lumOff val="80000"/>
            </a:schemeClr>
          </a:solidFill>
        </p:spPr>
        <p:txBody>
          <a:bodyPr>
            <a:normAutofit fontScale="90000"/>
          </a:bodyPr>
          <a:lstStyle/>
          <a:p>
            <a:r>
              <a:rPr lang="el-GR" dirty="0"/>
              <a:t>ΑΝΑΣΤΟΛΕΙΣ ΤΗΣ ΧΟΛΙΝΕΣΤΕΡΑΣΗΣ</a:t>
            </a:r>
            <a:endParaRPr lang="en-US" dirty="0"/>
          </a:p>
        </p:txBody>
      </p:sp>
      <p:sp>
        <p:nvSpPr>
          <p:cNvPr id="3" name="Content Placeholder 2"/>
          <p:cNvSpPr>
            <a:spLocks noGrp="1"/>
          </p:cNvSpPr>
          <p:nvPr>
            <p:ph idx="1"/>
          </p:nvPr>
        </p:nvSpPr>
        <p:spPr>
          <a:xfrm>
            <a:off x="556562" y="1274982"/>
            <a:ext cx="4653828" cy="2299491"/>
          </a:xfrm>
        </p:spPr>
        <p:txBody>
          <a:bodyPr>
            <a:normAutofit/>
          </a:bodyPr>
          <a:lstStyle/>
          <a:p>
            <a:pPr>
              <a:buFont typeface="Arial" panose="020B0604020202020204" pitchFamily="34" charset="0"/>
              <a:buChar char="•"/>
            </a:pPr>
            <a:r>
              <a:rPr lang="el-GR" dirty="0"/>
              <a:t>Η </a:t>
            </a:r>
            <a:r>
              <a:rPr lang="el-GR" b="1" dirty="0"/>
              <a:t>νεοστιγμίνη, η πυριδοστιγμίνη και το αμβενόμιο </a:t>
            </a:r>
            <a:r>
              <a:rPr lang="el-GR" dirty="0"/>
              <a:t>χρησιμοποιούνται στη θεραπεία της βαριάς μυασθένειας. Αυτά τα φάρμακα έχουν ίδιο μηχανισμό δράσης με το εδροφώνιο, αλλά είναι μακράς διάρκειας δράσης και γι’ αυτό χρησιμοποιούνται στη θεραπεία και όχι για τη διάγνωση.</a:t>
            </a:r>
          </a:p>
          <a:p>
            <a:endParaRPr lang="el-GR" dirty="0"/>
          </a:p>
          <a:p>
            <a:endParaRPr lang="en-US" dirty="0"/>
          </a:p>
        </p:txBody>
      </p:sp>
      <p:pic>
        <p:nvPicPr>
          <p:cNvPr id="4" name="Picture 3"/>
          <p:cNvPicPr>
            <a:picLocks noChangeAspect="1"/>
          </p:cNvPicPr>
          <p:nvPr/>
        </p:nvPicPr>
        <p:blipFill>
          <a:blip r:embed="rId2"/>
          <a:stretch>
            <a:fillRect/>
          </a:stretch>
        </p:blipFill>
        <p:spPr>
          <a:xfrm>
            <a:off x="5210390" y="654957"/>
            <a:ext cx="6619010" cy="3019529"/>
          </a:xfrm>
          <a:prstGeom prst="rect">
            <a:avLst/>
          </a:prstGeom>
        </p:spPr>
      </p:pic>
      <p:sp>
        <p:nvSpPr>
          <p:cNvPr id="6" name="TextBox 5"/>
          <p:cNvSpPr txBox="1"/>
          <p:nvPr/>
        </p:nvSpPr>
        <p:spPr>
          <a:xfrm>
            <a:off x="556562" y="3574473"/>
            <a:ext cx="11272838" cy="3693319"/>
          </a:xfrm>
          <a:prstGeom prst="rect">
            <a:avLst/>
          </a:prstGeom>
          <a:noFill/>
        </p:spPr>
        <p:txBody>
          <a:bodyPr wrap="square" rtlCol="0">
            <a:spAutoFit/>
          </a:bodyPr>
          <a:lstStyle/>
          <a:p>
            <a:pPr marL="285750" indent="-285750">
              <a:buFont typeface="Arial" panose="020B0604020202020204" pitchFamily="34" charset="0"/>
              <a:buChar char="•"/>
            </a:pPr>
            <a:r>
              <a:rPr lang="el-GR" dirty="0"/>
              <a:t>Το </a:t>
            </a:r>
            <a:r>
              <a:rPr lang="el-GR" b="1" dirty="0"/>
              <a:t>εδροφώνιο</a:t>
            </a:r>
            <a:r>
              <a:rPr lang="el-GR" dirty="0"/>
              <a:t> χρησιμοποιείται στη διάγνωση της βαριάς μυασθένειας και χορηγείται ενδοφλέβια σε ασθενείς με υποψία αδυναμίας, η οποία έχει προκληθεί από βαριά μυασθένεια καθώς θα βελτιώσει σημαντικά τη μυϊκή δύναμη. </a:t>
            </a:r>
          </a:p>
          <a:p>
            <a:pPr marL="285750" indent="-285750">
              <a:buFont typeface="Arial" panose="020B0604020202020204" pitchFamily="34" charset="0"/>
              <a:buChar char="•"/>
            </a:pPr>
            <a:r>
              <a:rPr lang="el-GR" dirty="0"/>
              <a:t>Έρευνες έχουν δείξει ότι υπάρχει έλλειψη χολινεργικών νευρώνων σε ασθενείς με Alzheimer. Σήμερα υπάρχουν 4 διαθέσιμα αντιχολινεστερασικά φάρμακα για την καθυστέρηση της επιδείνωσης της ασθένειας, αν και η τακρίνη σπάνια χρησιμοποιείται. Κανένας από αυτούς τους παράγοντες δεν αντιστρέφει ή τελικά  εμποδίζει την επιδείνωση. Αυτά τα φάρμακα χρησιμοποιούνται επειδή είναι περισσότερο αποτελεσματικά στον εγκέφαλο από ό,τι περιφερικά. </a:t>
            </a:r>
          </a:p>
          <a:p>
            <a:pPr marL="285750" indent="-285750">
              <a:buFont typeface="Arial" panose="020B0604020202020204" pitchFamily="34" charset="0"/>
              <a:buChar char="•"/>
            </a:pPr>
            <a:r>
              <a:rPr lang="el-GR" dirty="0"/>
              <a:t>Άλλα φάρμακα σε αυτή την ομάδα μπορούν να χρησιμοποιηθούν σε ανοιχτή γωνία γλαυκώματος. </a:t>
            </a:r>
          </a:p>
          <a:p>
            <a:pPr marL="285750" indent="-285750">
              <a:buFont typeface="Arial" panose="020B0604020202020204" pitchFamily="34" charset="0"/>
              <a:buChar char="•"/>
            </a:pPr>
            <a:r>
              <a:rPr lang="el-GR" dirty="0"/>
              <a:t>Το 1995 το αέριο Σαρίν (Sarin) απελευθερώθηκε από μία τρομοκρατική ομάδα σε 3 διαφορετικές γραμμές του μετρό στο Τόκιο τραυματίζοντας πάνω από 5.000 ανθρώπους.</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43486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14300"/>
            <a:ext cx="12025745" cy="557213"/>
          </a:xfrm>
          <a:solidFill>
            <a:schemeClr val="accent3">
              <a:lumMod val="20000"/>
              <a:lumOff val="80000"/>
            </a:schemeClr>
          </a:solidFill>
        </p:spPr>
        <p:txBody>
          <a:bodyPr>
            <a:normAutofit/>
          </a:bodyPr>
          <a:lstStyle/>
          <a:p>
            <a:r>
              <a:rPr lang="el-GR" sz="2900" dirty="0"/>
              <a:t>ΠΑΡΑΣΥΜΠΑΘΟΛΥΤΙΚΑ ΦΑΡΜΑΚΑ Ή ΧΟΛΙΝΕΡΓΙΚΟΙ ΑΝΤΑΓΩΝΙΣΤΕΣ</a:t>
            </a:r>
            <a:endParaRPr lang="en-US" sz="2900" dirty="0"/>
          </a:p>
        </p:txBody>
      </p:sp>
      <p:sp>
        <p:nvSpPr>
          <p:cNvPr id="3" name="Content Placeholder 2"/>
          <p:cNvSpPr>
            <a:spLocks noGrp="1"/>
          </p:cNvSpPr>
          <p:nvPr>
            <p:ph idx="1"/>
          </p:nvPr>
        </p:nvSpPr>
        <p:spPr>
          <a:xfrm>
            <a:off x="1413163" y="650299"/>
            <a:ext cx="11069783" cy="1905432"/>
          </a:xfrm>
        </p:spPr>
        <p:txBody>
          <a:bodyPr>
            <a:normAutofit fontScale="92500" lnSpcReduction="10000"/>
          </a:bodyPr>
          <a:lstStyle/>
          <a:p>
            <a:r>
              <a:rPr lang="el-GR" dirty="0"/>
              <a:t>Τα Παρασυμπαθολυτικά Φάρμακα μοιάζουν λιγότερο με την Ακετυλοχολίνη (δηλαδή αν η Ακετυλοχολίνη είναι το κλειδί, το συμπαθολυτικό φάρμακο είναι το χαλασμένο κλειδί, που μπαίνει </a:t>
            </a:r>
            <a:br>
              <a:rPr lang="el-GR" dirty="0"/>
            </a:br>
            <a:r>
              <a:rPr lang="el-GR" dirty="0"/>
              <a:t>στην κλειδαριά, αλλά δε μπορεί να γυρίσει και να ξεκλειδώσει). </a:t>
            </a:r>
          </a:p>
          <a:p>
            <a:r>
              <a:rPr lang="el-GR" dirty="0"/>
              <a:t>Τα παρασυμπαθολυτικά φάρμακα προκαλούν στον οργανισμό του ασθενούς τα αντίθετα αποτελέσματα από αυτά που θα προκαλούσε η ενεργοποίηση του Παρασυμπαθητικού του Συστήματος. </a:t>
            </a:r>
            <a:r>
              <a:rPr lang="el-GR" b="1" dirty="0"/>
              <a:t>Αυτά τα φάρμακα συναγωνίζονται την ακετυλοχολίνη για τη δέσμευση στον μουσκαρινικό υποδοχέα.</a:t>
            </a:r>
          </a:p>
          <a:p>
            <a:pPr marL="0" indent="0">
              <a:buNone/>
            </a:pPr>
            <a:endParaRPr lang="en-US" dirty="0"/>
          </a:p>
        </p:txBody>
      </p:sp>
      <p:pic>
        <p:nvPicPr>
          <p:cNvPr id="4" name="Picture 3"/>
          <p:cNvPicPr>
            <a:picLocks noChangeAspect="1"/>
          </p:cNvPicPr>
          <p:nvPr/>
        </p:nvPicPr>
        <p:blipFill>
          <a:blip r:embed="rId2"/>
          <a:stretch>
            <a:fillRect/>
          </a:stretch>
        </p:blipFill>
        <p:spPr>
          <a:xfrm>
            <a:off x="5669973" y="3214255"/>
            <a:ext cx="6690623" cy="3643745"/>
          </a:xfrm>
          <a:prstGeom prst="rect">
            <a:avLst/>
          </a:prstGeom>
        </p:spPr>
      </p:pic>
      <p:sp>
        <p:nvSpPr>
          <p:cNvPr id="7" name="TextBox 6"/>
          <p:cNvSpPr txBox="1"/>
          <p:nvPr/>
        </p:nvSpPr>
        <p:spPr>
          <a:xfrm>
            <a:off x="166255" y="2423307"/>
            <a:ext cx="5783151" cy="4524315"/>
          </a:xfrm>
          <a:prstGeom prst="rect">
            <a:avLst/>
          </a:prstGeom>
          <a:noFill/>
        </p:spPr>
        <p:txBody>
          <a:bodyPr wrap="square" rtlCol="0">
            <a:spAutoFit/>
          </a:bodyPr>
          <a:lstStyle/>
          <a:p>
            <a:pPr marL="285750" indent="-285750">
              <a:buFont typeface="Arial" panose="020B0604020202020204" pitchFamily="34" charset="0"/>
              <a:buChar char="•"/>
            </a:pPr>
            <a:r>
              <a:rPr lang="el-GR" dirty="0"/>
              <a:t>Τα Παρασυμπαθολυτικά Φάρμακα χρησιμοποιούνται για την καταστολή των εκκρίσεων πριν από το χειρουργείο (προνάρκωση) και κατά της ναυτίας και του άσθματος. </a:t>
            </a:r>
          </a:p>
          <a:p>
            <a:pPr marL="285750" indent="-285750">
              <a:buFont typeface="Arial" panose="020B0604020202020204" pitchFamily="34" charset="0"/>
              <a:buChar char="•"/>
            </a:pPr>
            <a:r>
              <a:rPr lang="el-GR" dirty="0"/>
              <a:t>Το σημαντικότερο παρασυμπαθολυτικό φάρμακο είναι η </a:t>
            </a:r>
            <a:r>
              <a:rPr lang="el-GR" b="1" dirty="0"/>
              <a:t>Ατροπίνη</a:t>
            </a:r>
            <a:r>
              <a:rPr lang="el-GR" dirty="0"/>
              <a:t>. Η ατροπίνη (μουσκαρινικός ανταγωνιστής) μπορεί επίσης να χρησιμοποιηθεί στη δηλητηρίαση από οργανοφωσφορικούς εστέρες, επειδή αναστέλλει τις δράσεις της ακετυλοχολίνης, αλλά μόνο στους μουσκαρινικούς υποδοχείς.</a:t>
            </a:r>
          </a:p>
          <a:p>
            <a:pPr marL="285750" indent="-285750">
              <a:buFont typeface="Arial" panose="020B0604020202020204" pitchFamily="34" charset="0"/>
              <a:buChar char="•"/>
            </a:pPr>
            <a:r>
              <a:rPr lang="el-GR" dirty="0"/>
              <a:t>Οι κοινές </a:t>
            </a:r>
            <a:r>
              <a:rPr lang="el-GR" b="1" dirty="0"/>
              <a:t>ανεπιθύμητες ενέργειες </a:t>
            </a:r>
            <a:r>
              <a:rPr lang="el-GR" dirty="0"/>
              <a:t>των φαρμάκων που έχουν αντιχολινεργικές δράσεις είναι: </a:t>
            </a:r>
            <a:r>
              <a:rPr lang="el-GR" b="1" dirty="0"/>
              <a:t>ξηροφθαλμία, ξηροστομία, θολή όραση, δυσκοιλιότητα και κατακράτηση ούρων.</a:t>
            </a:r>
          </a:p>
        </p:txBody>
      </p:sp>
    </p:spTree>
    <p:extLst>
      <p:ext uri="{BB962C8B-B14F-4D97-AF65-F5344CB8AC3E}">
        <p14:creationId xmlns:p14="http://schemas.microsoft.com/office/powerpoint/2010/main" val="316429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06860" y="1404786"/>
            <a:ext cx="4646328" cy="3435928"/>
          </a:xfrm>
          <a:prstGeom prst="rect">
            <a:avLst/>
          </a:prstGeom>
          <a:ln>
            <a:solidFill>
              <a:schemeClr val="tx1"/>
            </a:solidFill>
          </a:ln>
        </p:spPr>
      </p:pic>
      <p:sp>
        <p:nvSpPr>
          <p:cNvPr id="6" name="Rectangle 5"/>
          <p:cNvSpPr/>
          <p:nvPr/>
        </p:nvSpPr>
        <p:spPr>
          <a:xfrm>
            <a:off x="711171" y="1404786"/>
            <a:ext cx="5452933" cy="5453214"/>
          </a:xfrm>
          <a:prstGeom prst="rect">
            <a:avLst/>
          </a:prstGeom>
        </p:spPr>
        <p:txBody>
          <a:bodyPr wrap="square">
            <a:spAutoFit/>
          </a:bodyPr>
          <a:lstStyle/>
          <a:p>
            <a:pPr marL="285750" indent="-285750">
              <a:buFont typeface="Arial" panose="020B0604020202020204" pitchFamily="34" charset="0"/>
              <a:buChar char="•"/>
            </a:pPr>
            <a:r>
              <a:rPr lang="el-GR" dirty="0"/>
              <a:t>Η </a:t>
            </a:r>
            <a:r>
              <a:rPr lang="el-GR" b="1" dirty="0"/>
              <a:t>σκοπολαμίνη</a:t>
            </a:r>
            <a:r>
              <a:rPr lang="el-GR" dirty="0"/>
              <a:t> επιδρά στο ΚΝΣ με στόχο να αποτρέψει την ταξιδιωτική ναυτία.  Συνήθως χορηγείται </a:t>
            </a:r>
            <a:br>
              <a:rPr lang="el-GR" dirty="0"/>
            </a:br>
            <a:r>
              <a:rPr lang="el-GR" dirty="0"/>
              <a:t>με τα μορφή διαδερμικού αυτοκόλλητου.</a:t>
            </a:r>
          </a:p>
          <a:p>
            <a:pPr marL="285750" indent="-285750">
              <a:buFont typeface="Arial" panose="020B0604020202020204" pitchFamily="34" charset="0"/>
              <a:buChar char="•"/>
            </a:pPr>
            <a:r>
              <a:rPr lang="el-GR" dirty="0"/>
              <a:t>Το </a:t>
            </a:r>
            <a:r>
              <a:rPr lang="el-GR" b="1" dirty="0"/>
              <a:t>ιπρατρόπιο</a:t>
            </a:r>
            <a:r>
              <a:rPr lang="el-GR" dirty="0"/>
              <a:t> χρησιμοποιείται στην αντιμετώπιση της χρόνιας αποφρακτικής πνευμονοπάθειας προκαλώντας βρογχοδιαστολή.</a:t>
            </a:r>
          </a:p>
          <a:p>
            <a:pPr marL="285750" indent="-285750">
              <a:buFont typeface="Arial" panose="020B0604020202020204" pitchFamily="34" charset="0"/>
              <a:buChar char="•"/>
            </a:pPr>
            <a:r>
              <a:rPr lang="el-GR" dirty="0"/>
              <a:t>Η τορτεροδίνη, το τρόσπιο και η </a:t>
            </a:r>
            <a:r>
              <a:rPr lang="el-GR" b="1" dirty="0"/>
              <a:t>οξυβουτίνη</a:t>
            </a:r>
            <a:r>
              <a:rPr lang="el-GR" dirty="0"/>
              <a:t> είναι τα εξειδικευμένα παράγωγα που χρησιμοποιούνται για την υπερδραστηριότητα της ουροδόχου κύστης. </a:t>
            </a:r>
          </a:p>
          <a:p>
            <a:pPr marL="285750" indent="-285750">
              <a:buFont typeface="Arial" panose="020B0604020202020204" pitchFamily="34" charset="0"/>
              <a:buChar char="•"/>
            </a:pPr>
            <a:r>
              <a:rPr lang="el-GR" dirty="0"/>
              <a:t>Άλλα φάρμακα σε αυτήν την ομάδα χρησιμοποιούνται για να προκαλέσουν μυδρίαση και για να θεραπεύσουν τους ασθενείς με Parkinson, καθώς και ως βοήθημα για την αντιμετώπιση του συνδρόμου του ευερέθιστου εντέρου.</a:t>
            </a:r>
          </a:p>
          <a:p>
            <a:endParaRPr lang="en-US" dirty="0"/>
          </a:p>
        </p:txBody>
      </p:sp>
      <p:sp>
        <p:nvSpPr>
          <p:cNvPr id="7" name="Rounded Rectangle 6"/>
          <p:cNvSpPr/>
          <p:nvPr/>
        </p:nvSpPr>
        <p:spPr>
          <a:xfrm>
            <a:off x="5500255" y="4840714"/>
            <a:ext cx="6691745" cy="1856509"/>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μουσκαρινικοί ανταγωνιστές χρησιμοποιούνται για τη συχνοουρία, την</a:t>
            </a:r>
          </a:p>
          <a:p>
            <a:pPr algn="ctr"/>
            <a:r>
              <a:rPr lang="el-GR" dirty="0">
                <a:solidFill>
                  <a:schemeClr val="tx1"/>
                </a:solidFill>
              </a:rPr>
              <a:t>επιτακτική ανάγκη για ούρηση και την ακράτεια ούρων που προκαλείται από</a:t>
            </a:r>
          </a:p>
          <a:p>
            <a:pPr algn="ctr"/>
            <a:r>
              <a:rPr lang="el-GR" dirty="0">
                <a:solidFill>
                  <a:schemeClr val="tx1"/>
                </a:solidFill>
              </a:rPr>
              <a:t>υπερδραστηριότητα της ουροδόχου κύστης.</a:t>
            </a:r>
            <a:endParaRPr lang="en-US" dirty="0">
              <a:solidFill>
                <a:schemeClr val="tx1"/>
              </a:solidFill>
            </a:endParaRPr>
          </a:p>
        </p:txBody>
      </p:sp>
      <p:pic>
        <p:nvPicPr>
          <p:cNvPr id="9" name="Picture 8"/>
          <p:cNvPicPr>
            <a:picLocks noChangeAspect="1"/>
          </p:cNvPicPr>
          <p:nvPr/>
        </p:nvPicPr>
        <p:blipFill>
          <a:blip r:embed="rId3"/>
          <a:stretch>
            <a:fillRect/>
          </a:stretch>
        </p:blipFill>
        <p:spPr>
          <a:xfrm>
            <a:off x="85865" y="0"/>
            <a:ext cx="12156478" cy="774259"/>
          </a:xfrm>
          <a:prstGeom prst="rect">
            <a:avLst/>
          </a:prstGeom>
        </p:spPr>
      </p:pic>
    </p:spTree>
    <p:extLst>
      <p:ext uri="{BB962C8B-B14F-4D97-AF65-F5344CB8AC3E}">
        <p14:creationId xmlns:p14="http://schemas.microsoft.com/office/powerpoint/2010/main" val="98558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0"/>
            <a:ext cx="10515600" cy="646256"/>
          </a:xfrm>
          <a:solidFill>
            <a:schemeClr val="accent3">
              <a:lumMod val="20000"/>
              <a:lumOff val="80000"/>
            </a:schemeClr>
          </a:solidFill>
        </p:spPr>
        <p:txBody>
          <a:bodyPr>
            <a:normAutofit/>
          </a:bodyPr>
          <a:lstStyle/>
          <a:p>
            <a:pPr algn="ctr"/>
            <a:r>
              <a:rPr lang="el-GR" sz="2800" dirty="0">
                <a:latin typeface="Corbel" panose="020B0503020204020204" pitchFamily="34" charset="0"/>
              </a:rPr>
              <a:t>Το νευρικό σύστημα</a:t>
            </a:r>
            <a:endParaRPr lang="en-US" sz="2800" dirty="0">
              <a:latin typeface="Corbel" panose="020B0503020204020204" pitchFamily="34" charset="0"/>
            </a:endParaRPr>
          </a:p>
        </p:txBody>
      </p:sp>
      <p:sp>
        <p:nvSpPr>
          <p:cNvPr id="5" name="Content Placeholder 4"/>
          <p:cNvSpPr>
            <a:spLocks noGrp="1"/>
          </p:cNvSpPr>
          <p:nvPr>
            <p:ph idx="1"/>
          </p:nvPr>
        </p:nvSpPr>
        <p:spPr>
          <a:xfrm>
            <a:off x="838200" y="1302328"/>
            <a:ext cx="10515600" cy="4351338"/>
          </a:xfrm>
        </p:spPr>
        <p:txBody>
          <a:bodyPr>
            <a:normAutofit/>
          </a:bodyPr>
          <a:lstStyle/>
          <a:p>
            <a:pPr marL="0" indent="0">
              <a:buNone/>
            </a:pPr>
            <a:r>
              <a:rPr lang="el-GR" sz="1800" dirty="0">
                <a:latin typeface="Corbel" panose="020B0503020204020204" pitchFamily="34" charset="0"/>
              </a:rPr>
              <a:t>Το νευρικό σύστημα διακρίνεται σε 2 κύρια μέρη: </a:t>
            </a:r>
          </a:p>
          <a:p>
            <a:r>
              <a:rPr lang="el-GR" sz="1800" dirty="0">
                <a:latin typeface="Corbel" panose="020B0503020204020204" pitchFamily="34" charset="0"/>
              </a:rPr>
              <a:t>το κεντρικό νευρικό σύστημα (ΚΝΣ), που αποτελείται από τον εγκέφαλο και το νωτιαίο μυελό. </a:t>
            </a:r>
          </a:p>
          <a:p>
            <a:r>
              <a:rPr lang="el-GR" sz="1800" dirty="0">
                <a:latin typeface="Corbel" panose="020B0503020204020204" pitchFamily="34" charset="0"/>
              </a:rPr>
              <a:t>το περιφερικό νευρικό σύστημα (ΠΝΣ), που διακρίνεται σε δύο κλάδους: το σωματικό και το αυτόνομο νευρικό σύστημα (ΑΝΣ).</a:t>
            </a:r>
          </a:p>
          <a:p>
            <a:pPr marL="0" indent="0">
              <a:buNone/>
            </a:pPr>
            <a:r>
              <a:rPr lang="el-GR" sz="1800" dirty="0">
                <a:latin typeface="Corbel" panose="020B0503020204020204" pitchFamily="34" charset="0"/>
              </a:rPr>
              <a:t>Το ΠΝΣ αποτελείται από </a:t>
            </a:r>
            <a:r>
              <a:rPr lang="el-GR" dirty="0">
                <a:latin typeface="Corbel" panose="020B0503020204020204" pitchFamily="34" charset="0"/>
              </a:rPr>
              <a:t>όλα τα υπόλοιπα, </a:t>
            </a:r>
            <a:r>
              <a:rPr lang="el-GR" sz="1800" dirty="0">
                <a:latin typeface="Corbel" panose="020B0503020204020204" pitchFamily="34" charset="0"/>
              </a:rPr>
              <a:t>συμπεριλαμβανομένων όλων των αισθητήριων πληροφοριών που πηγαίνουν στον εγκέφαλο και όλων των πληροφοριών που απελευθερώνονται από τον εγκέφαλο. </a:t>
            </a:r>
          </a:p>
          <a:p>
            <a:pPr marL="0" indent="0">
              <a:buNone/>
            </a:pPr>
            <a:r>
              <a:rPr lang="el-GR" sz="1800" dirty="0">
                <a:latin typeface="Corbel" panose="020B0503020204020204" pitchFamily="34" charset="0"/>
              </a:rPr>
              <a:t>Το σωματικό νευρικό σύστημα είναι κυρίως το κινητήριο σύστημα, το οποίο περιλαμβάνει όλα τα νεύρα στους μύες. </a:t>
            </a:r>
          </a:p>
          <a:p>
            <a:pPr marL="0" indent="0">
              <a:buNone/>
            </a:pPr>
            <a:r>
              <a:rPr lang="el-GR" sz="1800" dirty="0">
                <a:latin typeface="Corbel" panose="020B0503020204020204" pitchFamily="34" charset="0"/>
              </a:rPr>
              <a:t>Το Αυτόνομο Νευρικό σύστημα είναι υπεύθυνο για τις ακούσιες δράσεις των κυριότερων εσωτερικών οργάνων του σώματος, δηλαδή για τις λειτουργίες εκείνες που γίνονται χωρίς τη θέλησή μας. Για παράδειγμα οι κινήσεις του εντέρου και ο καρδιακός ρυθμός, ελέγχονται από το Αυτόνομο Νευρικό σύστημα.</a:t>
            </a:r>
            <a:endParaRPr lang="en-US" sz="1800" dirty="0">
              <a:latin typeface="Corbel" panose="020B0503020204020204" pitchFamily="34" charset="0"/>
            </a:endParaRPr>
          </a:p>
        </p:txBody>
      </p:sp>
    </p:spTree>
    <p:extLst>
      <p:ext uri="{BB962C8B-B14F-4D97-AF65-F5344CB8AC3E}">
        <p14:creationId xmlns:p14="http://schemas.microsoft.com/office/powerpoint/2010/main" val="317932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02373" y="1995054"/>
            <a:ext cx="7472900" cy="3680277"/>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p:cNvPicPr>
            <a:picLocks noChangeAspect="1"/>
          </p:cNvPicPr>
          <p:nvPr/>
        </p:nvPicPr>
        <p:blipFill>
          <a:blip r:embed="rId3"/>
          <a:stretch>
            <a:fillRect/>
          </a:stretch>
        </p:blipFill>
        <p:spPr>
          <a:xfrm>
            <a:off x="1267235" y="0"/>
            <a:ext cx="10516511" cy="749873"/>
          </a:xfrm>
          <a:prstGeom prst="rect">
            <a:avLst/>
          </a:prstGeom>
        </p:spPr>
      </p:pic>
    </p:spTree>
    <p:extLst>
      <p:ext uri="{BB962C8B-B14F-4D97-AF65-F5344CB8AC3E}">
        <p14:creationId xmlns:p14="http://schemas.microsoft.com/office/powerpoint/2010/main" val="426261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0111"/>
          </a:xfrm>
          <a:solidFill>
            <a:schemeClr val="accent3">
              <a:lumMod val="20000"/>
              <a:lumOff val="80000"/>
            </a:schemeClr>
          </a:solidFill>
        </p:spPr>
        <p:txBody>
          <a:bodyPr>
            <a:normAutofit/>
          </a:bodyPr>
          <a:lstStyle/>
          <a:p>
            <a:pPr algn="ctr"/>
            <a:r>
              <a:rPr lang="el-GR" sz="2800" dirty="0">
                <a:latin typeface="Corbel" panose="020B0503020204020204" pitchFamily="34" charset="0"/>
              </a:rPr>
              <a:t>Αυτόνομο νευρικό σύστημα</a:t>
            </a:r>
            <a:endParaRPr lang="en-US" sz="2800" dirty="0">
              <a:latin typeface="Corbel" panose="020B0503020204020204" pitchFamily="34" charset="0"/>
            </a:endParaRPr>
          </a:p>
        </p:txBody>
      </p:sp>
      <p:sp>
        <p:nvSpPr>
          <p:cNvPr id="3" name="Content Placeholder 2"/>
          <p:cNvSpPr>
            <a:spLocks noGrp="1"/>
          </p:cNvSpPr>
          <p:nvPr>
            <p:ph idx="1"/>
          </p:nvPr>
        </p:nvSpPr>
        <p:spPr>
          <a:xfrm>
            <a:off x="838200" y="1825624"/>
            <a:ext cx="10515600" cy="5032375"/>
          </a:xfrm>
        </p:spPr>
        <p:txBody>
          <a:bodyPr>
            <a:normAutofit/>
          </a:bodyPr>
          <a:lstStyle/>
          <a:p>
            <a:r>
              <a:rPr lang="el-GR" sz="1800" dirty="0">
                <a:latin typeface="Corbel" panose="020B0503020204020204" pitchFamily="34" charset="0"/>
              </a:rPr>
              <a:t>Μέσα στο αυτόνομο νευρικό σύστημα, δύο είδη νευρώνων χρειάζεται να φτάσουν σε όργανα στόχους, ο προγαγγλιακός νευρώνας και ο μεταγαγγλιακός νευρώνας.</a:t>
            </a:r>
          </a:p>
          <a:p>
            <a:r>
              <a:rPr lang="el-GR" sz="1800" dirty="0">
                <a:latin typeface="Corbel" panose="020B0503020204020204" pitchFamily="34" charset="0"/>
              </a:rPr>
              <a:t>Ο προγαγγλιακός νευρώνας προέρχεται από το κεντρικό νευρικό σύστημα. Σχηματίζει σύναψη με τον μεταγαγγλιακό νευρώνα. Όλοι οι προγαγγλιακοί νευρώνες απελευθερώνουν </a:t>
            </a:r>
            <a:r>
              <a:rPr lang="el-GR" sz="1800" b="1" dirty="0">
                <a:latin typeface="Corbel" panose="020B0503020204020204" pitchFamily="34" charset="0"/>
              </a:rPr>
              <a:t>ακετυλοχολίνη (Ach) ως νευροδιαβιβαστή. </a:t>
            </a:r>
            <a:r>
              <a:rPr lang="el-GR" sz="1800" dirty="0">
                <a:latin typeface="Corbel" panose="020B0503020204020204" pitchFamily="34" charset="0"/>
              </a:rPr>
              <a:t>Η ακετυλοχολίνη συνδέεται με τους νικοτινικούς υποδοχείς στο μεταγαγγλιακό κύτταρο.</a:t>
            </a:r>
          </a:p>
          <a:p>
            <a:r>
              <a:rPr lang="el-GR" sz="1800" dirty="0">
                <a:latin typeface="Corbel" panose="020B0503020204020204" pitchFamily="34" charset="0"/>
              </a:rPr>
              <a:t>Το ΑΝΣ διακρίνεται σε </a:t>
            </a:r>
            <a:r>
              <a:rPr lang="el-GR" sz="1800" b="1" dirty="0">
                <a:latin typeface="Corbel" panose="020B0503020204020204" pitchFamily="34" charset="0"/>
              </a:rPr>
              <a:t>συμπαθητικό</a:t>
            </a:r>
            <a:r>
              <a:rPr lang="el-GR" sz="1800" dirty="0">
                <a:latin typeface="Corbel" panose="020B0503020204020204" pitchFamily="34" charset="0"/>
              </a:rPr>
              <a:t> και σε </a:t>
            </a:r>
            <a:r>
              <a:rPr lang="el-GR" sz="1800" b="1" dirty="0">
                <a:latin typeface="Corbel" panose="020B0503020204020204" pitchFamily="34" charset="0"/>
              </a:rPr>
              <a:t>παρασυμπαθητικό</a:t>
            </a:r>
            <a:r>
              <a:rPr lang="el-GR" sz="1800" dirty="0">
                <a:latin typeface="Corbel" panose="020B0503020204020204" pitchFamily="34" charset="0"/>
              </a:rPr>
              <a:t> σύστημα.</a:t>
            </a:r>
          </a:p>
          <a:p>
            <a:r>
              <a:rPr lang="el-GR" sz="1800" dirty="0">
                <a:latin typeface="Corbel" panose="020B0503020204020204" pitchFamily="34" charset="0"/>
              </a:rPr>
              <a:t>Όλες οι </a:t>
            </a:r>
            <a:r>
              <a:rPr lang="el-GR" sz="1800" b="1" dirty="0">
                <a:latin typeface="Corbel" panose="020B0503020204020204" pitchFamily="34" charset="0"/>
              </a:rPr>
              <a:t>μεταγαγγλιακές ίνες του παρασυμπαθητικού</a:t>
            </a:r>
            <a:r>
              <a:rPr lang="el-GR" sz="1800" dirty="0">
                <a:latin typeface="Corbel" panose="020B0503020204020204" pitchFamily="34" charset="0"/>
              </a:rPr>
              <a:t> απελευθερώνουν </a:t>
            </a:r>
            <a:r>
              <a:rPr lang="el-GR" sz="1800" b="1" dirty="0">
                <a:latin typeface="Corbel" panose="020B0503020204020204" pitchFamily="34" charset="0"/>
              </a:rPr>
              <a:t>ακετυλοχολίνη</a:t>
            </a:r>
            <a:r>
              <a:rPr lang="el-GR" sz="1800" dirty="0">
                <a:latin typeface="Corbel" panose="020B0503020204020204" pitchFamily="34" charset="0"/>
              </a:rPr>
              <a:t> ενώ οι περισσότερες </a:t>
            </a:r>
            <a:r>
              <a:rPr lang="el-GR" sz="1800" b="1" dirty="0">
                <a:latin typeface="Corbel" panose="020B0503020204020204" pitchFamily="34" charset="0"/>
              </a:rPr>
              <a:t>μεταγαγγλιακές ίνες του συμπαθητικού</a:t>
            </a:r>
            <a:r>
              <a:rPr lang="el-GR" sz="1800" dirty="0">
                <a:latin typeface="Corbel" panose="020B0503020204020204" pitchFamily="34" charset="0"/>
              </a:rPr>
              <a:t> νευρικού συστήματος απελευθερώνουν </a:t>
            </a:r>
            <a:r>
              <a:rPr lang="el-GR" sz="1800" b="1" dirty="0">
                <a:latin typeface="Corbel" panose="020B0503020204020204" pitchFamily="34" charset="0"/>
              </a:rPr>
              <a:t>νορεπινεφρίνη</a:t>
            </a:r>
            <a:r>
              <a:rPr lang="el-GR" sz="1800" dirty="0">
                <a:latin typeface="Corbel" panose="020B0503020204020204" pitchFamily="34" charset="0"/>
              </a:rPr>
              <a:t>. </a:t>
            </a:r>
          </a:p>
          <a:p>
            <a:endParaRPr lang="en-US" sz="1800" dirty="0">
              <a:latin typeface="Corbel" panose="020B0503020204020204" pitchFamily="34" charset="0"/>
            </a:endParaRPr>
          </a:p>
        </p:txBody>
      </p:sp>
    </p:spTree>
    <p:extLst>
      <p:ext uri="{BB962C8B-B14F-4D97-AF65-F5344CB8AC3E}">
        <p14:creationId xmlns:p14="http://schemas.microsoft.com/office/powerpoint/2010/main" val="137123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309" y="0"/>
            <a:ext cx="9684327" cy="762000"/>
          </a:xfrm>
          <a:solidFill>
            <a:schemeClr val="accent3">
              <a:lumMod val="20000"/>
              <a:lumOff val="80000"/>
            </a:schemeClr>
          </a:solidFill>
        </p:spPr>
        <p:txBody>
          <a:bodyPr/>
          <a:lstStyle/>
          <a:p>
            <a:pPr algn="ctr"/>
            <a:r>
              <a:rPr lang="el-GR" dirty="0"/>
              <a:t>Υποδοχείς νορεπινεφρίνης</a:t>
            </a:r>
            <a:endParaRPr lang="en-US" dirty="0"/>
          </a:p>
        </p:txBody>
      </p:sp>
      <p:sp>
        <p:nvSpPr>
          <p:cNvPr id="3" name="Content Placeholder 2"/>
          <p:cNvSpPr>
            <a:spLocks noGrp="1"/>
          </p:cNvSpPr>
          <p:nvPr>
            <p:ph idx="1"/>
          </p:nvPr>
        </p:nvSpPr>
        <p:spPr>
          <a:xfrm>
            <a:off x="779612" y="1161946"/>
            <a:ext cx="10723418" cy="4587691"/>
          </a:xfrm>
        </p:spPr>
        <p:txBody>
          <a:bodyPr>
            <a:normAutofit/>
          </a:bodyPr>
          <a:lstStyle/>
          <a:p>
            <a:r>
              <a:rPr lang="el-GR" dirty="0"/>
              <a:t>Οι υποδοχείς της νορεπινεφρίνης διαιρούνται σε </a:t>
            </a:r>
            <a:r>
              <a:rPr lang="el-GR" b="1" dirty="0"/>
              <a:t>α</a:t>
            </a:r>
            <a:r>
              <a:rPr lang="el-GR" dirty="0"/>
              <a:t> και </a:t>
            </a:r>
            <a:r>
              <a:rPr lang="el-GR" b="1" dirty="0"/>
              <a:t>β</a:t>
            </a:r>
            <a:r>
              <a:rPr lang="el-GR" dirty="0"/>
              <a:t> υποδοχείς. Καθένας από αυτούς τους υποδοχείς είναι περαιτέρω διαιρεμένος σε α1 και α2 και β1 και β2 και β3 αντίστοιχα.</a:t>
            </a:r>
          </a:p>
          <a:p>
            <a:r>
              <a:rPr lang="el-GR" dirty="0"/>
              <a:t>Αυτοί οι υποδοχείς βρίσκονται σε συγκεκριμένα όργανα στόχους. </a:t>
            </a:r>
          </a:p>
          <a:p>
            <a:pPr marL="0" indent="0">
              <a:buNone/>
            </a:pPr>
            <a:r>
              <a:rPr lang="el-GR" dirty="0"/>
              <a:t>Για παράδειγμα, η </a:t>
            </a:r>
            <a:r>
              <a:rPr lang="el-GR" b="1" dirty="0"/>
              <a:t>καρδιά</a:t>
            </a:r>
            <a:r>
              <a:rPr lang="el-GR" dirty="0"/>
              <a:t> περιλαμβάνει κυρίως </a:t>
            </a:r>
            <a:r>
              <a:rPr lang="el-GR" b="1" dirty="0"/>
              <a:t>β1</a:t>
            </a:r>
            <a:r>
              <a:rPr lang="el-GR" dirty="0"/>
              <a:t> υποδοχείς, ενώ οι </a:t>
            </a:r>
            <a:r>
              <a:rPr lang="el-GR" b="1" dirty="0"/>
              <a:t>β2</a:t>
            </a:r>
            <a:r>
              <a:rPr lang="el-GR" dirty="0"/>
              <a:t> υποδοχείς συναντώνται στα αγγεία των σκελετικών μυών και στις </a:t>
            </a:r>
            <a:r>
              <a:rPr lang="el-GR" b="1" dirty="0"/>
              <a:t>λείες μυϊκές ίνες</a:t>
            </a:r>
            <a:r>
              <a:rPr lang="el-GR" dirty="0"/>
              <a:t> των βρόγχων, στα τοιχώματα της κύστης και στη μήτρα και οι β3 υποδοχείς βρίσκονται στους λιπώδεις ιστούς. Η ενεργοποίηση των β2 υποδοχέων προκαλεί </a:t>
            </a:r>
            <a:r>
              <a:rPr lang="el-GR" b="1" dirty="0"/>
              <a:t>χάλαση στους λείους μύες</a:t>
            </a:r>
            <a:r>
              <a:rPr lang="el-GR" dirty="0"/>
              <a:t>. </a:t>
            </a:r>
          </a:p>
          <a:p>
            <a:r>
              <a:rPr lang="el-GR" dirty="0"/>
              <a:t>Αυτή η τοποθέτηση των τύπων των υποδοχέων αποτελούν τη βάση των φαρμάκων για τη θεραπεία.</a:t>
            </a:r>
          </a:p>
          <a:p>
            <a:r>
              <a:rPr lang="el-GR" dirty="0"/>
              <a:t>Η ενεργοποίηση των </a:t>
            </a:r>
            <a:r>
              <a:rPr lang="el-GR" b="1" dirty="0"/>
              <a:t>α</a:t>
            </a:r>
            <a:r>
              <a:rPr lang="el-GR" dirty="0"/>
              <a:t> υποδοχέων προκαλεί συστολή, κυρίως </a:t>
            </a:r>
            <a:r>
              <a:rPr lang="el-GR" b="1" dirty="0"/>
              <a:t>αγγειοσυστολή</a:t>
            </a:r>
            <a:r>
              <a:rPr lang="el-GR" dirty="0"/>
              <a:t>. Η ενεργοποίηση των α υποδοχέων συστέλλει τα αγγεία στη γαστρεντερική οδό, συστέλλοντας τον ακτινωτό μυ στο μάτι, τους σφιγκτήρες σε διάφορα όργανα και μετριάζει την εκσπερμάτωση.</a:t>
            </a:r>
          </a:p>
          <a:p>
            <a:endParaRPr lang="el-GR" dirty="0"/>
          </a:p>
          <a:p>
            <a:endParaRPr lang="en-US" dirty="0"/>
          </a:p>
        </p:txBody>
      </p:sp>
      <p:pic>
        <p:nvPicPr>
          <p:cNvPr id="4" name="Picture 3"/>
          <p:cNvPicPr>
            <a:picLocks noChangeAspect="1"/>
          </p:cNvPicPr>
          <p:nvPr/>
        </p:nvPicPr>
        <p:blipFill>
          <a:blip r:embed="rId2"/>
          <a:stretch>
            <a:fillRect/>
          </a:stretch>
        </p:blipFill>
        <p:spPr>
          <a:xfrm>
            <a:off x="6507150" y="5111986"/>
            <a:ext cx="4049884" cy="1746014"/>
          </a:xfrm>
          <a:prstGeom prst="rect">
            <a:avLst/>
          </a:prstGeom>
          <a:ln>
            <a:solidFill>
              <a:schemeClr val="bg1"/>
            </a:solidFill>
          </a:ln>
        </p:spPr>
      </p:pic>
    </p:spTree>
    <p:extLst>
      <p:ext uri="{BB962C8B-B14F-4D97-AF65-F5344CB8AC3E}">
        <p14:creationId xmlns:p14="http://schemas.microsoft.com/office/powerpoint/2010/main" val="94541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08227" y="465929"/>
            <a:ext cx="7729728" cy="753272"/>
          </a:xfrm>
          <a:solidFill>
            <a:schemeClr val="accent3">
              <a:lumMod val="20000"/>
              <a:lumOff val="80000"/>
            </a:schemeClr>
          </a:solidFill>
        </p:spPr>
        <p:txBody>
          <a:bodyPr/>
          <a:lstStyle/>
          <a:p>
            <a:r>
              <a:rPr lang="el-GR" dirty="0"/>
              <a:t>Συμπαθητικο Νευρικο Συστημα</a:t>
            </a:r>
            <a:endParaRPr lang="en-US" dirty="0"/>
          </a:p>
        </p:txBody>
      </p:sp>
      <p:sp>
        <p:nvSpPr>
          <p:cNvPr id="8" name="Content Placeholder 7"/>
          <p:cNvSpPr>
            <a:spLocks noGrp="1"/>
          </p:cNvSpPr>
          <p:nvPr>
            <p:ph idx="1"/>
          </p:nvPr>
        </p:nvSpPr>
        <p:spPr>
          <a:xfrm>
            <a:off x="401782" y="1662545"/>
            <a:ext cx="11388436" cy="4696691"/>
          </a:xfrm>
        </p:spPr>
        <p:txBody>
          <a:bodyPr>
            <a:normAutofit/>
          </a:bodyPr>
          <a:lstStyle/>
          <a:p>
            <a:r>
              <a:rPr lang="el-GR" dirty="0"/>
              <a:t>Τα νεύρα του Συμπαθητικού Νευρικού Συστήματος καταλήγουν στα διάφορα όργανα και επηρεάζουν τη λειτουργία τους εκκρίνοντας σε αυτά </a:t>
            </a:r>
            <a:r>
              <a:rPr lang="el-GR" b="1" dirty="0"/>
              <a:t>Νοραδρεναλίνη (νορεπινεφρίνη)</a:t>
            </a:r>
            <a:r>
              <a:rPr lang="el-GR" dirty="0"/>
              <a:t>. </a:t>
            </a:r>
          </a:p>
          <a:p>
            <a:r>
              <a:rPr lang="el-GR" dirty="0"/>
              <a:t>Στα όργανα στόχους η νορεπινεφρίνη αλληλεπιδρά με ποικίλους υποδοχείς. Το μεγαλύτερο μέρος του συμπαθητικού συστήματος χρησιμοποιεί τη νορεπινεφρίνη, αλλά εντοπίζεται και η ακετυλοχολίνη (στους ιδρωτοποιούς αδένες). Επιπλέον, ο μυελός των επινεφριδίων θεωρείται ότι είναι μέρος του συμπαθητικού νευρικού συστήματος και απελευθερώνει επινεφρίνη και νορεπινεφρίνη. </a:t>
            </a:r>
          </a:p>
          <a:p>
            <a:r>
              <a:rPr lang="el-GR" dirty="0"/>
              <a:t>Η νορεπινεφρίνη είναι συνώνυμο της νοραδρεναλίνης και η επινεφρίνη είναι συνώνυμο της αδρεναλίνης (εξ ου και ο όρος αδρενεργικός).</a:t>
            </a:r>
          </a:p>
          <a:p>
            <a:pPr marL="0" indent="0">
              <a:buNone/>
            </a:pPr>
            <a:r>
              <a:rPr lang="el-GR" dirty="0"/>
              <a:t>Λέμε ότι το Συμπαθητικό Νευρικό Σύστημα είναι το σύστημα της «Μάχης ή της Φυγής» (Fight or Flight) επειδή ετοιμάζει το σώμα μας για να αντιμετωπίσουμε δύσκολες καταστάσεις με το να παλέψουμε ή με το να το βάλουμε στα πόδια. Μια τέτοια κατάσταση μπορεί να είναι να είναι το να μιλάς μπροστά σε κόσμο ή να σε κυνηγάει ένας μανιακός δολοφόνος. Σε τέτοιες καταστάσεις ανάγκης, το Συμπαθητικό Νευρικό Σύστημα </a:t>
            </a:r>
            <a:r>
              <a:rPr lang="el-GR" b="1" dirty="0"/>
              <a:t>κάνει την καρδιά να χτυπά πιο γρήγορα, αυξάνει την ποσότητα ζαχάρου στο αίμα, αυξάνει το ρυθμό της αναπνοής, προκαλεί εφίδρωση και διαστολή της κόρης των ματιών.</a:t>
            </a:r>
            <a:endParaRPr lang="en-US" b="1" dirty="0"/>
          </a:p>
        </p:txBody>
      </p:sp>
    </p:spTree>
    <p:extLst>
      <p:ext uri="{BB962C8B-B14F-4D97-AF65-F5344CB8AC3E}">
        <p14:creationId xmlns:p14="http://schemas.microsoft.com/office/powerpoint/2010/main" val="403644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877" y="40327"/>
            <a:ext cx="9559359" cy="697854"/>
          </a:xfrm>
          <a:solidFill>
            <a:schemeClr val="accent3">
              <a:lumMod val="20000"/>
              <a:lumOff val="80000"/>
            </a:schemeClr>
          </a:solidFill>
        </p:spPr>
        <p:txBody>
          <a:bodyPr>
            <a:normAutofit fontScale="90000"/>
          </a:bodyPr>
          <a:lstStyle/>
          <a:p>
            <a:r>
              <a:rPr lang="el-GR" dirty="0"/>
              <a:t>Συμπαθητικομιμητικα ή αδρενεργικα φαρμακα</a:t>
            </a:r>
            <a:endParaRPr lang="en-US" dirty="0"/>
          </a:p>
        </p:txBody>
      </p:sp>
      <p:sp>
        <p:nvSpPr>
          <p:cNvPr id="3" name="Content Placeholder 2"/>
          <p:cNvSpPr>
            <a:spLocks noGrp="1"/>
          </p:cNvSpPr>
          <p:nvPr>
            <p:ph idx="1"/>
          </p:nvPr>
        </p:nvSpPr>
        <p:spPr>
          <a:xfrm>
            <a:off x="512617" y="1136824"/>
            <a:ext cx="11679383" cy="4751358"/>
          </a:xfrm>
        </p:spPr>
        <p:txBody>
          <a:bodyPr>
            <a:normAutofit/>
          </a:bodyPr>
          <a:lstStyle/>
          <a:p>
            <a:r>
              <a:rPr lang="el-GR" dirty="0"/>
              <a:t>Τα Συμπαθομιμητικά Φάρμακα μοιάζουν χημικά με τη Νοραδρεναλίνη (δηλαδή αν η Νοραδρεναλίνη είναι το κλειδί, το συμπαθομιμητικό φάρμακο είναι το αντικλείδι). </a:t>
            </a:r>
            <a:r>
              <a:rPr lang="el-GR" b="1" dirty="0"/>
              <a:t>Τα συμπαθομιμητικά φάρμακα προκαλούν στον οργανισμό του ασθενούς, ό,τι θα προκαλούσε και η ενεργοποίηση του Συμπαθητικού του Συστήματος.</a:t>
            </a:r>
          </a:p>
          <a:p>
            <a:r>
              <a:rPr lang="el-GR" b="1" dirty="0"/>
              <a:t> </a:t>
            </a:r>
            <a:r>
              <a:rPr lang="el-GR" dirty="0"/>
              <a:t>Τα συμπαθομιμητικά φάρμακα χρησιμοποιούνται στο </a:t>
            </a:r>
            <a:r>
              <a:rPr lang="el-GR" b="1" dirty="0"/>
              <a:t>αναφυλακτικό σοκ, στη θεραπεία του άσθματος, στην καρδιακή ανεπάρκεια και για τη ρινική αποσυμφόρηση. </a:t>
            </a:r>
          </a:p>
          <a:p>
            <a:r>
              <a:rPr lang="el-GR" dirty="0"/>
              <a:t>Σημαντικά συμπαθομιμητικά είναι η αδρεναλίνη, η εφεδρίνη, η ψευδοεφεδρίνη και η σαλβουταμόλη.</a:t>
            </a:r>
          </a:p>
          <a:p>
            <a:r>
              <a:rPr lang="el-GR" dirty="0"/>
              <a:t>Η </a:t>
            </a:r>
            <a:r>
              <a:rPr lang="el-GR" b="1" dirty="0"/>
              <a:t>επινεφρίνη</a:t>
            </a:r>
            <a:r>
              <a:rPr lang="el-GR" dirty="0"/>
              <a:t> κυρίως επιδρά στην καρδιά μέσω των </a:t>
            </a:r>
            <a:r>
              <a:rPr lang="el-GR" b="1" dirty="0"/>
              <a:t>β1</a:t>
            </a:r>
            <a:r>
              <a:rPr lang="el-GR" dirty="0"/>
              <a:t> υποδοχέων, προκαλώντας αύξηση του καρδιακού ρυθμού και της καρδιακής παροχής.Η επινεφρίνη έχει ποικίλες χρήσεις, συμπεριλαμβανομένης της αντιμετώπισης αλλεργικών αντιδράσεων και της καταπληξίας (shock), τον έλεγχο τοπικής αιμορραγίας και την επέκταση της δράσης τοπικών αναισθητικών.</a:t>
            </a:r>
          </a:p>
          <a:p>
            <a:r>
              <a:rPr lang="el-GR" dirty="0"/>
              <a:t>Το κύριο αποτέλεσμα της διέγερσης των </a:t>
            </a:r>
            <a:r>
              <a:rPr lang="el-GR" b="1" dirty="0"/>
              <a:t>α1</a:t>
            </a:r>
            <a:r>
              <a:rPr lang="el-GR" dirty="0"/>
              <a:t> υποδοχέων (με έναν αγωνιστή όπως η </a:t>
            </a:r>
            <a:r>
              <a:rPr lang="el-GR" b="1" dirty="0"/>
              <a:t>φαινυλεφρίνη</a:t>
            </a:r>
            <a:r>
              <a:rPr lang="el-GR" dirty="0"/>
              <a:t>) είναι η </a:t>
            </a:r>
            <a:r>
              <a:rPr lang="el-GR" b="1" dirty="0"/>
              <a:t>αγγειοσύσπαση</a:t>
            </a:r>
            <a:r>
              <a:rPr lang="el-GR" dirty="0"/>
              <a:t>. Η αγγειοσύσπαση, που προκαλείται στον ρινικό βλεννογόνο, αυξάνει τη ροή του αίματος τοπικά και κατά συνέπεια αυξάνεται η συγκέντρωση του φαρμάκου, δρώντας με αυτόν τον τρόπο ως ρινικό αποσυμφορητικό. </a:t>
            </a:r>
          </a:p>
          <a:p>
            <a:endParaRPr lang="en-US" dirty="0"/>
          </a:p>
        </p:txBody>
      </p:sp>
      <p:pic>
        <p:nvPicPr>
          <p:cNvPr id="5" name="Picture 4"/>
          <p:cNvPicPr>
            <a:picLocks noChangeAspect="1"/>
          </p:cNvPicPr>
          <p:nvPr/>
        </p:nvPicPr>
        <p:blipFill>
          <a:blip r:embed="rId2"/>
          <a:stretch>
            <a:fillRect/>
          </a:stretch>
        </p:blipFill>
        <p:spPr>
          <a:xfrm>
            <a:off x="2576946" y="5791200"/>
            <a:ext cx="8146077" cy="1066800"/>
          </a:xfrm>
          <a:prstGeom prst="rect">
            <a:avLst/>
          </a:prstGeom>
        </p:spPr>
      </p:pic>
    </p:spTree>
    <p:extLst>
      <p:ext uri="{BB962C8B-B14F-4D97-AF65-F5344CB8AC3E}">
        <p14:creationId xmlns:p14="http://schemas.microsoft.com/office/powerpoint/2010/main" val="68063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35" y="0"/>
            <a:ext cx="9919855" cy="628581"/>
          </a:xfrm>
          <a:solidFill>
            <a:schemeClr val="accent3">
              <a:lumMod val="20000"/>
              <a:lumOff val="80000"/>
            </a:schemeClr>
          </a:solidFill>
        </p:spPr>
        <p:txBody>
          <a:bodyPr>
            <a:normAutofit fontScale="90000"/>
          </a:bodyPr>
          <a:lstStyle/>
          <a:p>
            <a:r>
              <a:rPr lang="el-GR" dirty="0"/>
              <a:t>Συμπαθητικομιμητικα ή αδρενεργικα φαρμακα</a:t>
            </a:r>
            <a:endParaRPr lang="en-US" dirty="0"/>
          </a:p>
        </p:txBody>
      </p:sp>
      <p:pic>
        <p:nvPicPr>
          <p:cNvPr id="4" name="Content Placeholder 3"/>
          <p:cNvPicPr>
            <a:picLocks noGrp="1" noChangeAspect="1"/>
          </p:cNvPicPr>
          <p:nvPr>
            <p:ph idx="1"/>
          </p:nvPr>
        </p:nvPicPr>
        <p:blipFill>
          <a:blip r:embed="rId2"/>
          <a:stretch>
            <a:fillRect/>
          </a:stretch>
        </p:blipFill>
        <p:spPr>
          <a:xfrm>
            <a:off x="1814430" y="762000"/>
            <a:ext cx="8381510" cy="2127614"/>
          </a:xfrm>
          <a:prstGeom prst="rect">
            <a:avLst/>
          </a:prstGeom>
          <a:ln>
            <a:solidFill>
              <a:schemeClr val="tx1"/>
            </a:solidFill>
          </a:ln>
        </p:spPr>
      </p:pic>
      <p:sp>
        <p:nvSpPr>
          <p:cNvPr id="5" name="Rectangle 4"/>
          <p:cNvSpPr/>
          <p:nvPr/>
        </p:nvSpPr>
        <p:spPr>
          <a:xfrm>
            <a:off x="914400" y="4064675"/>
            <a:ext cx="11028218" cy="1754326"/>
          </a:xfrm>
          <a:prstGeom prst="rect">
            <a:avLst/>
          </a:prstGeom>
        </p:spPr>
        <p:txBody>
          <a:bodyPr wrap="square">
            <a:spAutoFit/>
          </a:bodyPr>
          <a:lstStyle/>
          <a:p>
            <a:r>
              <a:rPr lang="el-GR" dirty="0"/>
              <a:t>Σε χαμηλές δόσεις η </a:t>
            </a:r>
            <a:r>
              <a:rPr lang="el-GR" b="1" dirty="0"/>
              <a:t>ντοπαμίνη</a:t>
            </a:r>
            <a:r>
              <a:rPr lang="el-GR" dirty="0"/>
              <a:t> προκαλεί νεφρική και στεφανιαία αγγειοδιαστολή. Επίσης ενεργοποιεί τους β1 υποδοχείς στην καρδιά. Η ντοπαμίνη είναι φάρμακο εκλογής για την καταπληξία (shock), διότι αυξάνειτον καρδιακό ρυθμό και την καρδιακή απόδοση, ενώ ταυτόχρονα προκαλεί διαστολή των νεφρικών και στεφανιαίων αρτηριών. </a:t>
            </a:r>
          </a:p>
          <a:p>
            <a:r>
              <a:rPr lang="el-GR" dirty="0"/>
              <a:t>Η </a:t>
            </a:r>
            <a:r>
              <a:rPr lang="el-GR" b="1" dirty="0"/>
              <a:t>αμφεταμίνη</a:t>
            </a:r>
            <a:r>
              <a:rPr lang="el-GR" dirty="0"/>
              <a:t> και τα παράγωγα της διεγείρουν το κεντρικό νευρικό σύστημα και χρησιμοποιούνται για την αντιμετώπιση της ελλειμματικής προσοχής/υπερκινητικότητας (ADHD) σε παιδιά.</a:t>
            </a:r>
            <a:endParaRPr lang="en-US" dirty="0"/>
          </a:p>
        </p:txBody>
      </p:sp>
      <p:sp>
        <p:nvSpPr>
          <p:cNvPr id="6" name="Rectangle 5"/>
          <p:cNvSpPr/>
          <p:nvPr/>
        </p:nvSpPr>
        <p:spPr>
          <a:xfrm>
            <a:off x="914400" y="3211813"/>
            <a:ext cx="11166763" cy="646331"/>
          </a:xfrm>
          <a:prstGeom prst="rect">
            <a:avLst/>
          </a:prstGeom>
        </p:spPr>
        <p:txBody>
          <a:bodyPr wrap="square">
            <a:spAutoFit/>
          </a:bodyPr>
          <a:lstStyle/>
          <a:p>
            <a:r>
              <a:rPr lang="el-GR" dirty="0"/>
              <a:t>Η </a:t>
            </a:r>
            <a:r>
              <a:rPr lang="el-GR" b="1" dirty="0"/>
              <a:t>ισοπροτερενόλη</a:t>
            </a:r>
            <a:r>
              <a:rPr lang="el-GR" dirty="0"/>
              <a:t> προκαλεί σημαντική μείωση στην ολική περιφερική αντίσταση και αυξάνει τον καρδιακό ρυθμό και την καρδιακή παροχή.</a:t>
            </a:r>
          </a:p>
        </p:txBody>
      </p:sp>
    </p:spTree>
    <p:extLst>
      <p:ext uri="{BB962C8B-B14F-4D97-AF65-F5344CB8AC3E}">
        <p14:creationId xmlns:p14="http://schemas.microsoft.com/office/powerpoint/2010/main" val="143095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0" y="0"/>
            <a:ext cx="11513127" cy="651164"/>
          </a:xfrm>
          <a:solidFill>
            <a:schemeClr val="accent3">
              <a:lumMod val="20000"/>
              <a:lumOff val="80000"/>
            </a:schemeClr>
          </a:solidFill>
        </p:spPr>
        <p:txBody>
          <a:bodyPr>
            <a:normAutofit fontScale="90000"/>
          </a:bodyPr>
          <a:lstStyle/>
          <a:p>
            <a:r>
              <a:rPr lang="el-GR" dirty="0"/>
              <a:t>Συμπαθολυτικά φάρμακα ή αδρενεργικοί ανταγωνιστές</a:t>
            </a:r>
            <a:endParaRPr lang="en-US" dirty="0"/>
          </a:p>
        </p:txBody>
      </p:sp>
      <p:sp>
        <p:nvSpPr>
          <p:cNvPr id="3" name="Content Placeholder 2"/>
          <p:cNvSpPr>
            <a:spLocks noGrp="1"/>
          </p:cNvSpPr>
          <p:nvPr>
            <p:ph idx="1"/>
          </p:nvPr>
        </p:nvSpPr>
        <p:spPr>
          <a:xfrm>
            <a:off x="831272" y="1620981"/>
            <a:ext cx="10709563" cy="4821383"/>
          </a:xfrm>
        </p:spPr>
        <p:txBody>
          <a:bodyPr>
            <a:normAutofit/>
          </a:bodyPr>
          <a:lstStyle/>
          <a:p>
            <a:r>
              <a:rPr lang="el-GR" dirty="0"/>
              <a:t>Οι δράσεις του συμπαθητικού νευρικού συστήματος μπορούν να εμποδιστούν είτε μειώνοντας τη συμπαθητική δραστηριότητα από τον εγκέφαλο, αναστέλλοντας την απελευθέρωση της νορεπινεφρίνης από τις απολήξεις των νευρικών κυττάρων, είτε αποκλείοντας τους μετασυναπτικούς υποδοχείς. </a:t>
            </a:r>
            <a:r>
              <a:rPr lang="el-GR" b="1" dirty="0"/>
              <a:t>Οι αδρενεργικοί ανταγωνιστές μειώνουν την αποτελεσματικότητα της νευρικής διέγερσης του συμπαθητικού. </a:t>
            </a:r>
          </a:p>
          <a:p>
            <a:r>
              <a:rPr lang="el-GR" dirty="0"/>
              <a:t>Τα </a:t>
            </a:r>
            <a:r>
              <a:rPr lang="el-GR" b="1" dirty="0"/>
              <a:t>Συμπαθολυτικά</a:t>
            </a:r>
            <a:r>
              <a:rPr lang="el-GR" dirty="0"/>
              <a:t> Φάρμακα μοιάζουν λιγότερο με τη Νοραδρεναλίνη (δηλαδή αν η Νοραδρεναλίνη είναι το κλειδί, το συμπαθολυτικό φάρμακο είναι το χαλασμένο κλειδί, που μπαίνει στην κλειδαριά, αλλά δε μπορεί να γυρίσει και να ξεκλειδώσει). Τα συμπαθολυτικά φάρμακα προκαλούν στον οργανισμό του ασθενούς τα </a:t>
            </a:r>
            <a:r>
              <a:rPr lang="el-GR" b="1" dirty="0"/>
              <a:t>αντίθετα</a:t>
            </a:r>
            <a:r>
              <a:rPr lang="el-GR" dirty="0"/>
              <a:t> αποτελέσματα από αυτά που θα προκαλούσε η ενεργοποίηση του Συμπαθητικού του Συστήματος. </a:t>
            </a:r>
          </a:p>
          <a:p>
            <a:r>
              <a:rPr lang="el-GR" dirty="0"/>
              <a:t>Η πιο σημαντική κατηγορία συμπαθολυτικών φαρμάκων είναι οι </a:t>
            </a:r>
            <a:r>
              <a:rPr lang="el-GR" b="1" dirty="0"/>
              <a:t>β-αναστολείς (</a:t>
            </a:r>
            <a:r>
              <a:rPr lang="en-US" b="1" dirty="0"/>
              <a:t>b-blockers)</a:t>
            </a:r>
            <a:r>
              <a:rPr lang="el-GR" dirty="0"/>
              <a:t>. Τα ονόματα όλων των β-αναστολέων έχουν την κατάληξη </a:t>
            </a:r>
            <a:r>
              <a:rPr lang="el-GR" b="1" dirty="0"/>
              <a:t>–ολόλη </a:t>
            </a:r>
            <a:r>
              <a:rPr lang="el-GR" dirty="0"/>
              <a:t>πχ. Μετοπρολόλη.</a:t>
            </a:r>
            <a:endParaRPr lang="en-US" dirty="0"/>
          </a:p>
        </p:txBody>
      </p:sp>
    </p:spTree>
    <p:extLst>
      <p:ext uri="{BB962C8B-B14F-4D97-AF65-F5344CB8AC3E}">
        <p14:creationId xmlns:p14="http://schemas.microsoft.com/office/powerpoint/2010/main" val="194859319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363</TotalTime>
  <Words>2253</Words>
  <Application>Microsoft Office PowerPoint</Application>
  <PresentationFormat>Ευρεία οθόνη</PresentationFormat>
  <Paragraphs>90</Paragraphs>
  <Slides>19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Century Gothic</vt:lpstr>
      <vt:lpstr>Corbel</vt:lpstr>
      <vt:lpstr>Wingdings 3</vt:lpstr>
      <vt:lpstr>Wisp</vt:lpstr>
      <vt:lpstr>ΦΑΡΜΑΚΟΛΟΓΙΑ</vt:lpstr>
      <vt:lpstr>Το νευρικό σύστημα</vt:lpstr>
      <vt:lpstr>Παρουσίαση του PowerPoint</vt:lpstr>
      <vt:lpstr>Αυτόνομο νευρικό σύστημα</vt:lpstr>
      <vt:lpstr>Υποδοχείς νορεπινεφρίνης</vt:lpstr>
      <vt:lpstr>Συμπαθητικο Νευρικο Συστημα</vt:lpstr>
      <vt:lpstr>Συμπαθητικομιμητικα ή αδρενεργικα φαρμακα</vt:lpstr>
      <vt:lpstr>Συμπαθητικομιμητικα ή αδρενεργικα φαρμακα</vt:lpstr>
      <vt:lpstr>Συμπαθολυτικά φάρμακα ή αδρενεργικοί ανταγωνιστές</vt:lpstr>
      <vt:lpstr>Α- ΑΝΤΑΓΩΝΙΣΤΕΣ</vt:lpstr>
      <vt:lpstr>Β - ΑΝΤΑΓΩΝΙΣΤΕΣ</vt:lpstr>
      <vt:lpstr>B - BLOCKERS</vt:lpstr>
      <vt:lpstr>Παρουσίαση του PowerPoint</vt:lpstr>
      <vt:lpstr>Παρουσίαση του PowerPoint</vt:lpstr>
      <vt:lpstr>ΠΑΡΑΣΥΜΠΑΘΟΜΙΜΗΤΙΚΑ Ή ΧΟΛΙΝΕΡΓΙΚΑ ΦΑΡΜΑΚΑ</vt:lpstr>
      <vt:lpstr>Παρουσίαση του PowerPoint</vt:lpstr>
      <vt:lpstr>ΑΝΑΣΤΟΛΕΙΣ ΤΗΣ ΧΟΛΙΝΕΣΤΕΡΑΣΗΣ</vt:lpstr>
      <vt:lpstr>ΠΑΡΑΣΥΜΠΑΘΟΛΥΤΙΚΑ ΦΑΡΜΑΚΑ Ή ΧΟΛΙΝΕΡΓΙΚΟΙ ΑΝΤΑΓΩΝΙΣΤΕΣ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φαρμακολογια</dc:title>
  <dc:creator>Windows User</dc:creator>
  <cp:lastModifiedBy>Ευτερπη Μητρακη</cp:lastModifiedBy>
  <cp:revision>29</cp:revision>
  <dcterms:created xsi:type="dcterms:W3CDTF">2021-11-10T19:10:25Z</dcterms:created>
  <dcterms:modified xsi:type="dcterms:W3CDTF">2025-01-16T09:46:51Z</dcterms:modified>
</cp:coreProperties>
</file>