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7" r:id="rId8"/>
    <p:sldId id="261" r:id="rId9"/>
    <p:sldId id="262" r:id="rId10"/>
    <p:sldId id="265" r:id="rId11"/>
    <p:sldId id="263" r:id="rId12"/>
    <p:sldId id="26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15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800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84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552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11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694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495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487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234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681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995E-42B3-410A-A48A-DC9FE62C9ED1}" type="datetimeFigureOut">
              <a:rPr lang="el-GR" smtClean="0"/>
              <a:t>25/11/2022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620B-F13D-4BBA-9F9E-55D13E4EFE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346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Υγιεινή - Μικροβιολογία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smtClean="0">
                <a:solidFill>
                  <a:srgbClr val="0070C0"/>
                </a:solidFill>
              </a:rPr>
              <a:t>Μάθημα </a:t>
            </a:r>
            <a:r>
              <a:rPr lang="el-GR" b="1" smtClean="0">
                <a:solidFill>
                  <a:srgbClr val="0070C0"/>
                </a:solidFill>
              </a:rPr>
              <a:t>7</a:t>
            </a:r>
            <a:r>
              <a:rPr lang="el-GR" b="1" baseline="30000" smtClean="0">
                <a:solidFill>
                  <a:srgbClr val="0070C0"/>
                </a:solidFill>
              </a:rPr>
              <a:t>ο</a:t>
            </a:r>
            <a:r>
              <a:rPr lang="el-GR" b="1" smtClean="0">
                <a:solidFill>
                  <a:srgbClr val="0070C0"/>
                </a:solidFill>
              </a:rPr>
              <a:t> </a:t>
            </a:r>
            <a:endParaRPr lang="el-GR" b="1" dirty="0" smtClean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1176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Μαστιγοφόρα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80" y="1252728"/>
            <a:ext cx="4590287" cy="5065776"/>
          </a:xfrm>
        </p:spPr>
      </p:pic>
    </p:spTree>
    <p:extLst>
      <p:ext uri="{BB962C8B-B14F-4D97-AF65-F5344CB8AC3E}">
        <p14:creationId xmlns:p14="http://schemas.microsoft.com/office/powerpoint/2010/main" val="231436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Μύκητες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Μη φωτοσυνθετικοί οργανισμοί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 smtClean="0"/>
              <a:t>Ζούν σαπροφυτικά ή παρασιτικά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Προσλαμβάνουν διαλυτά θρεπτικά συστατικά με διάχυση, διαμέσου της επιφάνειάς τους.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253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Βακτήρια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Διακρίνονται με παρατήρηση της μορφολογίας τους και των ιδιοτήτων τους.</a:t>
            </a:r>
          </a:p>
          <a:p>
            <a:r>
              <a:rPr lang="el-GR" b="1" dirty="0" smtClean="0"/>
              <a:t>Διακρίνονται σε </a:t>
            </a:r>
            <a:r>
              <a:rPr lang="en-US" b="1" dirty="0" smtClean="0"/>
              <a:t>Gram-</a:t>
            </a:r>
            <a:r>
              <a:rPr lang="el-GR" b="1" dirty="0" smtClean="0"/>
              <a:t>θετικά και </a:t>
            </a:r>
            <a:r>
              <a:rPr lang="en-US" b="1" dirty="0" smtClean="0"/>
              <a:t>Gram-</a:t>
            </a:r>
            <a:r>
              <a:rPr lang="el-GR" b="1" dirty="0" smtClean="0"/>
              <a:t>αρνητικά (ταξινόμηση με την χρώση </a:t>
            </a:r>
            <a:r>
              <a:rPr lang="en-US" b="1" dirty="0" smtClean="0"/>
              <a:t>Gram)</a:t>
            </a:r>
            <a:endParaRPr lang="el-GR" b="1" dirty="0" smtClean="0"/>
          </a:p>
          <a:p>
            <a:r>
              <a:rPr lang="el-GR" dirty="0" smtClean="0"/>
              <a:t>Με βάση την μορφολογία τους διακρίνονται</a:t>
            </a:r>
            <a:r>
              <a:rPr lang="en-US" dirty="0" smtClean="0"/>
              <a:t>:</a:t>
            </a:r>
            <a:r>
              <a:rPr lang="el-GR" dirty="0" smtClean="0"/>
              <a:t>  </a:t>
            </a:r>
            <a:r>
              <a:rPr lang="el-GR" b="1" i="1" u="sng" dirty="0" smtClean="0"/>
              <a:t>γνήσια βακτήρια, σπειροχαίτες, ρικέτσιες, χλαμύδια, κτλ</a:t>
            </a:r>
          </a:p>
          <a:p>
            <a:r>
              <a:rPr lang="el-GR" b="1" dirty="0" smtClean="0"/>
              <a:t>Αληθή βακτήρια </a:t>
            </a:r>
            <a:r>
              <a:rPr lang="el-GR" dirty="0" smtClean="0"/>
              <a:t>(αυτά που έχουν ιατρική σημασία), κατατάσσονται </a:t>
            </a:r>
            <a:r>
              <a:rPr lang="el-GR" b="1" i="1" u="sng" dirty="0" smtClean="0">
                <a:solidFill>
                  <a:srgbClr val="FF0000"/>
                </a:solidFill>
              </a:rPr>
              <a:t>βάσει του σχήματός τους</a:t>
            </a:r>
            <a:r>
              <a:rPr lang="en-US" b="1" i="1" u="sng" dirty="0" smtClean="0">
                <a:solidFill>
                  <a:srgbClr val="FF0000"/>
                </a:solidFill>
              </a:rPr>
              <a:t> </a:t>
            </a:r>
            <a:r>
              <a:rPr lang="el-GR" b="1" i="1" u="sng" dirty="0" smtClean="0">
                <a:solidFill>
                  <a:srgbClr val="FF0000"/>
                </a:solidFill>
              </a:rPr>
              <a:t>σε</a:t>
            </a:r>
            <a:r>
              <a:rPr lang="en-US" b="1" i="1" u="sng" dirty="0" smtClean="0">
                <a:solidFill>
                  <a:srgbClr val="FF0000"/>
                </a:solidFill>
              </a:rPr>
              <a:t>:</a:t>
            </a:r>
            <a:r>
              <a:rPr lang="el-GR" b="1" i="1" u="sng" dirty="0" smtClean="0">
                <a:solidFill>
                  <a:srgbClr val="FF0000"/>
                </a:solidFill>
              </a:rPr>
              <a:t> κόκκοι</a:t>
            </a:r>
            <a:r>
              <a:rPr lang="en-US" b="1" i="1" u="sng" dirty="0" smtClean="0">
                <a:solidFill>
                  <a:srgbClr val="FF0000"/>
                </a:solidFill>
              </a:rPr>
              <a:t>, </a:t>
            </a:r>
            <a:r>
              <a:rPr lang="el-GR" b="1" i="1" u="sng" dirty="0" smtClean="0">
                <a:solidFill>
                  <a:srgbClr val="FF0000"/>
                </a:solidFill>
              </a:rPr>
              <a:t>βακτηρίδια</a:t>
            </a:r>
            <a:r>
              <a:rPr lang="en-US" b="1" i="1" u="sng" dirty="0" smtClean="0">
                <a:solidFill>
                  <a:srgbClr val="FF0000"/>
                </a:solidFill>
              </a:rPr>
              <a:t>, </a:t>
            </a:r>
            <a:r>
              <a:rPr lang="el-GR" b="1" i="1" u="sng" dirty="0" smtClean="0">
                <a:solidFill>
                  <a:srgbClr val="FF0000"/>
                </a:solidFill>
              </a:rPr>
              <a:t>δονάκια και σπειρίλλια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911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Ιοί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sz="4800" dirty="0">
                <a:solidFill>
                  <a:srgbClr val="FF0000"/>
                </a:solidFill>
              </a:rPr>
              <a:t>Αποτελούντια από ένα μόριο</a:t>
            </a:r>
            <a:r>
              <a:rPr lang="en-US" sz="4800" dirty="0">
                <a:solidFill>
                  <a:srgbClr val="FF0000"/>
                </a:solidFill>
              </a:rPr>
              <a:t> DNA </a:t>
            </a:r>
            <a:r>
              <a:rPr lang="el-GR" sz="4800" dirty="0">
                <a:solidFill>
                  <a:srgbClr val="FF0000"/>
                </a:solidFill>
              </a:rPr>
              <a:t>ή</a:t>
            </a:r>
            <a:r>
              <a:rPr lang="en-US" sz="4800" dirty="0">
                <a:solidFill>
                  <a:srgbClr val="FF0000"/>
                </a:solidFill>
              </a:rPr>
              <a:t> RNA</a:t>
            </a:r>
            <a:r>
              <a:rPr lang="el-GR" sz="4800" dirty="0">
                <a:solidFill>
                  <a:srgbClr val="FF0000"/>
                </a:solidFill>
              </a:rPr>
              <a:t> που περικλείεται μέσα σε ένα απλό πρωτεινικό περίβλημα, το καψίδιο.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4147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</a:rPr>
              <a:t>Ιοί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Οι ιοί είναι ζωντανοί οργανισμοί μικρού μεγέθους που </a:t>
            </a:r>
            <a:r>
              <a:rPr lang="el-GR" b="1" dirty="0" smtClean="0"/>
              <a:t>δεν διακρίνονται με το οπτικό μικροσκόπιο.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6"/>
                </a:solidFill>
              </a:rPr>
              <a:t>Το βασικό όμως </a:t>
            </a:r>
            <a:r>
              <a:rPr lang="el-GR" b="1" dirty="0" smtClean="0">
                <a:solidFill>
                  <a:schemeClr val="accent6"/>
                </a:solidFill>
              </a:rPr>
              <a:t>χαρακτηριστικό </a:t>
            </a:r>
            <a:r>
              <a:rPr lang="el-GR" dirty="0" smtClean="0"/>
              <a:t>τους δεν είναι το μικρό τους μέγεθος, αλλά </a:t>
            </a:r>
            <a:r>
              <a:rPr lang="el-GR" b="1" dirty="0" smtClean="0">
                <a:solidFill>
                  <a:schemeClr val="accent6"/>
                </a:solidFill>
              </a:rPr>
              <a:t>το ότι </a:t>
            </a:r>
            <a:r>
              <a:rPr lang="el-GR" b="1" u="sng" dirty="0" smtClean="0">
                <a:solidFill>
                  <a:schemeClr val="accent6"/>
                </a:solidFill>
              </a:rPr>
              <a:t>δεν μπορούν να φτιάχνουν μόνοι τους τις πρωτεΐνες τους</a:t>
            </a:r>
            <a:r>
              <a:rPr lang="el-GR" u="sng" dirty="0" smtClean="0"/>
              <a:t>.</a:t>
            </a:r>
          </a:p>
          <a:p>
            <a:pPr marL="0" indent="0">
              <a:buNone/>
            </a:pPr>
            <a:r>
              <a:rPr lang="el-GR" b="1" u="sng" dirty="0" smtClean="0">
                <a:solidFill>
                  <a:schemeClr val="accent6"/>
                </a:solidFill>
              </a:rPr>
              <a:t>Οι ιοί δεν είναι κύτταρα</a:t>
            </a:r>
            <a:r>
              <a:rPr lang="el-GR" dirty="0" smtClean="0"/>
              <a:t>, αφού δεν αποτελούν αυτοδύναμες μονάδες ζωής, αλλά </a:t>
            </a:r>
            <a:r>
              <a:rPr lang="el-GR" b="1" u="sng" dirty="0" smtClean="0">
                <a:solidFill>
                  <a:schemeClr val="accent6"/>
                </a:solidFill>
              </a:rPr>
              <a:t>μπορούν να αναπτυχθούν μόνο σαν παράσιτα κυττάρων ζωικών ή φυτικών.</a:t>
            </a:r>
          </a:p>
          <a:p>
            <a:pPr marL="0" indent="0">
              <a:buNone/>
            </a:pPr>
            <a:r>
              <a:rPr lang="el-GR" b="1" u="sng" dirty="0" smtClean="0">
                <a:solidFill>
                  <a:schemeClr val="accent6"/>
                </a:solidFill>
              </a:rPr>
              <a:t>Διαφέρουν από τα βακτήρια και τους άλλους μικροοργανισμούς</a:t>
            </a:r>
            <a:r>
              <a:rPr lang="el-GR" b="1" u="sng" dirty="0" smtClean="0"/>
              <a:t>, </a:t>
            </a:r>
            <a:r>
              <a:rPr lang="el-GR" b="1" u="sng" dirty="0" smtClean="0">
                <a:solidFill>
                  <a:schemeClr val="accent6"/>
                </a:solidFill>
              </a:rPr>
              <a:t>διότι ο πυρήνας τους περιέχει ένα μόνο νουκλεϊνικό οξύ RNA ή DNA, ενώ τα βακτήρια περιέχουν και τα δύο.</a:t>
            </a:r>
            <a:endParaRPr lang="el-GR" b="1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46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</a:rPr>
              <a:t>Ιοί (συνέχεια)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2075" y="2221992"/>
            <a:ext cx="3970299" cy="32387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33135" y="324433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latin typeface="Arial-BoldMT"/>
              </a:rPr>
              <a:t>β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2416133" y="2430518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latin typeface="Arial-BoldMT"/>
              </a:rPr>
              <a:t>Περίλημα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7974499" y="2387862"/>
            <a:ext cx="1666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0" u="none" strike="noStrike" baseline="0" dirty="0" smtClean="0">
                <a:latin typeface="Arial-BoldMT"/>
              </a:rPr>
              <a:t>Πυρηνικό οξύ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2561461" y="5732534"/>
            <a:ext cx="1070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0" u="none" strike="noStrike" baseline="0" dirty="0" smtClean="0">
                <a:latin typeface="Arial-BoldMT"/>
              </a:rPr>
              <a:t>Καψίδιο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5292991" y="5732534"/>
            <a:ext cx="1606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0" u="none" strike="noStrike" baseline="0" dirty="0" smtClean="0">
                <a:latin typeface="Arial-BoldMT"/>
              </a:rPr>
              <a:t>Καψομερίδια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8461643" y="5091422"/>
            <a:ext cx="2327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Arial-BoldMT"/>
              </a:rPr>
              <a:t>ΝΟΥΚΛΕΟΚΑΨΙΔΙΟ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6462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</a:rPr>
              <a:t>Ιοί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sz="4800" dirty="0">
                <a:solidFill>
                  <a:srgbClr val="FF0000"/>
                </a:solidFill>
              </a:rPr>
              <a:t>Αποτελούντια από ένα μόριο</a:t>
            </a:r>
            <a:r>
              <a:rPr lang="en-US" sz="4800" dirty="0">
                <a:solidFill>
                  <a:srgbClr val="FF0000"/>
                </a:solidFill>
              </a:rPr>
              <a:t> DNA </a:t>
            </a:r>
            <a:r>
              <a:rPr lang="el-GR" sz="4800" dirty="0">
                <a:solidFill>
                  <a:srgbClr val="FF0000"/>
                </a:solidFill>
              </a:rPr>
              <a:t>ή</a:t>
            </a:r>
            <a:r>
              <a:rPr lang="en-US" sz="4800" dirty="0">
                <a:solidFill>
                  <a:srgbClr val="FF0000"/>
                </a:solidFill>
              </a:rPr>
              <a:t> RNA</a:t>
            </a:r>
            <a:r>
              <a:rPr lang="el-GR" sz="4800" dirty="0">
                <a:solidFill>
                  <a:srgbClr val="FF0000"/>
                </a:solidFill>
              </a:rPr>
              <a:t> που περικλείεται μέσα σε ένα απλό πρωτεινικό περίβλημα, το καψίδιο.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0101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</a:rPr>
              <a:t>ΕΠΙΔΡΑΣΗ ΤΩΝ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</a:rPr>
              <a:t>ΙΩΝ</a:t>
            </a:r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</a:rPr>
              <a:t> ΣΤΑ ΚΥΤΤΑΡΑ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• </a:t>
            </a:r>
            <a:r>
              <a:rPr lang="el-GR" b="1" dirty="0" smtClean="0"/>
              <a:t>Θάνατο του κυττάρου </a:t>
            </a:r>
            <a:r>
              <a:rPr lang="el-GR" dirty="0" smtClean="0"/>
              <a:t>εξαιτίας των παθολογικών αλλοιώσεων που προκαλεί ο</a:t>
            </a:r>
          </a:p>
          <a:p>
            <a:pPr marL="0" indent="0">
              <a:buNone/>
            </a:pPr>
            <a:r>
              <a:rPr lang="el-GR" dirty="0" smtClean="0"/>
              <a:t>πολλαπλασιασμός του.</a:t>
            </a:r>
          </a:p>
          <a:p>
            <a:pPr marL="0" indent="0">
              <a:buNone/>
            </a:pPr>
            <a:r>
              <a:rPr lang="el-GR" dirty="0" smtClean="0"/>
              <a:t>• </a:t>
            </a:r>
            <a:r>
              <a:rPr lang="el-GR" b="1" dirty="0" smtClean="0"/>
              <a:t>Μεταμόρφωση του κυττάρου</a:t>
            </a:r>
            <a:r>
              <a:rPr lang="el-GR" dirty="0" smtClean="0"/>
              <a:t>. Το κύτταρο μεταλλάσσεται σε </a:t>
            </a:r>
            <a:r>
              <a:rPr lang="el-GR" sz="4700" b="1" u="sng" dirty="0" smtClean="0"/>
              <a:t>καρκινικό κύτταρο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• </a:t>
            </a:r>
            <a:r>
              <a:rPr lang="el-GR" b="1" dirty="0" smtClean="0"/>
              <a:t>Λανθάνουσα λοίμωξη</a:t>
            </a:r>
            <a:r>
              <a:rPr lang="el-GR" dirty="0" smtClean="0"/>
              <a:t>. Ο ιός παραμένει μέσα στο κύτταρο, χωρίς να φαίνεται ότι επηρεάζει τις λειτουργίες του.</a:t>
            </a:r>
          </a:p>
          <a:p>
            <a:pPr marL="0" indent="0">
              <a:buNone/>
            </a:pPr>
            <a:r>
              <a:rPr lang="el-GR" dirty="0" smtClean="0"/>
              <a:t>• </a:t>
            </a:r>
            <a:r>
              <a:rPr lang="el-GR" b="1" dirty="0" smtClean="0"/>
              <a:t>Αιμοσυγκόλληση</a:t>
            </a:r>
            <a:r>
              <a:rPr lang="el-GR" dirty="0" smtClean="0"/>
              <a:t>. Κάποιοι ιοί έχουν την ικανότητα να συγκολλούν τα ερυθρά</a:t>
            </a:r>
          </a:p>
          <a:p>
            <a:pPr marL="0" indent="0">
              <a:buNone/>
            </a:pPr>
            <a:r>
              <a:rPr lang="el-GR" dirty="0" smtClean="0"/>
              <a:t>αιμοσφαίρια του ανθρώπου, της όρνιθας και άλλων ζώων. Η ικανότητα αυτή</a:t>
            </a:r>
          </a:p>
          <a:p>
            <a:pPr marL="0" indent="0">
              <a:buNone/>
            </a:pPr>
            <a:r>
              <a:rPr lang="el-GR" dirty="0" smtClean="0"/>
              <a:t>οφείλεται σε ειδικές αιμοσυγκολλητίνες που βρίσκονται στο καψίδιο του ιού.</a:t>
            </a:r>
          </a:p>
          <a:p>
            <a:pPr marL="0" indent="0">
              <a:buNone/>
            </a:pPr>
            <a:r>
              <a:rPr lang="el-GR" dirty="0" smtClean="0"/>
              <a:t>Την ύπαρξη αυτών των συγκολλητινών τη χρησιμοποιούμε για τη διάγνωση των</a:t>
            </a:r>
          </a:p>
          <a:p>
            <a:pPr marL="0" indent="0">
              <a:buNone/>
            </a:pPr>
            <a:r>
              <a:rPr lang="el-GR" dirty="0" smtClean="0"/>
              <a:t>ασθενειών που προκαλούνται απ’ αυτούς τους ιούς.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5612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</a:rPr>
              <a:t>Η μετάδοση των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</a:rPr>
              <a:t>ιογενών νόσων </a:t>
            </a:r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</a:rPr>
              <a:t>γίνεται: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♦ οριζόντια από άνθρωπο σε άνθρωπο,</a:t>
            </a:r>
          </a:p>
          <a:p>
            <a:pPr marL="0" indent="0">
              <a:buNone/>
            </a:pPr>
            <a:r>
              <a:rPr lang="el-GR" dirty="0" smtClean="0"/>
              <a:t>♦ κάθετα από τη μητέρα στο παιδί.</a:t>
            </a:r>
          </a:p>
          <a:p>
            <a:pPr marL="0" indent="0">
              <a:buNone/>
            </a:pPr>
            <a:r>
              <a:rPr lang="el-GR" b="1" dirty="0" smtClean="0"/>
              <a:t>Οι ιοί αυτοί είναι: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• ο ιός της ανοσοανεπάρκειας του ανθρώπου (HIV) που προκαλεί το AIDS,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• ο ιός της ερυθράς,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• ο ιός της ηπατίτιδας Β,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• ο ιός του έρπητα,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• ο μεγαλοκυτταροϊός (</a:t>
            </a:r>
            <a:r>
              <a:rPr lang="en-US" dirty="0" smtClean="0"/>
              <a:t>CMV).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3879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Ρικέτσιες (γενικά)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Οι Ρικέτσιες </a:t>
            </a:r>
            <a:r>
              <a:rPr lang="el-GR" b="1" dirty="0" smtClean="0">
                <a:solidFill>
                  <a:srgbClr val="FFC000"/>
                </a:solidFill>
              </a:rPr>
              <a:t>είναι μικροοργανισμοί ενδιάμεσοι μεταξύ βακτηρίων και ιών.</a:t>
            </a:r>
          </a:p>
          <a:p>
            <a:pPr marL="0" indent="0">
              <a:buNone/>
            </a:pPr>
            <a:r>
              <a:rPr lang="el-GR" b="1" dirty="0" smtClean="0"/>
              <a:t>Μοιάζουν με τα βακτήρια επειδή:</a:t>
            </a:r>
          </a:p>
          <a:p>
            <a:pPr marL="0" indent="0">
              <a:buNone/>
            </a:pPr>
            <a:r>
              <a:rPr lang="el-GR" dirty="0" smtClean="0"/>
              <a:t>* έχουν κυτταρικό τοίχωμα,</a:t>
            </a:r>
          </a:p>
          <a:p>
            <a:pPr marL="0" indent="0">
              <a:buNone/>
            </a:pPr>
            <a:r>
              <a:rPr lang="el-GR" dirty="0" smtClean="0"/>
              <a:t>* επηρεάζονται από τα αντιβιοτικά,</a:t>
            </a:r>
          </a:p>
          <a:p>
            <a:pPr marL="0" indent="0">
              <a:buNone/>
            </a:pPr>
            <a:r>
              <a:rPr lang="el-GR" dirty="0" smtClean="0"/>
              <a:t>* πολλαπλασιάζονται με διχοτόμηση,</a:t>
            </a:r>
          </a:p>
          <a:p>
            <a:pPr marL="0" indent="0">
              <a:buNone/>
            </a:pPr>
            <a:r>
              <a:rPr lang="el-GR" dirty="0" smtClean="0"/>
              <a:t>* είναι ορατά στο οπτικό μικροσκόπιο.</a:t>
            </a:r>
          </a:p>
          <a:p>
            <a:pPr marL="0" indent="0">
              <a:buNone/>
            </a:pPr>
            <a:r>
              <a:rPr lang="el-GR" b="1" u="sng" dirty="0" smtClean="0"/>
              <a:t>Από τους ιούς διαφέρουν επειδή:</a:t>
            </a:r>
          </a:p>
          <a:p>
            <a:pPr marL="0" indent="0">
              <a:buNone/>
            </a:pPr>
            <a:r>
              <a:rPr lang="el-GR" b="1" u="sng" dirty="0" smtClean="0"/>
              <a:t>* έχουν στον πυρήνα τους και DNA και RNA,</a:t>
            </a:r>
          </a:p>
          <a:p>
            <a:pPr marL="0" indent="0">
              <a:buNone/>
            </a:pPr>
            <a:r>
              <a:rPr lang="el-GR" b="1" u="sng" dirty="0" smtClean="0"/>
              <a:t>* έχουν δικό τους μεταβολικό σύστημα.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363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50000"/>
                  </a:schemeClr>
                </a:solidFill>
              </a:rPr>
              <a:t>Περιεχόμενα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1" dirty="0" smtClean="0">
                <a:solidFill>
                  <a:srgbClr val="FF0000"/>
                </a:solidFill>
              </a:rPr>
              <a:t>Γενικές ομάδες παθογόνων μικροβίων – Ταξινόμηση</a:t>
            </a:r>
          </a:p>
          <a:p>
            <a:r>
              <a:rPr lang="el-GR" b="1" i="1" dirty="0" smtClean="0">
                <a:solidFill>
                  <a:srgbClr val="FF0000"/>
                </a:solidFill>
              </a:rPr>
              <a:t>Ιοί – ρικετσιες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3399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Οι Ρικέτσιες </a:t>
            </a:r>
            <a:r>
              <a:rPr lang="el-GR" dirty="0" smtClean="0"/>
              <a:t>περιλαμβάνουν διάφορα είδη που διαιρούνται σε τρεις ομάδες: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1. Ομάδα του τύφου που περιλαμβάνει:</a:t>
            </a:r>
          </a:p>
          <a:p>
            <a:pPr marL="0" indent="0">
              <a:buNone/>
            </a:pPr>
            <a:r>
              <a:rPr lang="el-GR" dirty="0" smtClean="0"/>
              <a:t>* τον επιδημικό εξανθηματικό </a:t>
            </a:r>
            <a:r>
              <a:rPr lang="el-GR" sz="4000" b="1" dirty="0" smtClean="0">
                <a:solidFill>
                  <a:srgbClr val="FFC000"/>
                </a:solidFill>
              </a:rPr>
              <a:t>τύφο</a:t>
            </a:r>
            <a:r>
              <a:rPr lang="el-GR" dirty="0" smtClean="0"/>
              <a:t>,</a:t>
            </a:r>
          </a:p>
          <a:p>
            <a:pPr marL="0" indent="0">
              <a:buNone/>
            </a:pPr>
            <a:r>
              <a:rPr lang="el-GR" dirty="0" smtClean="0"/>
              <a:t>* τον ενδημικό εξανθηματικό τύφο του ποντικού.</a:t>
            </a:r>
          </a:p>
          <a:p>
            <a:pPr marL="0" indent="0">
              <a:buNone/>
            </a:pPr>
            <a:r>
              <a:rPr lang="el-GR" b="1" dirty="0" smtClean="0"/>
              <a:t>Μεταδίδεται </a:t>
            </a:r>
            <a:r>
              <a:rPr lang="el-GR" dirty="0" smtClean="0"/>
              <a:t>στον άνθρωπο με τον ψύλλο του ποντικού.</a:t>
            </a:r>
          </a:p>
          <a:p>
            <a:pPr marL="0" indent="0">
              <a:buNone/>
            </a:pPr>
            <a:r>
              <a:rPr lang="el-GR" dirty="0" smtClean="0"/>
              <a:t>Φυσικοί </a:t>
            </a:r>
            <a:r>
              <a:rPr lang="el-GR" b="1" dirty="0" smtClean="0"/>
              <a:t>ξενιστές </a:t>
            </a:r>
            <a:r>
              <a:rPr lang="el-GR" dirty="0" smtClean="0"/>
              <a:t>είναι η ψείρα της κεφαλής και του σώματος και ο άνθρωπος.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C000"/>
                </a:solidFill>
              </a:rPr>
              <a:t>Προκαλούνται επιδημίες σε καιρό πολέμου.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2808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Ρικέτσιες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2. Ομάδα του κηλιδοβλατιδώδους πυρετού. Μεταδίδεται </a:t>
            </a:r>
            <a:r>
              <a:rPr lang="el-GR" dirty="0" smtClean="0"/>
              <a:t>με κρότωνες (τσιμπούρια) και </a:t>
            </a:r>
            <a:r>
              <a:rPr lang="el-GR" b="1" dirty="0" smtClean="0"/>
              <a:t>περιλαμβάνει:</a:t>
            </a:r>
          </a:p>
          <a:p>
            <a:pPr marL="0" indent="0">
              <a:buNone/>
            </a:pPr>
            <a:r>
              <a:rPr lang="el-GR" dirty="0" smtClean="0"/>
              <a:t>* τον πυρετό των Βραχωδών ορέων (ΗΠΑ),</a:t>
            </a:r>
          </a:p>
          <a:p>
            <a:pPr marL="0" indent="0">
              <a:buNone/>
            </a:pPr>
            <a:r>
              <a:rPr lang="el-GR" dirty="0" smtClean="0"/>
              <a:t>* τον πυρετό της Μεσογείου ή Μασσαλίας,</a:t>
            </a:r>
          </a:p>
          <a:p>
            <a:pPr marL="0" indent="0">
              <a:buNone/>
            </a:pPr>
            <a:r>
              <a:rPr lang="el-GR" dirty="0" smtClean="0"/>
              <a:t>* τον πυρετό της Σιβηρίας,</a:t>
            </a:r>
          </a:p>
          <a:p>
            <a:pPr marL="0" indent="0">
              <a:buNone/>
            </a:pPr>
            <a:r>
              <a:rPr lang="el-GR" dirty="0" smtClean="0"/>
              <a:t>* τον πυρετό της Αυστραλίας.</a:t>
            </a:r>
          </a:p>
          <a:p>
            <a:pPr marL="0" indent="0">
              <a:buNone/>
            </a:pPr>
            <a:r>
              <a:rPr lang="el-GR" dirty="0" smtClean="0"/>
              <a:t>(Δεν υπάρχει εμβόλιο).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2600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Ρικέτσιες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3. Ομάδα τύφου - ψώρας που περιλαμβάνει:</a:t>
            </a:r>
          </a:p>
          <a:p>
            <a:pPr marL="0" indent="0">
              <a:buNone/>
            </a:pPr>
            <a:r>
              <a:rPr lang="el-GR" dirty="0" smtClean="0"/>
              <a:t>* τον πυρετό Tsutsugamusi ή ιαπωνικών ποταμών,</a:t>
            </a:r>
          </a:p>
          <a:p>
            <a:pPr marL="0" indent="0">
              <a:buNone/>
            </a:pPr>
            <a:r>
              <a:rPr lang="el-GR" dirty="0" smtClean="0"/>
              <a:t>* τον πυρετό των χαρακωμάτων (ψείρα),</a:t>
            </a:r>
          </a:p>
          <a:p>
            <a:pPr marL="0" indent="0">
              <a:buNone/>
            </a:pPr>
            <a:r>
              <a:rPr lang="el-GR" dirty="0" smtClean="0"/>
              <a:t>* τον πυρετό </a:t>
            </a:r>
            <a:r>
              <a:rPr lang="en-US" dirty="0" smtClean="0"/>
              <a:t>Q,</a:t>
            </a:r>
          </a:p>
          <a:p>
            <a:pPr marL="0" indent="0">
              <a:buNone/>
            </a:pPr>
            <a:r>
              <a:rPr lang="el-GR" dirty="0" smtClean="0"/>
              <a:t>* τον πυρετό της ψώρας (άκαρι),</a:t>
            </a:r>
          </a:p>
          <a:p>
            <a:pPr marL="0" indent="0">
              <a:buNone/>
            </a:pPr>
            <a:r>
              <a:rPr lang="el-GR" dirty="0" smtClean="0"/>
              <a:t>* </a:t>
            </a:r>
            <a:r>
              <a:rPr lang="el-GR" u="sng" dirty="0" smtClean="0">
                <a:solidFill>
                  <a:srgbClr val="FFC000"/>
                </a:solidFill>
              </a:rPr>
              <a:t>τη νόσο από γραντζούνισμα γάτας</a:t>
            </a:r>
            <a:r>
              <a:rPr lang="el-GR" dirty="0" smtClean="0">
                <a:solidFill>
                  <a:srgbClr val="FFC000"/>
                </a:solidFill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522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ΤΑΞΙΝΟΜΗΣΗ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Τα μικρόβια κατατάσσονται με βάση τους </a:t>
            </a:r>
            <a:r>
              <a:rPr lang="el-GR" b="1" dirty="0" smtClean="0">
                <a:solidFill>
                  <a:srgbClr val="FF0000"/>
                </a:solidFill>
              </a:rPr>
              <a:t>μορφολογικούς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b="1" dirty="0" smtClean="0"/>
              <a:t>βιολογικούς</a:t>
            </a:r>
            <a:r>
              <a:rPr lang="el-GR" dirty="0" smtClean="0"/>
              <a:t> χαρακτήρες τους.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Οι μορφολογικοί χαρακτήρες </a:t>
            </a:r>
            <a:r>
              <a:rPr lang="el-GR" dirty="0" smtClean="0">
                <a:solidFill>
                  <a:srgbClr val="FF0000"/>
                </a:solidFill>
              </a:rPr>
              <a:t>είναι: η μορφή τους </a:t>
            </a:r>
            <a:r>
              <a:rPr lang="el-GR" dirty="0" smtClean="0"/>
              <a:t>(κόκκοι, βακτηρίδια κ.λπ.), </a:t>
            </a:r>
            <a:r>
              <a:rPr lang="el-GR" i="1" u="sng" dirty="0" smtClean="0">
                <a:solidFill>
                  <a:srgbClr val="FF0000"/>
                </a:solidFill>
              </a:rPr>
              <a:t>η αντίδραση στη χρώση Gram </a:t>
            </a:r>
            <a:r>
              <a:rPr lang="el-GR" i="1" u="sng" dirty="0" smtClean="0"/>
              <a:t>[Gram(-) Gram(+)], </a:t>
            </a:r>
            <a:r>
              <a:rPr lang="el-GR" i="1" u="sng" dirty="0" smtClean="0">
                <a:solidFill>
                  <a:srgbClr val="FF0000"/>
                </a:solidFill>
              </a:rPr>
              <a:t>αν αναπτύσσονται αερόβια ή αναερόβια</a:t>
            </a:r>
            <a:r>
              <a:rPr lang="el-GR" i="1" u="sng" dirty="0" smtClean="0"/>
              <a:t>, </a:t>
            </a:r>
            <a:r>
              <a:rPr lang="el-GR" i="1" u="sng" dirty="0" smtClean="0">
                <a:solidFill>
                  <a:srgbClr val="FF0000"/>
                </a:solidFill>
              </a:rPr>
              <a:t>η παραγωγή σπόρων</a:t>
            </a:r>
            <a:r>
              <a:rPr lang="el-GR" i="1" u="sng" dirty="0" smtClean="0"/>
              <a:t>, αν είναι </a:t>
            </a:r>
            <a:r>
              <a:rPr lang="el-GR" i="1" u="sng" dirty="0" smtClean="0">
                <a:solidFill>
                  <a:srgbClr val="FF0000"/>
                </a:solidFill>
              </a:rPr>
              <a:t>κινητά ή ακίνητα </a:t>
            </a:r>
            <a:r>
              <a:rPr lang="el-GR" dirty="0" smtClean="0"/>
              <a:t>κ.ά.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002060"/>
                </a:solidFill>
              </a:rPr>
              <a:t>Οι βιολογικοί χαρακτήρες </a:t>
            </a:r>
            <a:r>
              <a:rPr lang="el-GR" dirty="0" smtClean="0"/>
              <a:t>είναι οι </a:t>
            </a:r>
            <a:r>
              <a:rPr lang="el-GR" u="sng" dirty="0" smtClean="0">
                <a:solidFill>
                  <a:srgbClr val="002060"/>
                </a:solidFill>
              </a:rPr>
              <a:t>τροφικές τους απαιτήσεις</a:t>
            </a:r>
            <a:r>
              <a:rPr lang="el-GR" dirty="0" smtClean="0"/>
              <a:t>, η </a:t>
            </a:r>
            <a:r>
              <a:rPr lang="el-GR" u="sng" dirty="0" smtClean="0">
                <a:solidFill>
                  <a:srgbClr val="002060"/>
                </a:solidFill>
              </a:rPr>
              <a:t>παραγωγή ενζύμων και τοξινών</a:t>
            </a:r>
            <a:r>
              <a:rPr lang="el-GR" dirty="0" smtClean="0"/>
              <a:t>, οι </a:t>
            </a:r>
            <a:r>
              <a:rPr lang="el-GR" u="sng" dirty="0" smtClean="0">
                <a:solidFill>
                  <a:srgbClr val="002060"/>
                </a:solidFill>
              </a:rPr>
              <a:t>βιοχημικοί χαρακτήρες </a:t>
            </a:r>
            <a:r>
              <a:rPr lang="el-GR" dirty="0" smtClean="0"/>
              <a:t>κ.ά.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794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ΤΑΞΙΝΟΜΗΣΗ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Τα μικρόβια, οι μύκητες και τα ζωικά παράσιτα </a:t>
            </a:r>
            <a:r>
              <a:rPr lang="el-GR" dirty="0" smtClean="0"/>
              <a:t>προσδιορίζονται με </a:t>
            </a:r>
            <a:r>
              <a:rPr lang="el-GR" b="1" i="1" dirty="0" smtClean="0"/>
              <a:t>δύο ονόματα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r>
              <a:rPr lang="el-GR" b="1" dirty="0" smtClean="0"/>
              <a:t>Το </a:t>
            </a:r>
            <a:r>
              <a:rPr lang="el-GR" b="1" u="sng" dirty="0" smtClean="0"/>
              <a:t>πρώτο</a:t>
            </a:r>
            <a:r>
              <a:rPr lang="el-GR" b="1" dirty="0" smtClean="0"/>
              <a:t> όνομα δηλώνει το </a:t>
            </a:r>
            <a:r>
              <a:rPr lang="el-GR" b="1" u="sng" dirty="0" smtClean="0"/>
              <a:t>γένος</a:t>
            </a:r>
            <a:r>
              <a:rPr lang="el-GR" b="1" dirty="0" smtClean="0"/>
              <a:t> του</a:t>
            </a:r>
            <a:r>
              <a:rPr lang="el-GR" dirty="0" smtClean="0"/>
              <a:t>, που είναι συνήθως μια λέξη με ελληνική ρίζα και λατινική κατάληξη </a:t>
            </a:r>
            <a:r>
              <a:rPr lang="el-GR" b="1" dirty="0" smtClean="0"/>
              <a:t>π.χ. </a:t>
            </a:r>
            <a:r>
              <a:rPr lang="el-GR" b="1" i="1" dirty="0" smtClean="0"/>
              <a:t>Staphylococcus </a:t>
            </a:r>
            <a:r>
              <a:rPr lang="el-GR" dirty="0" smtClean="0"/>
              <a:t>και γράφεται με κεφαλαίο το πρώτο γράμμα. </a:t>
            </a:r>
          </a:p>
          <a:p>
            <a:pPr marL="0" indent="0">
              <a:buNone/>
            </a:pPr>
            <a:r>
              <a:rPr lang="el-GR" b="1" dirty="0" smtClean="0"/>
              <a:t>Το </a:t>
            </a:r>
            <a:r>
              <a:rPr lang="el-GR" b="1" u="sng" dirty="0" smtClean="0"/>
              <a:t>δεύτερο</a:t>
            </a:r>
            <a:r>
              <a:rPr lang="el-GR" b="1" dirty="0" smtClean="0"/>
              <a:t> όνομα </a:t>
            </a:r>
            <a:r>
              <a:rPr lang="el-GR" dirty="0" smtClean="0"/>
              <a:t>δηλώνει το </a:t>
            </a:r>
            <a:r>
              <a:rPr lang="el-GR" b="1" u="sng" dirty="0" smtClean="0"/>
              <a:t>είδος</a:t>
            </a:r>
            <a:r>
              <a:rPr lang="el-GR" dirty="0" smtClean="0"/>
              <a:t> και είναι μια λατινική λέξη π.χ. </a:t>
            </a:r>
            <a:r>
              <a:rPr lang="el-GR" b="1" i="1" dirty="0" smtClean="0"/>
              <a:t>aureus (χρυσίζων)</a:t>
            </a:r>
            <a:r>
              <a:rPr lang="el-GR" i="1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296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Η Ταξινόμηση στην κλινική πράξη</a:t>
            </a:r>
            <a:br>
              <a:rPr lang="el-GR" b="1" dirty="0" smtClean="0"/>
            </a:br>
            <a:r>
              <a:rPr lang="el-GR" b="1" u="sng" dirty="0" smtClean="0">
                <a:solidFill>
                  <a:srgbClr val="FF0000"/>
                </a:solidFill>
              </a:rPr>
              <a:t>Πρωτόζωα</a:t>
            </a:r>
            <a:br>
              <a:rPr lang="el-GR" b="1" u="sng" dirty="0" smtClean="0">
                <a:solidFill>
                  <a:srgbClr val="FF0000"/>
                </a:solidFill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Είναι μη φωτοσυνθετικοί, </a:t>
            </a:r>
            <a:r>
              <a:rPr lang="el-GR" b="1" dirty="0" smtClean="0"/>
              <a:t>μονοκύτταροι οργανισμοί </a:t>
            </a:r>
            <a:r>
              <a:rPr lang="el-GR" dirty="0" smtClean="0"/>
              <a:t>με πρωτόπλασμα που διαφοροποείται σαφώς σε </a:t>
            </a:r>
            <a:r>
              <a:rPr lang="el-GR" b="1" dirty="0" smtClean="0"/>
              <a:t>πυρήνα και κυτταρόπλασμα</a:t>
            </a:r>
            <a:r>
              <a:rPr lang="el-G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Οι σημαντικότερες ομάδες πρωτοζώων ιατρικής σημασίας είναι τα </a:t>
            </a:r>
            <a:r>
              <a:rPr lang="el-GR" u="sng" dirty="0" smtClean="0">
                <a:solidFill>
                  <a:srgbClr val="FF0000"/>
                </a:solidFill>
              </a:rPr>
              <a:t>σπορόζωα( ελονοσία), οι αμοιβάδες και τα μαστιγοφόρα</a:t>
            </a:r>
            <a:r>
              <a:rPr lang="el-G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Οι αμοιβάδες περιβάλλονται από μία λεπτή, ελαστική μεμβράνη που επιτρέπει μείζονες μεταβολές στο σχήμα του κυττάρου και την προβολή ψευδοποδίων για κίνηση και διατροφή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Τα βλεφαριδοφόρα είναι πρωτόζωα.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Πολλά πρωτόζωα τρέφονται με βακτήρια.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Τα πρωτόζωα γενικά </a:t>
            </a:r>
            <a:r>
              <a:rPr lang="el-GR" b="1" dirty="0" smtClean="0"/>
              <a:t>θεωρούνται κατώτερες μορφές ζώων.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692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Ασθένειες που προκαλούν τα μαστιγοφόρα πρωτόζωα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Τοξοπλάσμωση</a:t>
            </a:r>
          </a:p>
          <a:p>
            <a:r>
              <a:rPr lang="el-GR" b="1" dirty="0" smtClean="0"/>
              <a:t>Ελονοσία</a:t>
            </a:r>
          </a:p>
          <a:p>
            <a:r>
              <a:rPr lang="el-GR" b="1" dirty="0" smtClean="0"/>
              <a:t>Τριχομονάδες</a:t>
            </a:r>
            <a:r>
              <a:rPr lang="el-GR" dirty="0" smtClean="0"/>
              <a:t>: αυτή είναι μια σεξουαλικά μεταδιδόμενη ασθένεια που προκαλείται από το είδος Trichomonas vaginalis. Ενώ μερικοί άνθρωποι είναι ασυμπτωματικοί όταν μολυνθούν, άλλοι τείνουν να εμφανίζουν βλεννώδεις εκκρίσεις  και έντονη φαγούρα.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009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ΤΑΞΙΝΟΜΗΣΗ ΠΡΩΤΟΖΩΩΝ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πρωτόζωα ταξινομούνται σε τρία φύλα ανάλογα με τις βιολογικές και τις μορφολογικές τους ιδιότητες:</a:t>
            </a:r>
          </a:p>
          <a:p>
            <a:pPr marL="0" indent="0">
              <a:buNone/>
            </a:pPr>
            <a:r>
              <a:rPr lang="el-GR" b="1" dirty="0" smtClean="0"/>
              <a:t>1. Σαρκομαστιγοφόρα στα οποία περιλαμβάνονται:</a:t>
            </a:r>
          </a:p>
          <a:p>
            <a:pPr marL="0" indent="0">
              <a:buNone/>
            </a:pPr>
            <a:r>
              <a:rPr lang="el-GR" dirty="0" smtClean="0"/>
              <a:t>* Μαστιγοφόρα πρωτόζωα: Λεϊσμάνιες, </a:t>
            </a:r>
            <a:r>
              <a:rPr lang="el-GR" b="1" dirty="0" smtClean="0">
                <a:solidFill>
                  <a:srgbClr val="C00000"/>
                </a:solidFill>
              </a:rPr>
              <a:t>Τριχομονάδες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* Αμοιβάδες που παρασιτούν στο έντερο:  ιστολυτική αμοιβάδα.</a:t>
            </a:r>
          </a:p>
          <a:p>
            <a:pPr marL="0" indent="0">
              <a:buNone/>
            </a:pPr>
            <a:r>
              <a:rPr lang="el-GR" b="1" dirty="0" smtClean="0"/>
              <a:t>2. Σπορόζωα. </a:t>
            </a:r>
            <a:r>
              <a:rPr lang="el-GR" dirty="0" smtClean="0"/>
              <a:t>Είναι αποκλειστικά ενδοκυττάρια παράσιτα:</a:t>
            </a:r>
          </a:p>
          <a:p>
            <a:pPr marL="0" indent="0">
              <a:buNone/>
            </a:pPr>
            <a:r>
              <a:rPr lang="el-GR" dirty="0" smtClean="0"/>
              <a:t>* εντερικά: ισόσπορα </a:t>
            </a:r>
            <a:r>
              <a:rPr lang="en-US" dirty="0" smtClean="0"/>
              <a:t>belli,</a:t>
            </a:r>
          </a:p>
          <a:p>
            <a:pPr marL="0" indent="0">
              <a:buNone/>
            </a:pPr>
            <a:r>
              <a:rPr lang="el-GR" dirty="0" smtClean="0"/>
              <a:t>* ιστών: </a:t>
            </a:r>
            <a:r>
              <a:rPr lang="el-GR" b="1" dirty="0" smtClean="0">
                <a:solidFill>
                  <a:srgbClr val="C00000"/>
                </a:solidFill>
              </a:rPr>
              <a:t>τοξόπλασμα</a:t>
            </a:r>
            <a:r>
              <a:rPr lang="el-GR" dirty="0" smtClean="0"/>
              <a:t>,</a:t>
            </a:r>
          </a:p>
          <a:p>
            <a:pPr marL="0" indent="0">
              <a:buNone/>
            </a:pPr>
            <a:r>
              <a:rPr lang="el-GR" dirty="0" smtClean="0"/>
              <a:t>* ερυθρών αιμοσφαιρίων: πλασμώδια της ελονοσίας.</a:t>
            </a:r>
          </a:p>
          <a:p>
            <a:pPr marL="0" indent="0">
              <a:buNone/>
            </a:pPr>
            <a:r>
              <a:rPr lang="el-GR" b="1" dirty="0" smtClean="0"/>
              <a:t>3. Βλεφαριδοφόρα: </a:t>
            </a:r>
            <a:r>
              <a:rPr lang="el-GR" dirty="0" smtClean="0"/>
              <a:t>Βαλαντίδιο του κόλου (αμοιβαδοειδές πρωτόζωο, εντερικό παράσιτο του ανθρώπου και των γουρουνιών).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4861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Σπορόζωα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610033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Αμοιβάδες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87" y="1825625"/>
            <a:ext cx="64464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1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1002</Words>
  <Application>Microsoft Office PowerPoint</Application>
  <PresentationFormat>Widescreen</PresentationFormat>
  <Paragraphs>112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Arial-BoldMT</vt:lpstr>
      <vt:lpstr>Calibri</vt:lpstr>
      <vt:lpstr>Calibri Light</vt:lpstr>
      <vt:lpstr>Wingdings</vt:lpstr>
      <vt:lpstr>Office Theme</vt:lpstr>
      <vt:lpstr>Υγιεινή - Μικροβιολογία</vt:lpstr>
      <vt:lpstr>Περιεχόμενα</vt:lpstr>
      <vt:lpstr>ΤΑΞΙΝΟΜΗΣΗ</vt:lpstr>
      <vt:lpstr>ΤΑΞΙΝΟΜΗΣΗ (συνέχεια)</vt:lpstr>
      <vt:lpstr> Η Ταξινόμηση στην κλινική πράξη Πρωτόζωα </vt:lpstr>
      <vt:lpstr>Ασθένειες που προκαλούν τα μαστιγοφόρα πρωτόζωα</vt:lpstr>
      <vt:lpstr>ΤΑΞΙΝΟΜΗΣΗ ΠΡΩΤΟΖΩΩΝ</vt:lpstr>
      <vt:lpstr>Σπορόζωα</vt:lpstr>
      <vt:lpstr>Αμοιβάδες</vt:lpstr>
      <vt:lpstr>Μαστιγοφόρα</vt:lpstr>
      <vt:lpstr>Μύκητες</vt:lpstr>
      <vt:lpstr>Βακτήρια</vt:lpstr>
      <vt:lpstr>Ιοί </vt:lpstr>
      <vt:lpstr>Ιοί</vt:lpstr>
      <vt:lpstr>Ιοί (συνέχεια)</vt:lpstr>
      <vt:lpstr>Ιοί (συνέχεια)</vt:lpstr>
      <vt:lpstr>ΕΠΙΔΡΑΣΗ ΤΩΝ ΙΩΝ ΣΤΑ ΚΥΤΤΑΡΑ</vt:lpstr>
      <vt:lpstr>Η μετάδοση των ιογενών νόσων γίνεται:</vt:lpstr>
      <vt:lpstr>Ρικέτσιες (γενικά)</vt:lpstr>
      <vt:lpstr>Οι Ρικέτσιες περιλαμβάνουν διάφορα είδη που διαιρούνται σε τρεις ομάδες:</vt:lpstr>
      <vt:lpstr>Ρικέτσιες</vt:lpstr>
      <vt:lpstr>Ρικέτσιες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Υγιεινή - Μικροβιολογία</dc:title>
  <dc:creator>Microsoft account</dc:creator>
  <cp:lastModifiedBy>Microsoft account</cp:lastModifiedBy>
  <cp:revision>10</cp:revision>
  <dcterms:created xsi:type="dcterms:W3CDTF">2022-11-24T18:16:14Z</dcterms:created>
  <dcterms:modified xsi:type="dcterms:W3CDTF">2022-11-25T06:53:15Z</dcterms:modified>
</cp:coreProperties>
</file>