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9" r:id="rId13"/>
    <p:sldId id="267" r:id="rId14"/>
    <p:sldId id="270" r:id="rId15"/>
    <p:sldId id="272" r:id="rId16"/>
    <p:sldId id="268" r:id="rId17"/>
    <p:sldId id="271" r:id="rId18"/>
    <p:sldId id="27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93D90E-86FE-4D19-8E51-D65B699AD65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DA3B51E-2E2E-4B38-81FE-D88D97CAC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6D08437-BBC9-4C48-B63E-EAD047CED9BE}"/>
              </a:ext>
            </a:extLst>
          </p:cNvPr>
          <p:cNvSpPr>
            <a:spLocks noGrp="1"/>
          </p:cNvSpPr>
          <p:nvPr>
            <p:ph type="dt" sz="half" idx="10"/>
          </p:nvPr>
        </p:nvSpPr>
        <p:spPr/>
        <p:txBody>
          <a:bodyPr/>
          <a:lstStyle/>
          <a:p>
            <a:fld id="{5835F9D6-2479-4194-8ED9-35A5BC69445E}" type="datetimeFigureOut">
              <a:rPr lang="el-GR" smtClean="0"/>
              <a:t>20/1/2021</a:t>
            </a:fld>
            <a:endParaRPr lang="el-GR"/>
          </a:p>
        </p:txBody>
      </p:sp>
      <p:sp>
        <p:nvSpPr>
          <p:cNvPr id="5" name="Θέση υποσέλιδου 4">
            <a:extLst>
              <a:ext uri="{FF2B5EF4-FFF2-40B4-BE49-F238E27FC236}">
                <a16:creationId xmlns:a16="http://schemas.microsoft.com/office/drawing/2014/main" id="{6E391C17-F2AB-47BF-8EBC-3C1BDDBC816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AC8B867-B11A-4B68-BFE1-DDFB5E6CB230}"/>
              </a:ext>
            </a:extLst>
          </p:cNvPr>
          <p:cNvSpPr>
            <a:spLocks noGrp="1"/>
          </p:cNvSpPr>
          <p:nvPr>
            <p:ph type="sldNum" sz="quarter" idx="12"/>
          </p:nvPr>
        </p:nvSpPr>
        <p:spPr/>
        <p:txBody>
          <a:bodyPr/>
          <a:lstStyle/>
          <a:p>
            <a:fld id="{D5566068-1464-47B1-A278-2DB6A11EE1D8}" type="slidenum">
              <a:rPr lang="el-GR" smtClean="0"/>
              <a:t>‹#›</a:t>
            </a:fld>
            <a:endParaRPr lang="el-GR"/>
          </a:p>
        </p:txBody>
      </p:sp>
    </p:spTree>
    <p:extLst>
      <p:ext uri="{BB962C8B-B14F-4D97-AF65-F5344CB8AC3E}">
        <p14:creationId xmlns:p14="http://schemas.microsoft.com/office/powerpoint/2010/main" val="225396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8C5907-F5D3-413E-8EEB-6D9EACB5BE4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7DEB511-4778-4F9A-8D36-24738F83288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654B664-41D0-4FBF-976F-FCE85A9BADB6}"/>
              </a:ext>
            </a:extLst>
          </p:cNvPr>
          <p:cNvSpPr>
            <a:spLocks noGrp="1"/>
          </p:cNvSpPr>
          <p:nvPr>
            <p:ph type="dt" sz="half" idx="10"/>
          </p:nvPr>
        </p:nvSpPr>
        <p:spPr/>
        <p:txBody>
          <a:bodyPr/>
          <a:lstStyle/>
          <a:p>
            <a:fld id="{5835F9D6-2479-4194-8ED9-35A5BC69445E}" type="datetimeFigureOut">
              <a:rPr lang="el-GR" smtClean="0"/>
              <a:t>20/1/2021</a:t>
            </a:fld>
            <a:endParaRPr lang="el-GR"/>
          </a:p>
        </p:txBody>
      </p:sp>
      <p:sp>
        <p:nvSpPr>
          <p:cNvPr id="5" name="Θέση υποσέλιδου 4">
            <a:extLst>
              <a:ext uri="{FF2B5EF4-FFF2-40B4-BE49-F238E27FC236}">
                <a16:creationId xmlns:a16="http://schemas.microsoft.com/office/drawing/2014/main" id="{C0903AF6-134C-45D1-A1FE-5FB6CE86436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8BE7874-2263-494E-892D-8022005A54EC}"/>
              </a:ext>
            </a:extLst>
          </p:cNvPr>
          <p:cNvSpPr>
            <a:spLocks noGrp="1"/>
          </p:cNvSpPr>
          <p:nvPr>
            <p:ph type="sldNum" sz="quarter" idx="12"/>
          </p:nvPr>
        </p:nvSpPr>
        <p:spPr/>
        <p:txBody>
          <a:bodyPr/>
          <a:lstStyle/>
          <a:p>
            <a:fld id="{D5566068-1464-47B1-A278-2DB6A11EE1D8}" type="slidenum">
              <a:rPr lang="el-GR" smtClean="0"/>
              <a:t>‹#›</a:t>
            </a:fld>
            <a:endParaRPr lang="el-GR"/>
          </a:p>
        </p:txBody>
      </p:sp>
    </p:spTree>
    <p:extLst>
      <p:ext uri="{BB962C8B-B14F-4D97-AF65-F5344CB8AC3E}">
        <p14:creationId xmlns:p14="http://schemas.microsoft.com/office/powerpoint/2010/main" val="272065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1E38BED-6958-41CA-8ADA-F0984FCADAD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C2C72DE-A4F4-43DD-98B2-309478C02AA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920D6C7-09CD-4CF6-B633-6CB2F61D7673}"/>
              </a:ext>
            </a:extLst>
          </p:cNvPr>
          <p:cNvSpPr>
            <a:spLocks noGrp="1"/>
          </p:cNvSpPr>
          <p:nvPr>
            <p:ph type="dt" sz="half" idx="10"/>
          </p:nvPr>
        </p:nvSpPr>
        <p:spPr/>
        <p:txBody>
          <a:bodyPr/>
          <a:lstStyle/>
          <a:p>
            <a:fld id="{5835F9D6-2479-4194-8ED9-35A5BC69445E}" type="datetimeFigureOut">
              <a:rPr lang="el-GR" smtClean="0"/>
              <a:t>20/1/2021</a:t>
            </a:fld>
            <a:endParaRPr lang="el-GR"/>
          </a:p>
        </p:txBody>
      </p:sp>
      <p:sp>
        <p:nvSpPr>
          <p:cNvPr id="5" name="Θέση υποσέλιδου 4">
            <a:extLst>
              <a:ext uri="{FF2B5EF4-FFF2-40B4-BE49-F238E27FC236}">
                <a16:creationId xmlns:a16="http://schemas.microsoft.com/office/drawing/2014/main" id="{D818060A-5053-48B8-A323-B4B1DAB9562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C958770-F15A-4D1F-AEB3-A71C88D96C12}"/>
              </a:ext>
            </a:extLst>
          </p:cNvPr>
          <p:cNvSpPr>
            <a:spLocks noGrp="1"/>
          </p:cNvSpPr>
          <p:nvPr>
            <p:ph type="sldNum" sz="quarter" idx="12"/>
          </p:nvPr>
        </p:nvSpPr>
        <p:spPr/>
        <p:txBody>
          <a:bodyPr/>
          <a:lstStyle/>
          <a:p>
            <a:fld id="{D5566068-1464-47B1-A278-2DB6A11EE1D8}" type="slidenum">
              <a:rPr lang="el-GR" smtClean="0"/>
              <a:t>‹#›</a:t>
            </a:fld>
            <a:endParaRPr lang="el-GR"/>
          </a:p>
        </p:txBody>
      </p:sp>
    </p:spTree>
    <p:extLst>
      <p:ext uri="{BB962C8B-B14F-4D97-AF65-F5344CB8AC3E}">
        <p14:creationId xmlns:p14="http://schemas.microsoft.com/office/powerpoint/2010/main" val="427030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1C4EC3-29F9-4AF0-BB0B-75ADA5F8DBF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744A8A2-E55D-4B62-B983-3D3D42291BC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C2E5862-B528-4B8B-B9A3-D9D116222CD7}"/>
              </a:ext>
            </a:extLst>
          </p:cNvPr>
          <p:cNvSpPr>
            <a:spLocks noGrp="1"/>
          </p:cNvSpPr>
          <p:nvPr>
            <p:ph type="dt" sz="half" idx="10"/>
          </p:nvPr>
        </p:nvSpPr>
        <p:spPr/>
        <p:txBody>
          <a:bodyPr/>
          <a:lstStyle/>
          <a:p>
            <a:fld id="{5835F9D6-2479-4194-8ED9-35A5BC69445E}" type="datetimeFigureOut">
              <a:rPr lang="el-GR" smtClean="0"/>
              <a:t>20/1/2021</a:t>
            </a:fld>
            <a:endParaRPr lang="el-GR"/>
          </a:p>
        </p:txBody>
      </p:sp>
      <p:sp>
        <p:nvSpPr>
          <p:cNvPr id="5" name="Θέση υποσέλιδου 4">
            <a:extLst>
              <a:ext uri="{FF2B5EF4-FFF2-40B4-BE49-F238E27FC236}">
                <a16:creationId xmlns:a16="http://schemas.microsoft.com/office/drawing/2014/main" id="{999ADD30-233C-4A42-BF3D-5C9C5B77961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2745E4-0348-40F7-8073-D3F43E4AA04F}"/>
              </a:ext>
            </a:extLst>
          </p:cNvPr>
          <p:cNvSpPr>
            <a:spLocks noGrp="1"/>
          </p:cNvSpPr>
          <p:nvPr>
            <p:ph type="sldNum" sz="quarter" idx="12"/>
          </p:nvPr>
        </p:nvSpPr>
        <p:spPr/>
        <p:txBody>
          <a:bodyPr/>
          <a:lstStyle/>
          <a:p>
            <a:fld id="{D5566068-1464-47B1-A278-2DB6A11EE1D8}" type="slidenum">
              <a:rPr lang="el-GR" smtClean="0"/>
              <a:t>‹#›</a:t>
            </a:fld>
            <a:endParaRPr lang="el-GR"/>
          </a:p>
        </p:txBody>
      </p:sp>
    </p:spTree>
    <p:extLst>
      <p:ext uri="{BB962C8B-B14F-4D97-AF65-F5344CB8AC3E}">
        <p14:creationId xmlns:p14="http://schemas.microsoft.com/office/powerpoint/2010/main" val="410625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D69B20-5FB2-48FB-B2BB-5E5CA5F2E7F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34C0AC2-DCFA-4A0F-940E-C30D58101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D8FBB58-70FA-4594-A547-E93A00B6CC04}"/>
              </a:ext>
            </a:extLst>
          </p:cNvPr>
          <p:cNvSpPr>
            <a:spLocks noGrp="1"/>
          </p:cNvSpPr>
          <p:nvPr>
            <p:ph type="dt" sz="half" idx="10"/>
          </p:nvPr>
        </p:nvSpPr>
        <p:spPr/>
        <p:txBody>
          <a:bodyPr/>
          <a:lstStyle/>
          <a:p>
            <a:fld id="{5835F9D6-2479-4194-8ED9-35A5BC69445E}" type="datetimeFigureOut">
              <a:rPr lang="el-GR" smtClean="0"/>
              <a:t>20/1/2021</a:t>
            </a:fld>
            <a:endParaRPr lang="el-GR"/>
          </a:p>
        </p:txBody>
      </p:sp>
      <p:sp>
        <p:nvSpPr>
          <p:cNvPr id="5" name="Θέση υποσέλιδου 4">
            <a:extLst>
              <a:ext uri="{FF2B5EF4-FFF2-40B4-BE49-F238E27FC236}">
                <a16:creationId xmlns:a16="http://schemas.microsoft.com/office/drawing/2014/main" id="{9A5AF7A3-B56D-4170-8FA7-575B9B93904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0196B3-BA76-49FE-BBAF-7D350169DF15}"/>
              </a:ext>
            </a:extLst>
          </p:cNvPr>
          <p:cNvSpPr>
            <a:spLocks noGrp="1"/>
          </p:cNvSpPr>
          <p:nvPr>
            <p:ph type="sldNum" sz="quarter" idx="12"/>
          </p:nvPr>
        </p:nvSpPr>
        <p:spPr/>
        <p:txBody>
          <a:bodyPr/>
          <a:lstStyle/>
          <a:p>
            <a:fld id="{D5566068-1464-47B1-A278-2DB6A11EE1D8}" type="slidenum">
              <a:rPr lang="el-GR" smtClean="0"/>
              <a:t>‹#›</a:t>
            </a:fld>
            <a:endParaRPr lang="el-GR"/>
          </a:p>
        </p:txBody>
      </p:sp>
    </p:spTree>
    <p:extLst>
      <p:ext uri="{BB962C8B-B14F-4D97-AF65-F5344CB8AC3E}">
        <p14:creationId xmlns:p14="http://schemas.microsoft.com/office/powerpoint/2010/main" val="351229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87E083-E82E-4645-99E0-D0DF0939D49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B988BA3-8C99-4513-B7DE-CA8AE6F4F1C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A5DD0E8-213F-41AB-89F5-F40A452B591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444C483-DB9D-42F2-B700-5AC673607C98}"/>
              </a:ext>
            </a:extLst>
          </p:cNvPr>
          <p:cNvSpPr>
            <a:spLocks noGrp="1"/>
          </p:cNvSpPr>
          <p:nvPr>
            <p:ph type="dt" sz="half" idx="10"/>
          </p:nvPr>
        </p:nvSpPr>
        <p:spPr/>
        <p:txBody>
          <a:bodyPr/>
          <a:lstStyle/>
          <a:p>
            <a:fld id="{5835F9D6-2479-4194-8ED9-35A5BC69445E}" type="datetimeFigureOut">
              <a:rPr lang="el-GR" smtClean="0"/>
              <a:t>20/1/2021</a:t>
            </a:fld>
            <a:endParaRPr lang="el-GR"/>
          </a:p>
        </p:txBody>
      </p:sp>
      <p:sp>
        <p:nvSpPr>
          <p:cNvPr id="6" name="Θέση υποσέλιδου 5">
            <a:extLst>
              <a:ext uri="{FF2B5EF4-FFF2-40B4-BE49-F238E27FC236}">
                <a16:creationId xmlns:a16="http://schemas.microsoft.com/office/drawing/2014/main" id="{1100832F-F520-4F3A-8A43-065C5367822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3B64046-9A38-4112-A2AC-E44D4225CC7C}"/>
              </a:ext>
            </a:extLst>
          </p:cNvPr>
          <p:cNvSpPr>
            <a:spLocks noGrp="1"/>
          </p:cNvSpPr>
          <p:nvPr>
            <p:ph type="sldNum" sz="quarter" idx="12"/>
          </p:nvPr>
        </p:nvSpPr>
        <p:spPr/>
        <p:txBody>
          <a:bodyPr/>
          <a:lstStyle/>
          <a:p>
            <a:fld id="{D5566068-1464-47B1-A278-2DB6A11EE1D8}" type="slidenum">
              <a:rPr lang="el-GR" smtClean="0"/>
              <a:t>‹#›</a:t>
            </a:fld>
            <a:endParaRPr lang="el-GR"/>
          </a:p>
        </p:txBody>
      </p:sp>
    </p:spTree>
    <p:extLst>
      <p:ext uri="{BB962C8B-B14F-4D97-AF65-F5344CB8AC3E}">
        <p14:creationId xmlns:p14="http://schemas.microsoft.com/office/powerpoint/2010/main" val="133522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C74FF0-8557-4CCA-8430-702FA4FF1F2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EC45565-9715-4805-B39C-2829320C7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D982CBE-5760-4832-92D7-20DC64F35CE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F9B9935-4E60-434B-A9F3-B0F11F917E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F0EA377-7230-424F-BC20-CC0F6816DFC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6244322-843D-4680-8169-69412E23A658}"/>
              </a:ext>
            </a:extLst>
          </p:cNvPr>
          <p:cNvSpPr>
            <a:spLocks noGrp="1"/>
          </p:cNvSpPr>
          <p:nvPr>
            <p:ph type="dt" sz="half" idx="10"/>
          </p:nvPr>
        </p:nvSpPr>
        <p:spPr/>
        <p:txBody>
          <a:bodyPr/>
          <a:lstStyle/>
          <a:p>
            <a:fld id="{5835F9D6-2479-4194-8ED9-35A5BC69445E}" type="datetimeFigureOut">
              <a:rPr lang="el-GR" smtClean="0"/>
              <a:t>20/1/2021</a:t>
            </a:fld>
            <a:endParaRPr lang="el-GR"/>
          </a:p>
        </p:txBody>
      </p:sp>
      <p:sp>
        <p:nvSpPr>
          <p:cNvPr id="8" name="Θέση υποσέλιδου 7">
            <a:extLst>
              <a:ext uri="{FF2B5EF4-FFF2-40B4-BE49-F238E27FC236}">
                <a16:creationId xmlns:a16="http://schemas.microsoft.com/office/drawing/2014/main" id="{4982689A-F1A5-4ABC-B767-95DF43AB673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D9F7982-8CBA-4DD3-A69D-786E02D8A6CE}"/>
              </a:ext>
            </a:extLst>
          </p:cNvPr>
          <p:cNvSpPr>
            <a:spLocks noGrp="1"/>
          </p:cNvSpPr>
          <p:nvPr>
            <p:ph type="sldNum" sz="quarter" idx="12"/>
          </p:nvPr>
        </p:nvSpPr>
        <p:spPr/>
        <p:txBody>
          <a:bodyPr/>
          <a:lstStyle/>
          <a:p>
            <a:fld id="{D5566068-1464-47B1-A278-2DB6A11EE1D8}" type="slidenum">
              <a:rPr lang="el-GR" smtClean="0"/>
              <a:t>‹#›</a:t>
            </a:fld>
            <a:endParaRPr lang="el-GR"/>
          </a:p>
        </p:txBody>
      </p:sp>
    </p:spTree>
    <p:extLst>
      <p:ext uri="{BB962C8B-B14F-4D97-AF65-F5344CB8AC3E}">
        <p14:creationId xmlns:p14="http://schemas.microsoft.com/office/powerpoint/2010/main" val="130001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59B32B-6C1D-45F9-965F-E0AAAE35094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9294F4B-8992-43C2-8151-6604F49BD632}"/>
              </a:ext>
            </a:extLst>
          </p:cNvPr>
          <p:cNvSpPr>
            <a:spLocks noGrp="1"/>
          </p:cNvSpPr>
          <p:nvPr>
            <p:ph type="dt" sz="half" idx="10"/>
          </p:nvPr>
        </p:nvSpPr>
        <p:spPr/>
        <p:txBody>
          <a:bodyPr/>
          <a:lstStyle/>
          <a:p>
            <a:fld id="{5835F9D6-2479-4194-8ED9-35A5BC69445E}" type="datetimeFigureOut">
              <a:rPr lang="el-GR" smtClean="0"/>
              <a:t>20/1/2021</a:t>
            </a:fld>
            <a:endParaRPr lang="el-GR"/>
          </a:p>
        </p:txBody>
      </p:sp>
      <p:sp>
        <p:nvSpPr>
          <p:cNvPr id="4" name="Θέση υποσέλιδου 3">
            <a:extLst>
              <a:ext uri="{FF2B5EF4-FFF2-40B4-BE49-F238E27FC236}">
                <a16:creationId xmlns:a16="http://schemas.microsoft.com/office/drawing/2014/main" id="{C801D708-8E49-4E04-8BEC-B44D71F5FF3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B6739AF-2934-4235-9D3C-BF7489008163}"/>
              </a:ext>
            </a:extLst>
          </p:cNvPr>
          <p:cNvSpPr>
            <a:spLocks noGrp="1"/>
          </p:cNvSpPr>
          <p:nvPr>
            <p:ph type="sldNum" sz="quarter" idx="12"/>
          </p:nvPr>
        </p:nvSpPr>
        <p:spPr/>
        <p:txBody>
          <a:bodyPr/>
          <a:lstStyle/>
          <a:p>
            <a:fld id="{D5566068-1464-47B1-A278-2DB6A11EE1D8}" type="slidenum">
              <a:rPr lang="el-GR" smtClean="0"/>
              <a:t>‹#›</a:t>
            </a:fld>
            <a:endParaRPr lang="el-GR"/>
          </a:p>
        </p:txBody>
      </p:sp>
    </p:spTree>
    <p:extLst>
      <p:ext uri="{BB962C8B-B14F-4D97-AF65-F5344CB8AC3E}">
        <p14:creationId xmlns:p14="http://schemas.microsoft.com/office/powerpoint/2010/main" val="3404606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FB3CEA3-2A53-44A2-8C6E-08DCA271B232}"/>
              </a:ext>
            </a:extLst>
          </p:cNvPr>
          <p:cNvSpPr>
            <a:spLocks noGrp="1"/>
          </p:cNvSpPr>
          <p:nvPr>
            <p:ph type="dt" sz="half" idx="10"/>
          </p:nvPr>
        </p:nvSpPr>
        <p:spPr/>
        <p:txBody>
          <a:bodyPr/>
          <a:lstStyle/>
          <a:p>
            <a:fld id="{5835F9D6-2479-4194-8ED9-35A5BC69445E}" type="datetimeFigureOut">
              <a:rPr lang="el-GR" smtClean="0"/>
              <a:t>20/1/2021</a:t>
            </a:fld>
            <a:endParaRPr lang="el-GR"/>
          </a:p>
        </p:txBody>
      </p:sp>
      <p:sp>
        <p:nvSpPr>
          <p:cNvPr id="3" name="Θέση υποσέλιδου 2">
            <a:extLst>
              <a:ext uri="{FF2B5EF4-FFF2-40B4-BE49-F238E27FC236}">
                <a16:creationId xmlns:a16="http://schemas.microsoft.com/office/drawing/2014/main" id="{9002848A-F82B-45DD-9B3E-82B17EB8B7C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65252DA-02A3-41EF-82C8-92F176411EDF}"/>
              </a:ext>
            </a:extLst>
          </p:cNvPr>
          <p:cNvSpPr>
            <a:spLocks noGrp="1"/>
          </p:cNvSpPr>
          <p:nvPr>
            <p:ph type="sldNum" sz="quarter" idx="12"/>
          </p:nvPr>
        </p:nvSpPr>
        <p:spPr/>
        <p:txBody>
          <a:bodyPr/>
          <a:lstStyle/>
          <a:p>
            <a:fld id="{D5566068-1464-47B1-A278-2DB6A11EE1D8}" type="slidenum">
              <a:rPr lang="el-GR" smtClean="0"/>
              <a:t>‹#›</a:t>
            </a:fld>
            <a:endParaRPr lang="el-GR"/>
          </a:p>
        </p:txBody>
      </p:sp>
    </p:spTree>
    <p:extLst>
      <p:ext uri="{BB962C8B-B14F-4D97-AF65-F5344CB8AC3E}">
        <p14:creationId xmlns:p14="http://schemas.microsoft.com/office/powerpoint/2010/main" val="828916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3EC550-13AC-432A-9997-A781FD702C9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3137D6B-84A2-4EAD-AD36-8B1D21C90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966F347-9F3E-4547-B222-27CAA441E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846F40C-5D87-4887-9C6E-C0F03E8D874E}"/>
              </a:ext>
            </a:extLst>
          </p:cNvPr>
          <p:cNvSpPr>
            <a:spLocks noGrp="1"/>
          </p:cNvSpPr>
          <p:nvPr>
            <p:ph type="dt" sz="half" idx="10"/>
          </p:nvPr>
        </p:nvSpPr>
        <p:spPr/>
        <p:txBody>
          <a:bodyPr/>
          <a:lstStyle/>
          <a:p>
            <a:fld id="{5835F9D6-2479-4194-8ED9-35A5BC69445E}" type="datetimeFigureOut">
              <a:rPr lang="el-GR" smtClean="0"/>
              <a:t>20/1/2021</a:t>
            </a:fld>
            <a:endParaRPr lang="el-GR"/>
          </a:p>
        </p:txBody>
      </p:sp>
      <p:sp>
        <p:nvSpPr>
          <p:cNvPr id="6" name="Θέση υποσέλιδου 5">
            <a:extLst>
              <a:ext uri="{FF2B5EF4-FFF2-40B4-BE49-F238E27FC236}">
                <a16:creationId xmlns:a16="http://schemas.microsoft.com/office/drawing/2014/main" id="{1EDAAD2A-1F10-4797-8CD8-860465129B3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715AE7F-3174-4B16-BE28-1C2B9C314D43}"/>
              </a:ext>
            </a:extLst>
          </p:cNvPr>
          <p:cNvSpPr>
            <a:spLocks noGrp="1"/>
          </p:cNvSpPr>
          <p:nvPr>
            <p:ph type="sldNum" sz="quarter" idx="12"/>
          </p:nvPr>
        </p:nvSpPr>
        <p:spPr/>
        <p:txBody>
          <a:bodyPr/>
          <a:lstStyle/>
          <a:p>
            <a:fld id="{D5566068-1464-47B1-A278-2DB6A11EE1D8}" type="slidenum">
              <a:rPr lang="el-GR" smtClean="0"/>
              <a:t>‹#›</a:t>
            </a:fld>
            <a:endParaRPr lang="el-GR"/>
          </a:p>
        </p:txBody>
      </p:sp>
    </p:spTree>
    <p:extLst>
      <p:ext uri="{BB962C8B-B14F-4D97-AF65-F5344CB8AC3E}">
        <p14:creationId xmlns:p14="http://schemas.microsoft.com/office/powerpoint/2010/main" val="429349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6A3A58-CE8B-4BA3-A761-4010B6722AF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49F38E9-137F-49B0-B0FE-6C112AD8D1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49A89E2-BF9D-44AB-A3D5-F12FBBFC8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846C20D-E971-46FC-9939-F8A0CAA568B4}"/>
              </a:ext>
            </a:extLst>
          </p:cNvPr>
          <p:cNvSpPr>
            <a:spLocks noGrp="1"/>
          </p:cNvSpPr>
          <p:nvPr>
            <p:ph type="dt" sz="half" idx="10"/>
          </p:nvPr>
        </p:nvSpPr>
        <p:spPr/>
        <p:txBody>
          <a:bodyPr/>
          <a:lstStyle/>
          <a:p>
            <a:fld id="{5835F9D6-2479-4194-8ED9-35A5BC69445E}" type="datetimeFigureOut">
              <a:rPr lang="el-GR" smtClean="0"/>
              <a:t>20/1/2021</a:t>
            </a:fld>
            <a:endParaRPr lang="el-GR"/>
          </a:p>
        </p:txBody>
      </p:sp>
      <p:sp>
        <p:nvSpPr>
          <p:cNvPr id="6" name="Θέση υποσέλιδου 5">
            <a:extLst>
              <a:ext uri="{FF2B5EF4-FFF2-40B4-BE49-F238E27FC236}">
                <a16:creationId xmlns:a16="http://schemas.microsoft.com/office/drawing/2014/main" id="{D91341CE-0E78-4AD0-9014-5A3D6C1EFA4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CFD3A9E-DADF-4C6A-8103-E116FFBE79F2}"/>
              </a:ext>
            </a:extLst>
          </p:cNvPr>
          <p:cNvSpPr>
            <a:spLocks noGrp="1"/>
          </p:cNvSpPr>
          <p:nvPr>
            <p:ph type="sldNum" sz="quarter" idx="12"/>
          </p:nvPr>
        </p:nvSpPr>
        <p:spPr/>
        <p:txBody>
          <a:bodyPr/>
          <a:lstStyle/>
          <a:p>
            <a:fld id="{D5566068-1464-47B1-A278-2DB6A11EE1D8}" type="slidenum">
              <a:rPr lang="el-GR" smtClean="0"/>
              <a:t>‹#›</a:t>
            </a:fld>
            <a:endParaRPr lang="el-GR"/>
          </a:p>
        </p:txBody>
      </p:sp>
    </p:spTree>
    <p:extLst>
      <p:ext uri="{BB962C8B-B14F-4D97-AF65-F5344CB8AC3E}">
        <p14:creationId xmlns:p14="http://schemas.microsoft.com/office/powerpoint/2010/main" val="3329972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DC60D37-C4B2-46B4-94F5-29E3F9F77C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6C7E094-B787-463D-B784-63537FB3AE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DA17B12-E109-4734-9FB6-405AE6595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5F9D6-2479-4194-8ED9-35A5BC69445E}" type="datetimeFigureOut">
              <a:rPr lang="el-GR" smtClean="0"/>
              <a:t>20/1/2021</a:t>
            </a:fld>
            <a:endParaRPr lang="el-GR"/>
          </a:p>
        </p:txBody>
      </p:sp>
      <p:sp>
        <p:nvSpPr>
          <p:cNvPr id="5" name="Θέση υποσέλιδου 4">
            <a:extLst>
              <a:ext uri="{FF2B5EF4-FFF2-40B4-BE49-F238E27FC236}">
                <a16:creationId xmlns:a16="http://schemas.microsoft.com/office/drawing/2014/main" id="{0D614EE5-5AD4-4471-8F4E-C9A3DAD43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5B7E164C-53D5-4040-9778-B76406E2E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66068-1464-47B1-A278-2DB6A11EE1D8}" type="slidenum">
              <a:rPr lang="el-GR" smtClean="0"/>
              <a:t>‹#›</a:t>
            </a:fld>
            <a:endParaRPr lang="el-GR"/>
          </a:p>
        </p:txBody>
      </p:sp>
    </p:spTree>
    <p:extLst>
      <p:ext uri="{BB962C8B-B14F-4D97-AF65-F5344CB8AC3E}">
        <p14:creationId xmlns:p14="http://schemas.microsoft.com/office/powerpoint/2010/main" val="274822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1CD0E8-8BE4-4DA1-949B-8C104BBEF6C3}"/>
              </a:ext>
            </a:extLst>
          </p:cNvPr>
          <p:cNvSpPr>
            <a:spLocks noGrp="1"/>
          </p:cNvSpPr>
          <p:nvPr>
            <p:ph type="ctrTitle"/>
          </p:nvPr>
        </p:nvSpPr>
        <p:spPr/>
        <p:txBody>
          <a:bodyPr/>
          <a:lstStyle/>
          <a:p>
            <a:r>
              <a:rPr lang="el-GR" b="1" dirty="0">
                <a:solidFill>
                  <a:schemeClr val="tx1">
                    <a:lumMod val="95000"/>
                    <a:lumOff val="5000"/>
                  </a:schemeClr>
                </a:solidFill>
              </a:rPr>
              <a:t>Αναπνευστικό σύστημα</a:t>
            </a:r>
          </a:p>
        </p:txBody>
      </p:sp>
      <p:sp>
        <p:nvSpPr>
          <p:cNvPr id="3" name="Υπότιτλος 2">
            <a:extLst>
              <a:ext uri="{FF2B5EF4-FFF2-40B4-BE49-F238E27FC236}">
                <a16:creationId xmlns:a16="http://schemas.microsoft.com/office/drawing/2014/main" id="{254AFA06-E6FC-491F-9BBA-0EF05587B328}"/>
              </a:ext>
            </a:extLst>
          </p:cNvPr>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21836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A5DF4C-3C79-4C36-B744-F588908BB0CC}"/>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EA8909AF-5ACB-4232-8C70-E9A6FF7981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5722" y="731726"/>
            <a:ext cx="6069495" cy="6162396"/>
          </a:xfrm>
        </p:spPr>
      </p:pic>
    </p:spTree>
    <p:extLst>
      <p:ext uri="{BB962C8B-B14F-4D97-AF65-F5344CB8AC3E}">
        <p14:creationId xmlns:p14="http://schemas.microsoft.com/office/powerpoint/2010/main" val="118197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7605C7-464E-4BB2-B39E-02294BDE25DE}"/>
              </a:ext>
            </a:extLst>
          </p:cNvPr>
          <p:cNvSpPr>
            <a:spLocks noGrp="1"/>
          </p:cNvSpPr>
          <p:nvPr>
            <p:ph type="title"/>
          </p:nvPr>
        </p:nvSpPr>
        <p:spPr/>
        <p:txBody>
          <a:bodyPr/>
          <a:lstStyle/>
          <a:p>
            <a:r>
              <a:rPr lang="el-GR" b="1" dirty="0"/>
              <a:t>Οι πνεύμονες</a:t>
            </a:r>
          </a:p>
        </p:txBody>
      </p:sp>
      <p:sp>
        <p:nvSpPr>
          <p:cNvPr id="3" name="Θέση περιεχομένου 2">
            <a:extLst>
              <a:ext uri="{FF2B5EF4-FFF2-40B4-BE49-F238E27FC236}">
                <a16:creationId xmlns:a16="http://schemas.microsoft.com/office/drawing/2014/main" id="{62B524C2-CA45-410C-B941-852628BCD824}"/>
              </a:ext>
            </a:extLst>
          </p:cNvPr>
          <p:cNvSpPr>
            <a:spLocks noGrp="1"/>
          </p:cNvSpPr>
          <p:nvPr>
            <p:ph idx="1"/>
          </p:nvPr>
        </p:nvSpPr>
        <p:spPr>
          <a:xfrm>
            <a:off x="0" y="1690688"/>
            <a:ext cx="12192000" cy="5167312"/>
          </a:xfrm>
        </p:spPr>
        <p:txBody>
          <a:bodyPr>
            <a:noAutofit/>
          </a:bodyPr>
          <a:lstStyle/>
          <a:p>
            <a:r>
              <a:rPr lang="el-GR" sz="1800" b="1" dirty="0"/>
              <a:t>Οι δύο πνεύμονες βρίσκονται εντός του θώρακα. Οι υγιείς πνεύμονες είναι κατά την διάρκεια της ζωής ελαφροί, μαλακοί και σπογγώδεις, ενώ παρουσιάζουν μεγάλη ελαστικότητα. Κάθε πνεύμονας καταλαμβάνει το δικό του </a:t>
            </a:r>
            <a:r>
              <a:rPr lang="el-GR" sz="1800" b="1" dirty="0" err="1"/>
              <a:t>ημιθωράκιο</a:t>
            </a:r>
            <a:r>
              <a:rPr lang="el-GR" sz="1800" b="1" dirty="0"/>
              <a:t>. Μεταξύ των πνευμόνων βρίσκεται το περικάρδιο, η καρδία, οι βρόγχοι και τα μεγάλα αγγεία του θώρακα (Αορτή και Πνευμονικά Αγγεία)</a:t>
            </a:r>
          </a:p>
          <a:p>
            <a:r>
              <a:rPr lang="el-GR" sz="1800" b="1" dirty="0"/>
              <a:t>Ο κάθε πνεύμονας έχει σχήμα κωνικό και βρίσκεται εντός του δικού του </a:t>
            </a:r>
            <a:r>
              <a:rPr lang="el-GR" sz="1800" b="1" dirty="0" err="1"/>
              <a:t>υπεζωκοτικού</a:t>
            </a:r>
            <a:r>
              <a:rPr lang="el-GR" sz="1800" b="1" dirty="0"/>
              <a:t> σάκου. Σε κάθε πνεύμονα διακρίνεται μια κορυφή, μια βάση, μια πύλη και μια ρίζα. Ο αριστερός πνεύμονας χωρίζεται σε δύο λοβούς ενώ ο δεξιός σε τρεις. Κάθε λοβός χωρίζεται σε τμήματα. Ο δεξιός πνεύμονας έχει δέκα τμήματα και ο αριστερός οκτώ.</a:t>
            </a:r>
          </a:p>
          <a:p>
            <a:r>
              <a:rPr lang="el-GR" sz="1800" b="1" dirty="0"/>
              <a:t>H κορυφή των πνευμόνων εκτείνεται άνωθεν της πρώτης πλευράς, μέχρι τον θόλο του </a:t>
            </a:r>
            <a:r>
              <a:rPr lang="el-GR" sz="1800" b="1" dirty="0" err="1"/>
              <a:t>υπεζωκότα</a:t>
            </a:r>
            <a:r>
              <a:rPr lang="el-GR" sz="1800" b="1" dirty="0"/>
              <a:t>. </a:t>
            </a:r>
            <a:r>
              <a:rPr lang="el-GR" sz="1800" b="1" dirty="0" err="1"/>
              <a:t>Ερχεται</a:t>
            </a:r>
            <a:r>
              <a:rPr lang="el-GR" sz="1800" b="1" dirty="0"/>
              <a:t> σε επαφή με την υποκλείδια αρτηρία, η οποία αφήνει </a:t>
            </a:r>
            <a:r>
              <a:rPr lang="el-GR" sz="1800" b="1" dirty="0" err="1"/>
              <a:t>εντύπωμα</a:t>
            </a:r>
            <a:r>
              <a:rPr lang="el-GR" sz="1800" b="1" dirty="0"/>
              <a:t> στον πνεύμονα. Η βάση του πνεύμονα είναι κοίλη και έρχεται σε σχέση με το διάφραγμα. Η ρίζα του πνεύμονα αποτελεί την οδό διέλευσης των βρόγχων και των αγγείων μέσα στον πνεύμονα. Ο πνεύμονας χωρίζεται σε πλευρική, </a:t>
            </a:r>
            <a:r>
              <a:rPr lang="el-GR" sz="1800" b="1" dirty="0" err="1"/>
              <a:t>μεσοθωρακική</a:t>
            </a:r>
            <a:r>
              <a:rPr lang="el-GR" sz="1800" b="1" dirty="0"/>
              <a:t> και διαφραγματική επιφάνεια και έχει τρία χείλη, το πρόσθιο, το οπίσθιο και το κάτω.</a:t>
            </a:r>
          </a:p>
          <a:p>
            <a:r>
              <a:rPr lang="el-GR" sz="1800" b="1" dirty="0"/>
              <a:t>Ο δεξιός πνεύμονας χωρίζεται σε τρεις λοβούς (άνω, μέσο και κάτω) από την οριζόντια και τη λοξή σχισμή. Επίσης ο δεξιός πνεύμονας είναι μεγαλύτερος και βαρύτερος από τον αριστερό. Ο αριστερός από την άλλη χωρίζεται σε δύο λοβούς, άνω και κάτω, καθώς απουσιάζει η οριζόντια σχισμή. Ένα άλλο χαρακτηριστικό του αριστερού πνεύμονα είναι η καρδιακή εντομή στο πρόσθιο χείλος. Σχηματίζεται από την κορυφή της καρδιάς, η οποία βρίσκεται στα δεξιά. Οι λοβοί των πνευμόνων χωρίζονται σε μικρότερα </a:t>
            </a:r>
            <a:r>
              <a:rPr lang="el-GR" sz="1800" b="1" dirty="0" err="1"/>
              <a:t>βρογχοπνευμονικά</a:t>
            </a:r>
            <a:r>
              <a:rPr lang="el-GR" sz="1800" b="1" dirty="0"/>
              <a:t> τμήματα. Είναι οι μεγαλύτερες υποδιαιρέσεις του λοβού.. Σε καθένα από τα τμήματα αυτά καταλήγει και ένας τμηματικός βρόγχος και ο συνοδός κλάδος της πνευμονικής αρτηρίας..</a:t>
            </a:r>
          </a:p>
        </p:txBody>
      </p:sp>
    </p:spTree>
    <p:extLst>
      <p:ext uri="{BB962C8B-B14F-4D97-AF65-F5344CB8AC3E}">
        <p14:creationId xmlns:p14="http://schemas.microsoft.com/office/powerpoint/2010/main" val="218129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0AE4FB-E513-4F6C-8688-F5AB303BE59C}"/>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C2B6DA03-B886-4107-AC71-6887A14F18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2296" y="510512"/>
            <a:ext cx="7807487" cy="6347488"/>
          </a:xfrm>
        </p:spPr>
      </p:pic>
    </p:spTree>
    <p:extLst>
      <p:ext uri="{BB962C8B-B14F-4D97-AF65-F5344CB8AC3E}">
        <p14:creationId xmlns:p14="http://schemas.microsoft.com/office/powerpoint/2010/main" val="3108972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F93F2E-9A78-4FC7-84C8-B48FE4579454}"/>
              </a:ext>
            </a:extLst>
          </p:cNvPr>
          <p:cNvSpPr>
            <a:spLocks noGrp="1"/>
          </p:cNvSpPr>
          <p:nvPr>
            <p:ph type="title"/>
          </p:nvPr>
        </p:nvSpPr>
        <p:spPr/>
        <p:txBody>
          <a:bodyPr/>
          <a:lstStyle/>
          <a:p>
            <a:pPr algn="ctr"/>
            <a:r>
              <a:rPr lang="el-GR" b="1" dirty="0">
                <a:solidFill>
                  <a:schemeClr val="tx1">
                    <a:lumMod val="95000"/>
                    <a:lumOff val="5000"/>
                  </a:schemeClr>
                </a:solidFill>
              </a:rPr>
              <a:t>Το τραχειοβρογχικό δέντρο </a:t>
            </a:r>
          </a:p>
        </p:txBody>
      </p:sp>
      <p:sp>
        <p:nvSpPr>
          <p:cNvPr id="3" name="Θέση περιεχομένου 2">
            <a:extLst>
              <a:ext uri="{FF2B5EF4-FFF2-40B4-BE49-F238E27FC236}">
                <a16:creationId xmlns:a16="http://schemas.microsoft.com/office/drawing/2014/main" id="{2F05B484-49DA-4BD8-8894-EBECA21EC568}"/>
              </a:ext>
            </a:extLst>
          </p:cNvPr>
          <p:cNvSpPr>
            <a:spLocks noGrp="1"/>
          </p:cNvSpPr>
          <p:nvPr>
            <p:ph idx="1"/>
          </p:nvPr>
        </p:nvSpPr>
        <p:spPr>
          <a:xfrm>
            <a:off x="1" y="1825624"/>
            <a:ext cx="11353800" cy="5032376"/>
          </a:xfrm>
        </p:spPr>
        <p:txBody>
          <a:bodyPr>
            <a:normAutofit fontScale="77500" lnSpcReduction="20000"/>
          </a:bodyPr>
          <a:lstStyle/>
          <a:p>
            <a:r>
              <a:rPr lang="el-GR" b="1" dirty="0"/>
              <a:t>Το τραχειοβρογχικό δέντρο αποτελεί την οδό από την οποία μεταφέρεται ο αέρας μεταξύ τραχείας και κυψελίδων. Η τραχεία χωρίζεται </a:t>
            </a:r>
            <a:r>
              <a:rPr lang="el-GR" b="1" dirty="0" err="1"/>
              <a:t>εξωπνευμονικά</a:t>
            </a:r>
            <a:r>
              <a:rPr lang="el-GR" b="1" dirty="0"/>
              <a:t> στον αριστερό και στο δεξιό κύριο ή </a:t>
            </a:r>
            <a:r>
              <a:rPr lang="el-GR" b="1" dirty="0" err="1"/>
              <a:t>στελεχιαίο</a:t>
            </a:r>
            <a:r>
              <a:rPr lang="el-GR" b="1" dirty="0"/>
              <a:t> βρόγχο . Στη συνέχεια, ο </a:t>
            </a:r>
            <a:r>
              <a:rPr lang="el-GR" b="1" dirty="0" err="1"/>
              <a:t>στελεχιαίος</a:t>
            </a:r>
            <a:r>
              <a:rPr lang="el-GR" b="1" dirty="0"/>
              <a:t> βρόγχος εισέρχεται μέσα στον πνεύμονα, </a:t>
            </a:r>
            <a:r>
              <a:rPr lang="el-GR" b="1" dirty="0" err="1"/>
              <a:t>πορευόμενος</a:t>
            </a:r>
            <a:r>
              <a:rPr lang="el-GR" b="1" dirty="0"/>
              <a:t> λοξά προς τα κάτω και πίσω ως τη βάση του πνεύμονα. </a:t>
            </a:r>
          </a:p>
          <a:p>
            <a:r>
              <a:rPr lang="el-GR" b="1" dirty="0" err="1"/>
              <a:t>Ενδοπνευμονικά</a:t>
            </a:r>
            <a:r>
              <a:rPr lang="el-GR" b="1" dirty="0"/>
              <a:t>, κάθε </a:t>
            </a:r>
            <a:r>
              <a:rPr lang="el-GR" b="1" dirty="0" err="1"/>
              <a:t>στελεχιαίος</a:t>
            </a:r>
            <a:r>
              <a:rPr lang="el-GR" b="1" dirty="0"/>
              <a:t> βρόγχος δίνει αντίστοιχα δύο </a:t>
            </a:r>
            <a:r>
              <a:rPr lang="el-GR" b="1" dirty="0" err="1"/>
              <a:t>λοβαίους</a:t>
            </a:r>
            <a:r>
              <a:rPr lang="el-GR" b="1" dirty="0"/>
              <a:t> βρόγχους (αριστερός άνω και κάτω </a:t>
            </a:r>
            <a:r>
              <a:rPr lang="el-GR" b="1" dirty="0" err="1"/>
              <a:t>λοβαίος</a:t>
            </a:r>
            <a:r>
              <a:rPr lang="el-GR" b="1" dirty="0"/>
              <a:t> βρόγχος) στον αριστερό πνεύμονα και τρεις στο δεξιό (δεξιός άνω, μέσος και κάτω </a:t>
            </a:r>
            <a:r>
              <a:rPr lang="el-GR" b="1" dirty="0" err="1"/>
              <a:t>λοβαίος</a:t>
            </a:r>
            <a:r>
              <a:rPr lang="el-GR" b="1" dirty="0"/>
              <a:t> βρόγχος). Στην πορεία του αυτή ο βρόγχος συνεχώς </a:t>
            </a:r>
            <a:r>
              <a:rPr lang="el-GR" b="1" dirty="0" err="1"/>
              <a:t>λεπτύνεται</a:t>
            </a:r>
            <a:r>
              <a:rPr lang="el-GR" b="1" dirty="0"/>
              <a:t>, χορηγώντας παράπλευρους κλάδους στους λοβούς κάθε πνεύμονα. </a:t>
            </a:r>
          </a:p>
          <a:p>
            <a:r>
              <a:rPr lang="el-GR" b="1" dirty="0"/>
              <a:t>Οι βρογχικοί αυτοί κλάδοι ονομάζονται τμηματικοί βρόγχοι και είναι οκτώ έως εννιά στον αριστερό πνεύμονα και 10 στο δεξιό πνεύμονα. Στη συνέχεια, καθένας από αυτούς τους κλάδους διακλαδίζεται σε μικρότερα τμήματα εντός του αντίστοιχου λοβού. Οι τελευταίες διακλαδώσεις τους ονομάζονται </a:t>
            </a:r>
            <a:r>
              <a:rPr lang="el-GR" b="1" dirty="0" err="1"/>
              <a:t>βρογχιόλια</a:t>
            </a:r>
            <a:r>
              <a:rPr lang="el-GR" b="1" dirty="0"/>
              <a:t> , που καταλήγουν στα πνευμονικά λόβια. Κάθε </a:t>
            </a:r>
            <a:r>
              <a:rPr lang="el-GR" b="1" dirty="0" err="1"/>
              <a:t>βρογχιόλιο</a:t>
            </a:r>
            <a:r>
              <a:rPr lang="el-GR" b="1" dirty="0"/>
              <a:t>, κατά την είσοδό του σε ένα πνευμονικό λόβιο, διακλαδίζεται σε 5-7 τελικά </a:t>
            </a:r>
            <a:r>
              <a:rPr lang="el-GR" b="1" dirty="0" err="1"/>
              <a:t>βρογχιόλια</a:t>
            </a:r>
            <a:r>
              <a:rPr lang="el-GR" b="1" dirty="0"/>
              <a:t> . </a:t>
            </a:r>
          </a:p>
          <a:p>
            <a:r>
              <a:rPr lang="el-GR" b="1" dirty="0"/>
              <a:t>Το σύνολο των βρόγχων αποτελεί ουσιαστικά ένα σύστημα αεραγωγών, που κατευθύνει τον εισπνεόμενο αέρα στις κυψελίδες, για να γίνει η ανταλλαγή των αερίων. Το σύνολο των πνευμονικών λοβίων που ανήκουν σε κάθε τμηματικό βρόγχο αποτελεί με το σύστοιχο βρόγχο το </a:t>
            </a:r>
            <a:r>
              <a:rPr lang="el-GR" b="1" dirty="0" err="1"/>
              <a:t>βρογχοπνευμονικό</a:t>
            </a:r>
            <a:r>
              <a:rPr lang="el-GR" b="1" dirty="0"/>
              <a:t> </a:t>
            </a:r>
            <a:r>
              <a:rPr lang="el-GR" b="1" dirty="0" err="1"/>
              <a:t>τμήμαΑποτελούν</a:t>
            </a:r>
            <a:r>
              <a:rPr lang="el-GR" b="1" dirty="0"/>
              <a:t> αυτόνομες λειτουργικές και ανατομικές μονάδες, που διαχωρίζονται μεταξύ τους με συνδετικό ιστό.</a:t>
            </a:r>
          </a:p>
        </p:txBody>
      </p:sp>
    </p:spTree>
    <p:extLst>
      <p:ext uri="{BB962C8B-B14F-4D97-AF65-F5344CB8AC3E}">
        <p14:creationId xmlns:p14="http://schemas.microsoft.com/office/powerpoint/2010/main" val="129108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BB1612-CE90-4935-9449-A8608956360B}"/>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6A0C769-770B-408C-A35B-E708749CA1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7871" y="1027906"/>
            <a:ext cx="6514159" cy="4670529"/>
          </a:xfrm>
        </p:spPr>
      </p:pic>
    </p:spTree>
    <p:extLst>
      <p:ext uri="{BB962C8B-B14F-4D97-AF65-F5344CB8AC3E}">
        <p14:creationId xmlns:p14="http://schemas.microsoft.com/office/powerpoint/2010/main" val="131424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433A77-FE0B-4300-B910-CCF05FC4BE99}"/>
              </a:ext>
            </a:extLst>
          </p:cNvPr>
          <p:cNvSpPr>
            <a:spLocks noGrp="1"/>
          </p:cNvSpPr>
          <p:nvPr>
            <p:ph type="title"/>
          </p:nvPr>
        </p:nvSpPr>
        <p:spPr/>
        <p:txBody>
          <a:bodyPr/>
          <a:lstStyle/>
          <a:p>
            <a:r>
              <a:rPr lang="el-GR" b="1" dirty="0"/>
              <a:t>Αιμάτωση και λειτουργεία της αναπνοής</a:t>
            </a:r>
          </a:p>
        </p:txBody>
      </p:sp>
      <p:sp>
        <p:nvSpPr>
          <p:cNvPr id="3" name="Θέση περιεχομένου 2">
            <a:extLst>
              <a:ext uri="{FF2B5EF4-FFF2-40B4-BE49-F238E27FC236}">
                <a16:creationId xmlns:a16="http://schemas.microsoft.com/office/drawing/2014/main" id="{5E127EA7-7829-4235-A493-852437002A36}"/>
              </a:ext>
            </a:extLst>
          </p:cNvPr>
          <p:cNvSpPr>
            <a:spLocks noGrp="1"/>
          </p:cNvSpPr>
          <p:nvPr>
            <p:ph idx="1"/>
          </p:nvPr>
        </p:nvSpPr>
        <p:spPr>
          <a:xfrm>
            <a:off x="-1" y="1825625"/>
            <a:ext cx="11993217" cy="5131766"/>
          </a:xfrm>
        </p:spPr>
        <p:txBody>
          <a:bodyPr>
            <a:normAutofit fontScale="85000" lnSpcReduction="20000"/>
          </a:bodyPr>
          <a:lstStyle/>
          <a:p>
            <a:r>
              <a:rPr lang="el-GR" b="1" dirty="0"/>
              <a:t>Οι πνεύμονες λαμβάνουν μη οξυγονωμένο αίμα από την Πνευμονική Αρτηρία, η οποία εκφύεται από την Δεξιά Κοιλία της Καρδιάς. Οι πνευμονικές φλέβες θα μεταφέρουν το </a:t>
            </a:r>
            <a:r>
              <a:rPr lang="el-GR" b="1" dirty="0" err="1"/>
              <a:t>οξυγονομένο</a:t>
            </a:r>
            <a:r>
              <a:rPr lang="el-GR" b="1" dirty="0"/>
              <a:t> αίμα πίσω στην καρδιά (αριστερό κόλπο)</a:t>
            </a:r>
          </a:p>
          <a:p>
            <a:r>
              <a:rPr lang="el-GR" b="1" dirty="0"/>
              <a:t>Η λειτουργία της αναπνοής διακρίνεται σε δύο φάσεις, την εισπνοή και την εκπνοή. Κατά την εισπνοή ο αέρας περνά από τη μύτη στο ρινοφάρυγγα, θερμαίνεται και καθαρίζεται, στη συνέχεια περνά από τη σχισμή του λάρυγγα στην τραχεία, από εκεί στους βρόγχους που διακλαδιζόμενοι (εξ ου και βρογχικό δένδρο) καταλήγουν στα </a:t>
            </a:r>
            <a:r>
              <a:rPr lang="el-GR" b="1" dirty="0" err="1"/>
              <a:t>αεροθυλάκια</a:t>
            </a:r>
            <a:r>
              <a:rPr lang="el-GR" b="1" dirty="0"/>
              <a:t>, τα οποία φέρουν </a:t>
            </a:r>
            <a:r>
              <a:rPr lang="el-GR" b="1" dirty="0" err="1"/>
              <a:t>σταφυλοειδείς</a:t>
            </a:r>
            <a:r>
              <a:rPr lang="el-GR" b="1" dirty="0"/>
              <a:t> </a:t>
            </a:r>
            <a:r>
              <a:rPr lang="el-GR" b="1" dirty="0" err="1"/>
              <a:t>προσεκβολές</a:t>
            </a:r>
            <a:r>
              <a:rPr lang="el-GR" b="1" dirty="0"/>
              <a:t>, τις αναπνευστικές κυψελίδες, όπου καταλήγει ο εισπνεόμενος αέρας. </a:t>
            </a:r>
          </a:p>
          <a:p>
            <a:r>
              <a:rPr lang="el-GR" b="1" dirty="0"/>
              <a:t>Οι κυψελίδες αποτελούνται από ένα λεπτό τοίχωμα, που σχηματίζει την αναπνευστική μεμβράνη και γύρω από αυτές υπάρχει ένα δίκτυο μικρών αγγείων, των πνευμονικών τριχοειδών, στα οποία κυκλοφορεί αίμα που επιστρέφει από τους ιστούς, μεταφερόμενο με την κυκλοφορία. </a:t>
            </a:r>
          </a:p>
          <a:p>
            <a:r>
              <a:rPr lang="el-GR" b="1" dirty="0"/>
              <a:t>Έτσι, ανάμεσα στον αέρα και το αίμα μεσολαβούν δύο πολύ λεπτές μεμβράνες, το τοίχωμα της κυψελίδας και το τοίχωμα του πνευμονικού τριχοειδούς, οι οποίες μαζί αποτελούν την προαναφερθείσα αναπνευστική μεμβράνη</a:t>
            </a:r>
          </a:p>
        </p:txBody>
      </p:sp>
    </p:spTree>
    <p:extLst>
      <p:ext uri="{BB962C8B-B14F-4D97-AF65-F5344CB8AC3E}">
        <p14:creationId xmlns:p14="http://schemas.microsoft.com/office/powerpoint/2010/main" val="76842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F477E-32AE-4909-92C2-E7F3A4B4C1E6}"/>
              </a:ext>
            </a:extLst>
          </p:cNvPr>
          <p:cNvSpPr>
            <a:spLocks noGrp="1"/>
          </p:cNvSpPr>
          <p:nvPr>
            <p:ph type="title"/>
          </p:nvPr>
        </p:nvSpPr>
        <p:spPr/>
        <p:txBody>
          <a:bodyPr/>
          <a:lstStyle/>
          <a:p>
            <a:pPr algn="ctr"/>
            <a:r>
              <a:rPr lang="el-GR" b="1" dirty="0">
                <a:solidFill>
                  <a:schemeClr val="tx1">
                    <a:lumMod val="95000"/>
                    <a:lumOff val="5000"/>
                  </a:schemeClr>
                </a:solidFill>
              </a:rPr>
              <a:t>Μεταφορά οξυγόνου και διοξειδίου του άνθρακα</a:t>
            </a:r>
          </a:p>
        </p:txBody>
      </p:sp>
      <p:sp>
        <p:nvSpPr>
          <p:cNvPr id="3" name="Θέση περιεχομένου 2">
            <a:extLst>
              <a:ext uri="{FF2B5EF4-FFF2-40B4-BE49-F238E27FC236}">
                <a16:creationId xmlns:a16="http://schemas.microsoft.com/office/drawing/2014/main" id="{F2C6E5F8-D5E9-4AD3-A2C0-D4BC896A6F5C}"/>
              </a:ext>
            </a:extLst>
          </p:cNvPr>
          <p:cNvSpPr>
            <a:spLocks noGrp="1"/>
          </p:cNvSpPr>
          <p:nvPr>
            <p:ph idx="1"/>
          </p:nvPr>
        </p:nvSpPr>
        <p:spPr>
          <a:xfrm>
            <a:off x="1" y="1825624"/>
            <a:ext cx="11820938" cy="5032376"/>
          </a:xfrm>
        </p:spPr>
        <p:txBody>
          <a:bodyPr>
            <a:normAutofit fontScale="92500" lnSpcReduction="20000"/>
          </a:bodyPr>
          <a:lstStyle/>
          <a:p>
            <a:r>
              <a:rPr lang="el-GR" b="1" dirty="0"/>
              <a:t>Στις κυψελίδες ο φρέσκος εισπνεόμενος αέρας είναι πλούσιος σε οξυγόνο και το αίμα που επιστρέφει από τους ιστούς, έχει δώσει το οξυγόνο στα κύτταρα και έχει πάρει από αυτά το διοξείδιο του άνθρακα. Το αέριο οξυγόνο έχει την ιδιότητα να προσκολλάται στα ερυθρά αιμοσφαίρια που υπάρχουν στο αίμα, ενώ το αέριο διοξείδιο του άνθρακα αποβάλλεται από αυτά και περνά στον αέρα των κυψελίδων. </a:t>
            </a:r>
          </a:p>
          <a:p>
            <a:r>
              <a:rPr lang="el-GR" b="1" dirty="0"/>
              <a:t>Η σύσταση του αέρα έχει πλέον μεταβληθεί: Είναι πτωχός σε οξυγόνο και πλούσιος σε διοξείδιο του άνθρακα, είναι δηλαδή έτοιμος για αποβολή, που γίνεται με την εκπνοή. </a:t>
            </a:r>
          </a:p>
          <a:p>
            <a:r>
              <a:rPr lang="el-GR" b="1" dirty="0"/>
              <a:t>Ο πλούσιος σε διοξείδιο του άνθρακα αέρας οδηγείται μέσω της αεροφόρου οδού στη μύτη και αποβάλλεται. Ακολουθεί νέα εισπνοή, που θα φέρει νέο καθαρό αέρα στις κυψελίδες.</a:t>
            </a:r>
          </a:p>
          <a:p>
            <a:r>
              <a:rPr lang="el-GR" b="1" dirty="0"/>
              <a:t>Αυτός ο αναπνευστικός κύκλος, που επαναλαμβάνεται διαρκώς, επιτυγχάνεται με τις αναπνευστικές κινήσεις του θώρακα που ρυθμίζονται από ένα ειδικό κέντρο στον εγκέφαλο, το αναπνευστικό κέντρο του εγκεφάλου και τη βοήθεια μυών (αναπνευστικοί μύες, κυριότερος των οποίων είναι το διάφραγμα).</a:t>
            </a:r>
          </a:p>
        </p:txBody>
      </p:sp>
    </p:spTree>
    <p:extLst>
      <p:ext uri="{BB962C8B-B14F-4D97-AF65-F5344CB8AC3E}">
        <p14:creationId xmlns:p14="http://schemas.microsoft.com/office/powerpoint/2010/main" val="305990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331567-CAEC-436A-877A-86A2DC0C80A0}"/>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E0E2FC54-FA0D-42EE-BBAB-A229DE05D6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2383" y="887720"/>
            <a:ext cx="7050156" cy="4882885"/>
          </a:xfrm>
        </p:spPr>
      </p:pic>
    </p:spTree>
    <p:extLst>
      <p:ext uri="{BB962C8B-B14F-4D97-AF65-F5344CB8AC3E}">
        <p14:creationId xmlns:p14="http://schemas.microsoft.com/office/powerpoint/2010/main" val="4267993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D24C5-A0DE-46C3-9246-8E05BD936BE7}"/>
              </a:ext>
            </a:extLst>
          </p:cNvPr>
          <p:cNvSpPr>
            <a:spLocks noGrp="1"/>
          </p:cNvSpPr>
          <p:nvPr>
            <p:ph type="title"/>
          </p:nvPr>
        </p:nvSpPr>
        <p:spPr/>
        <p:txBody>
          <a:bodyPr/>
          <a:lstStyle/>
          <a:p>
            <a:pPr algn="ctr"/>
            <a:r>
              <a:rPr lang="el-GR" b="1" dirty="0"/>
              <a:t>Ρυθμιστικοί μηχανισμοί της αναπνοής</a:t>
            </a:r>
          </a:p>
        </p:txBody>
      </p:sp>
      <p:sp>
        <p:nvSpPr>
          <p:cNvPr id="3" name="Θέση περιεχομένου 2">
            <a:extLst>
              <a:ext uri="{FF2B5EF4-FFF2-40B4-BE49-F238E27FC236}">
                <a16:creationId xmlns:a16="http://schemas.microsoft.com/office/drawing/2014/main" id="{8C95FDDC-BCF2-4097-9F6E-3FAE83FB9AC8}"/>
              </a:ext>
            </a:extLst>
          </p:cNvPr>
          <p:cNvSpPr>
            <a:spLocks noGrp="1"/>
          </p:cNvSpPr>
          <p:nvPr>
            <p:ph idx="1"/>
          </p:nvPr>
        </p:nvSpPr>
        <p:spPr>
          <a:xfrm>
            <a:off x="0" y="1825625"/>
            <a:ext cx="11353800" cy="4508914"/>
          </a:xfrm>
        </p:spPr>
        <p:txBody>
          <a:bodyPr>
            <a:normAutofit lnSpcReduction="10000"/>
          </a:bodyPr>
          <a:lstStyle/>
          <a:p>
            <a:r>
              <a:rPr lang="el-GR" b="1" dirty="0"/>
              <a:t>Η αναπνοή, όπως αναφέρθηκε, δεν είναι μία απόλυτα αυτόματη λειτουργία, όπως η λειτουργία της καρδιάς. Επειδή οι αναπνευστικοί μύες είναι σκελετικοί, η σύσπαση τους εξαρτάται από κινητικούς νευρώνες. </a:t>
            </a:r>
          </a:p>
          <a:p>
            <a:r>
              <a:rPr lang="el-GR" b="1" dirty="0"/>
              <a:t>Η αναπνοή αρχίζει αυτόματα από νευρικά κύτταρα του προμήκους μυελού, τα οποία όμως ελέγχονται και τροποποιούνται από κινητικούς νευρώνες. </a:t>
            </a:r>
          </a:p>
          <a:p>
            <a:r>
              <a:rPr lang="el-GR" b="1" dirty="0"/>
              <a:t>Οι κινητικοί νευρώνες των αναπνευστικών μυών βρίσκονται κάτω από συνειδητό έλεγχο, γι' αυτό υπάρχει η δυνατότητα να μεταβάλλουμε ή να αναστείλουμε προσωρινά τον ρυθμό της αναπνοής, όπως για παράδειγμα κατά την διάρκεια μίας ομιλίας ή κατά την διάρκεια μιας βουτιάς στην θάλασσα.</a:t>
            </a:r>
          </a:p>
        </p:txBody>
      </p:sp>
    </p:spTree>
    <p:extLst>
      <p:ext uri="{BB962C8B-B14F-4D97-AF65-F5344CB8AC3E}">
        <p14:creationId xmlns:p14="http://schemas.microsoft.com/office/powerpoint/2010/main" val="238975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2C06B2-89D0-4831-B2EF-44454540BD73}"/>
              </a:ext>
            </a:extLst>
          </p:cNvPr>
          <p:cNvSpPr>
            <a:spLocks noGrp="1"/>
          </p:cNvSpPr>
          <p:nvPr>
            <p:ph type="title"/>
          </p:nvPr>
        </p:nvSpPr>
        <p:spPr/>
        <p:txBody>
          <a:bodyPr/>
          <a:lstStyle/>
          <a:p>
            <a:pPr algn="ctr"/>
            <a:r>
              <a:rPr lang="el-GR" b="1" dirty="0">
                <a:solidFill>
                  <a:schemeClr val="tx1">
                    <a:lumMod val="95000"/>
                    <a:lumOff val="5000"/>
                  </a:schemeClr>
                </a:solidFill>
              </a:rPr>
              <a:t>Το αναπνευστικό σύστημα </a:t>
            </a:r>
          </a:p>
        </p:txBody>
      </p:sp>
      <p:sp>
        <p:nvSpPr>
          <p:cNvPr id="3" name="Θέση περιεχομένου 2">
            <a:extLst>
              <a:ext uri="{FF2B5EF4-FFF2-40B4-BE49-F238E27FC236}">
                <a16:creationId xmlns:a16="http://schemas.microsoft.com/office/drawing/2014/main" id="{687EA8C6-D484-4950-88F1-498ED8E6C358}"/>
              </a:ext>
            </a:extLst>
          </p:cNvPr>
          <p:cNvSpPr>
            <a:spLocks noGrp="1"/>
          </p:cNvSpPr>
          <p:nvPr>
            <p:ph idx="1"/>
          </p:nvPr>
        </p:nvSpPr>
        <p:spPr>
          <a:xfrm>
            <a:off x="1" y="1690688"/>
            <a:ext cx="11714922" cy="5167312"/>
          </a:xfrm>
        </p:spPr>
        <p:txBody>
          <a:bodyPr>
            <a:normAutofit fontScale="85000" lnSpcReduction="20000"/>
          </a:bodyPr>
          <a:lstStyle/>
          <a:p>
            <a:r>
              <a:rPr lang="el-GR" b="1" dirty="0"/>
              <a:t>Το αναπνευστικό σύστημα είναι το σύστημα εκείνων των οργάνων που χρησιμεύουν στην πρόσληψη του ατμοσφαιρικού αέρα από το περιβάλλον, την εισαγωγή του στους πνεύμονες, την παραλαβή του οξυγόνου από αυτόν και την απόδοση σε αυτόν του διοξειδίου του άνθρακα. Όλη αυτή η διαδικασία που τροφοδοτεί τον οργανισμό με το απαραίτητο στη ζωή οξυγόνο είναι η αναπνοή.</a:t>
            </a:r>
          </a:p>
          <a:p>
            <a:r>
              <a:rPr lang="el-GR" b="1" dirty="0"/>
              <a:t>Τα όργανα που σχηματίζουν το αναπνευστικό σύστημα του ανθρώπου είναι </a:t>
            </a:r>
          </a:p>
          <a:p>
            <a:r>
              <a:rPr lang="el-GR" b="1" dirty="0"/>
              <a:t>η μύτη </a:t>
            </a:r>
          </a:p>
          <a:p>
            <a:r>
              <a:rPr lang="el-GR" b="1" dirty="0"/>
              <a:t>ο ρινοφάρυγγας</a:t>
            </a:r>
          </a:p>
          <a:p>
            <a:r>
              <a:rPr lang="el-GR" b="1" dirty="0"/>
              <a:t>ο λάρυγγας</a:t>
            </a:r>
          </a:p>
          <a:p>
            <a:r>
              <a:rPr lang="el-GR" b="1" dirty="0"/>
              <a:t>η τραχεία</a:t>
            </a:r>
          </a:p>
          <a:p>
            <a:r>
              <a:rPr lang="el-GR" b="1" dirty="0"/>
              <a:t>οι βρόγχοι</a:t>
            </a:r>
          </a:p>
          <a:p>
            <a:r>
              <a:rPr lang="el-GR" b="1" dirty="0"/>
              <a:t>οι πνεύμονες</a:t>
            </a:r>
          </a:p>
          <a:p>
            <a:r>
              <a:rPr lang="el-GR" b="1" dirty="0"/>
              <a:t>Τα όργανα του αναπνευστικού υπάρχουν στο κεφάλι, στο λαιμό και στο θώρακα. Οι ανατομικοί αυτοί σχηματισμοί συμμετέχουν επίσης στη λειτουργία του αναπνευστικού συστήματος.</a:t>
            </a:r>
          </a:p>
        </p:txBody>
      </p:sp>
    </p:spTree>
    <p:extLst>
      <p:ext uri="{BB962C8B-B14F-4D97-AF65-F5344CB8AC3E}">
        <p14:creationId xmlns:p14="http://schemas.microsoft.com/office/powerpoint/2010/main" val="88070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50B239-4149-4F3F-9347-AE65F100E58B}"/>
              </a:ext>
            </a:extLst>
          </p:cNvPr>
          <p:cNvSpPr>
            <a:spLocks noGrp="1"/>
          </p:cNvSpPr>
          <p:nvPr>
            <p:ph type="title"/>
          </p:nvPr>
        </p:nvSpPr>
        <p:spPr/>
        <p:txBody>
          <a:bodyPr/>
          <a:lstStyle/>
          <a:p>
            <a:pPr algn="ctr"/>
            <a:r>
              <a:rPr lang="el-GR" b="1" dirty="0">
                <a:solidFill>
                  <a:schemeClr val="tx1">
                    <a:lumMod val="95000"/>
                    <a:lumOff val="5000"/>
                  </a:schemeClr>
                </a:solidFill>
              </a:rPr>
              <a:t>Η ανθρώπινη μύτη </a:t>
            </a:r>
          </a:p>
        </p:txBody>
      </p:sp>
      <p:sp>
        <p:nvSpPr>
          <p:cNvPr id="3" name="Θέση περιεχομένου 2">
            <a:extLst>
              <a:ext uri="{FF2B5EF4-FFF2-40B4-BE49-F238E27FC236}">
                <a16:creationId xmlns:a16="http://schemas.microsoft.com/office/drawing/2014/main" id="{4D21182C-3E2D-4DA5-92A2-E8782D5F9BD3}"/>
              </a:ext>
            </a:extLst>
          </p:cNvPr>
          <p:cNvSpPr>
            <a:spLocks noGrp="1"/>
          </p:cNvSpPr>
          <p:nvPr>
            <p:ph idx="1"/>
          </p:nvPr>
        </p:nvSpPr>
        <p:spPr>
          <a:xfrm>
            <a:off x="371061" y="1825625"/>
            <a:ext cx="10982739" cy="4376392"/>
          </a:xfrm>
        </p:spPr>
        <p:txBody>
          <a:bodyPr>
            <a:normAutofit fontScale="92500"/>
          </a:bodyPr>
          <a:lstStyle/>
          <a:p>
            <a:r>
              <a:rPr lang="el-GR" b="1" dirty="0">
                <a:solidFill>
                  <a:schemeClr val="tx1">
                    <a:lumMod val="95000"/>
                    <a:lumOff val="5000"/>
                  </a:schemeClr>
                </a:solidFill>
              </a:rPr>
              <a:t>Η ανθρώπινη μύτη (ή ανθρώπινη ρίνα) </a:t>
            </a:r>
            <a:r>
              <a:rPr lang="el-GR" b="1" dirty="0" err="1">
                <a:solidFill>
                  <a:schemeClr val="tx1">
                    <a:lumMod val="95000"/>
                    <a:lumOff val="5000"/>
                  </a:schemeClr>
                </a:solidFill>
              </a:rPr>
              <a:t>ειναι</a:t>
            </a:r>
            <a:r>
              <a:rPr lang="el-GR" b="1" dirty="0">
                <a:solidFill>
                  <a:schemeClr val="tx1">
                    <a:lumMod val="95000"/>
                    <a:lumOff val="5000"/>
                  </a:schemeClr>
                </a:solidFill>
              </a:rPr>
              <a:t> όργανο το οποίο βρίσκεται στο πρόσωπο ανάμεσα στα χείλη και τα μάτια, προεξέχει από αυτό και έχει δύο εισόδους (τα ρουθούνια) που χρησιμεύουν στην αναπνοή και την όσφρηση. </a:t>
            </a:r>
          </a:p>
          <a:p>
            <a:r>
              <a:rPr lang="el-GR" b="1" dirty="0">
                <a:solidFill>
                  <a:schemeClr val="tx1">
                    <a:lumMod val="95000"/>
                    <a:lumOff val="5000"/>
                  </a:schemeClr>
                </a:solidFill>
              </a:rPr>
              <a:t>Το σχήμα της </a:t>
            </a:r>
            <a:r>
              <a:rPr lang="el-GR" b="1" dirty="0" err="1">
                <a:solidFill>
                  <a:schemeClr val="tx1">
                    <a:lumMod val="95000"/>
                    <a:lumOff val="5000"/>
                  </a:schemeClr>
                </a:solidFill>
              </a:rPr>
              <a:t>μυτης</a:t>
            </a:r>
            <a:r>
              <a:rPr lang="el-GR" b="1" dirty="0">
                <a:solidFill>
                  <a:schemeClr val="tx1">
                    <a:lumMod val="95000"/>
                    <a:lumOff val="5000"/>
                  </a:schemeClr>
                </a:solidFill>
              </a:rPr>
              <a:t> καθορίζεται </a:t>
            </a:r>
            <a:r>
              <a:rPr lang="el-GR" b="1" dirty="0" err="1">
                <a:solidFill>
                  <a:schemeClr val="tx1">
                    <a:lumMod val="95000"/>
                    <a:lumOff val="5000"/>
                  </a:schemeClr>
                </a:solidFill>
              </a:rPr>
              <a:t>απο</a:t>
            </a:r>
            <a:r>
              <a:rPr lang="el-GR" b="1" dirty="0">
                <a:solidFill>
                  <a:schemeClr val="tx1">
                    <a:lumMod val="95000"/>
                    <a:lumOff val="5000"/>
                  </a:schemeClr>
                </a:solidFill>
              </a:rPr>
              <a:t> τα ρινικά οστά και </a:t>
            </a:r>
            <a:r>
              <a:rPr lang="el-GR" b="1" dirty="0" err="1">
                <a:solidFill>
                  <a:schemeClr val="tx1">
                    <a:lumMod val="95000"/>
                    <a:lumOff val="5000"/>
                  </a:schemeClr>
                </a:solidFill>
              </a:rPr>
              <a:t>χόντρους</a:t>
            </a:r>
            <a:r>
              <a:rPr lang="el-GR" b="1" dirty="0">
                <a:solidFill>
                  <a:schemeClr val="tx1">
                    <a:lumMod val="95000"/>
                    <a:lumOff val="5000"/>
                  </a:schemeClr>
                </a:solidFill>
              </a:rPr>
              <a:t>. Η μέση ανδρική μύτη είναι μεγαλύτερη από μια </a:t>
            </a:r>
            <a:r>
              <a:rPr lang="el-GR" b="1" dirty="0" err="1">
                <a:solidFill>
                  <a:schemeClr val="tx1">
                    <a:lumMod val="95000"/>
                    <a:lumOff val="5000"/>
                  </a:schemeClr>
                </a:solidFill>
              </a:rPr>
              <a:t>γυναικία</a:t>
            </a:r>
            <a:r>
              <a:rPr lang="el-GR" b="1" dirty="0">
                <a:solidFill>
                  <a:schemeClr val="tx1">
                    <a:lumMod val="95000"/>
                    <a:lumOff val="5000"/>
                  </a:schemeClr>
                </a:solidFill>
              </a:rPr>
              <a:t>. Στον θόλο της μύτης, υπάρχει μια περιοχή από ειδικά </a:t>
            </a:r>
            <a:r>
              <a:rPr lang="el-GR" b="1" dirty="0" err="1">
                <a:solidFill>
                  <a:schemeClr val="tx1">
                    <a:lumMod val="95000"/>
                    <a:lumOff val="5000"/>
                  </a:schemeClr>
                </a:solidFill>
              </a:rPr>
              <a:t>κυτταρα</a:t>
            </a:r>
            <a:r>
              <a:rPr lang="el-GR" b="1" dirty="0">
                <a:solidFill>
                  <a:schemeClr val="tx1">
                    <a:lumMod val="95000"/>
                    <a:lumOff val="5000"/>
                  </a:schemeClr>
                </a:solidFill>
              </a:rPr>
              <a:t>, υπεύθυνα για την όσφρηση. </a:t>
            </a:r>
          </a:p>
          <a:p>
            <a:r>
              <a:rPr lang="el-GR" b="1" dirty="0" err="1">
                <a:solidFill>
                  <a:schemeClr val="tx1">
                    <a:lumMod val="95000"/>
                    <a:lumOff val="5000"/>
                  </a:schemeClr>
                </a:solidFill>
              </a:rPr>
              <a:t>Αλλες</a:t>
            </a:r>
            <a:r>
              <a:rPr lang="el-GR" b="1" dirty="0">
                <a:solidFill>
                  <a:schemeClr val="tx1">
                    <a:lumMod val="95000"/>
                    <a:lumOff val="5000"/>
                  </a:schemeClr>
                </a:solidFill>
              </a:rPr>
              <a:t> λειτουργίες της </a:t>
            </a:r>
            <a:r>
              <a:rPr lang="el-GR" b="1" dirty="0" err="1">
                <a:solidFill>
                  <a:schemeClr val="tx1">
                    <a:lumMod val="95000"/>
                    <a:lumOff val="5000"/>
                  </a:schemeClr>
                </a:solidFill>
              </a:rPr>
              <a:t>μυτης</a:t>
            </a:r>
            <a:r>
              <a:rPr lang="el-GR" b="1" dirty="0">
                <a:solidFill>
                  <a:schemeClr val="tx1">
                    <a:lumMod val="95000"/>
                    <a:lumOff val="5000"/>
                  </a:schemeClr>
                </a:solidFill>
              </a:rPr>
              <a:t> είναι η θέρμανση, </a:t>
            </a:r>
            <a:r>
              <a:rPr lang="el-GR" b="1" dirty="0" err="1">
                <a:solidFill>
                  <a:schemeClr val="tx1">
                    <a:lumMod val="95000"/>
                    <a:lumOff val="5000"/>
                  </a:schemeClr>
                </a:solidFill>
              </a:rPr>
              <a:t>εφύγρανση</a:t>
            </a:r>
            <a:r>
              <a:rPr lang="el-GR" b="1" dirty="0">
                <a:solidFill>
                  <a:schemeClr val="tx1">
                    <a:lumMod val="95000"/>
                    <a:lumOff val="5000"/>
                  </a:schemeClr>
                </a:solidFill>
              </a:rPr>
              <a:t> και διήθηση του αέρα. Τρίχες εντός της μύτης εμποδίζουν μεγάλα αντικείμενα (σκόνη, παθογόνοι μικροοργανισμοί) να εισέλθουν στο αναπνευστικό σύστημα. </a:t>
            </a:r>
          </a:p>
        </p:txBody>
      </p:sp>
    </p:spTree>
    <p:extLst>
      <p:ext uri="{BB962C8B-B14F-4D97-AF65-F5344CB8AC3E}">
        <p14:creationId xmlns:p14="http://schemas.microsoft.com/office/powerpoint/2010/main" val="381143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17509D-D306-4234-9935-41A2A99FDDC4}"/>
              </a:ext>
            </a:extLst>
          </p:cNvPr>
          <p:cNvSpPr>
            <a:spLocks noGrp="1"/>
          </p:cNvSpPr>
          <p:nvPr>
            <p:ph type="title"/>
          </p:nvPr>
        </p:nvSpPr>
        <p:spPr/>
        <p:txBody>
          <a:bodyPr/>
          <a:lstStyle/>
          <a:p>
            <a:endParaRPr lang="el-GR"/>
          </a:p>
        </p:txBody>
      </p:sp>
      <p:pic>
        <p:nvPicPr>
          <p:cNvPr id="7" name="Θέση περιεχομένου 6">
            <a:extLst>
              <a:ext uri="{FF2B5EF4-FFF2-40B4-BE49-F238E27FC236}">
                <a16:creationId xmlns:a16="http://schemas.microsoft.com/office/drawing/2014/main" id="{41E5DB58-B46B-478A-8947-1E50AC106B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563" y="1343689"/>
            <a:ext cx="7708873" cy="4170621"/>
          </a:xfrm>
        </p:spPr>
      </p:pic>
    </p:spTree>
    <p:extLst>
      <p:ext uri="{BB962C8B-B14F-4D97-AF65-F5344CB8AC3E}">
        <p14:creationId xmlns:p14="http://schemas.microsoft.com/office/powerpoint/2010/main" val="212558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29D508-5BB4-45A2-9727-8EE735806536}"/>
              </a:ext>
            </a:extLst>
          </p:cNvPr>
          <p:cNvSpPr>
            <a:spLocks noGrp="1"/>
          </p:cNvSpPr>
          <p:nvPr>
            <p:ph type="title"/>
          </p:nvPr>
        </p:nvSpPr>
        <p:spPr/>
        <p:txBody>
          <a:bodyPr/>
          <a:lstStyle/>
          <a:p>
            <a:pPr algn="ctr"/>
            <a:r>
              <a:rPr lang="el-GR" b="1" dirty="0">
                <a:solidFill>
                  <a:schemeClr val="tx1">
                    <a:lumMod val="95000"/>
                    <a:lumOff val="5000"/>
                  </a:schemeClr>
                </a:solidFill>
              </a:rPr>
              <a:t>Ανατομία </a:t>
            </a:r>
            <a:r>
              <a:rPr lang="el-GR" b="1" dirty="0" err="1">
                <a:solidFill>
                  <a:schemeClr val="tx1">
                    <a:lumMod val="95000"/>
                    <a:lumOff val="5000"/>
                  </a:schemeClr>
                </a:solidFill>
              </a:rPr>
              <a:t>ρινός</a:t>
            </a:r>
            <a:endParaRPr lang="el-GR" b="1" dirty="0">
              <a:solidFill>
                <a:schemeClr val="tx1">
                  <a:lumMod val="95000"/>
                  <a:lumOff val="5000"/>
                </a:schemeClr>
              </a:solidFill>
            </a:endParaRPr>
          </a:p>
        </p:txBody>
      </p:sp>
      <p:sp>
        <p:nvSpPr>
          <p:cNvPr id="3" name="Θέση περιεχομένου 2">
            <a:extLst>
              <a:ext uri="{FF2B5EF4-FFF2-40B4-BE49-F238E27FC236}">
                <a16:creationId xmlns:a16="http://schemas.microsoft.com/office/drawing/2014/main" id="{54592CC1-620A-480D-9EF9-97B5A463AFFD}"/>
              </a:ext>
            </a:extLst>
          </p:cNvPr>
          <p:cNvSpPr>
            <a:spLocks noGrp="1"/>
          </p:cNvSpPr>
          <p:nvPr>
            <p:ph idx="1"/>
          </p:nvPr>
        </p:nvSpPr>
        <p:spPr>
          <a:xfrm>
            <a:off x="0" y="1577010"/>
            <a:ext cx="7899952" cy="5280990"/>
          </a:xfrm>
        </p:spPr>
        <p:txBody>
          <a:bodyPr>
            <a:normAutofit fontScale="70000" lnSpcReduction="20000"/>
          </a:bodyPr>
          <a:lstStyle/>
          <a:p>
            <a:r>
              <a:rPr lang="el-GR" b="1" dirty="0"/>
              <a:t>Η εξωτερική μύτη αποτελείται από δυο ρουθούνια (αλλιώς </a:t>
            </a:r>
            <a:r>
              <a:rPr lang="el-GR" b="1" dirty="0" err="1"/>
              <a:t>ρώθωνες</a:t>
            </a:r>
            <a:r>
              <a:rPr lang="el-GR" b="1" dirty="0"/>
              <a:t> ή μυκτήρες), οι οποίοι χωρίζονται από το ρινικό διάφραγμα. Η εξωτερική πλευρά τους είναι στρογγυλή και κινητή και ονομάζεται </a:t>
            </a:r>
            <a:r>
              <a:rPr lang="el-GR" b="1" dirty="0" err="1"/>
              <a:t>ala</a:t>
            </a:r>
            <a:r>
              <a:rPr lang="el-GR" b="1" dirty="0"/>
              <a:t> </a:t>
            </a:r>
            <a:r>
              <a:rPr lang="el-GR" b="1" dirty="0" err="1"/>
              <a:t>nasi</a:t>
            </a:r>
            <a:r>
              <a:rPr lang="el-GR" b="1" dirty="0"/>
              <a:t>. Προς τα πάνω, η μορφή της μύτης σχηματίζεται από τον υάλινο ρινικό χόνδρο και το ρινικό τμήμα του μετωπιαίου οστού. Το </a:t>
            </a:r>
            <a:r>
              <a:rPr lang="el-GR" b="1" dirty="0" err="1"/>
              <a:t>δερμα</a:t>
            </a:r>
            <a:r>
              <a:rPr lang="el-GR" b="1" dirty="0"/>
              <a:t> αρδεύεται από την Οφθαλμική και Γναθιαία Αρτηρία. Νεύρωση λαμβάνει από την πέμπτη Εγκεφαλική Συζυγία. </a:t>
            </a:r>
          </a:p>
          <a:p>
            <a:r>
              <a:rPr lang="el-GR" b="1" dirty="0"/>
              <a:t>Η ρινική κοιλότητα επεκτείνεται από τους </a:t>
            </a:r>
            <a:r>
              <a:rPr lang="el-GR" b="1" dirty="0" err="1"/>
              <a:t>ρώθωνες</a:t>
            </a:r>
            <a:r>
              <a:rPr lang="el-GR" b="1" dirty="0"/>
              <a:t> προς τα εμπρός </a:t>
            </a:r>
            <a:r>
              <a:rPr lang="el-GR" b="1" dirty="0" err="1"/>
              <a:t>εως</a:t>
            </a:r>
            <a:r>
              <a:rPr lang="el-GR" b="1" dirty="0"/>
              <a:t> την χοάνη προς τα πίσω, και ονομάζεται ρινική θαλάμη. Περικλείεται από 4 τοιχώματα, το άνω, το κάτω, το έσω και το έξω. Το έξω τοίχωμα έχει 3 </a:t>
            </a:r>
            <a:r>
              <a:rPr lang="el-GR" b="1" dirty="0" err="1"/>
              <a:t>προσεκβολες</a:t>
            </a:r>
            <a:r>
              <a:rPr lang="el-GR" b="1" dirty="0"/>
              <a:t>, οι οποίες ονομάζονται ρινικές κόγχες. Ο χώρος κάτω από την κάθε κόγχη σχηματίζει ένα ρινικό πόρο.</a:t>
            </a:r>
          </a:p>
          <a:p>
            <a:r>
              <a:rPr lang="el-GR" b="1" dirty="0"/>
              <a:t>Οι ρινικές θαλάμες επικοινωνούν με τους </a:t>
            </a:r>
            <a:r>
              <a:rPr lang="el-GR" b="1" dirty="0" err="1"/>
              <a:t>παραρρίνιους</a:t>
            </a:r>
            <a:r>
              <a:rPr lang="el-GR" b="1" dirty="0"/>
              <a:t> κόλπους, οι οποίοι είναι κοιλότητες εντός των γειτονικών οστών. Οι </a:t>
            </a:r>
            <a:r>
              <a:rPr lang="el-GR" b="1" dirty="0" err="1"/>
              <a:t>παρραρίνιοι</a:t>
            </a:r>
            <a:r>
              <a:rPr lang="el-GR" b="1" dirty="0"/>
              <a:t> κόλποι είναι:</a:t>
            </a:r>
          </a:p>
          <a:p>
            <a:r>
              <a:rPr lang="el-GR" b="1" dirty="0"/>
              <a:t>οι μετωπιαίοι κόλποι</a:t>
            </a:r>
          </a:p>
          <a:p>
            <a:r>
              <a:rPr lang="el-GR" b="1" dirty="0"/>
              <a:t>οι ηθμοειδείς κυψέλες</a:t>
            </a:r>
          </a:p>
          <a:p>
            <a:r>
              <a:rPr lang="el-GR" b="1" dirty="0"/>
              <a:t>το ιγμόρειο άντρο</a:t>
            </a:r>
          </a:p>
          <a:p>
            <a:r>
              <a:rPr lang="el-GR" b="1" dirty="0"/>
              <a:t>ο σφηνοειδής κόλπος</a:t>
            </a:r>
          </a:p>
        </p:txBody>
      </p:sp>
      <p:pic>
        <p:nvPicPr>
          <p:cNvPr id="5" name="Εικόνα 4">
            <a:extLst>
              <a:ext uri="{FF2B5EF4-FFF2-40B4-BE49-F238E27FC236}">
                <a16:creationId xmlns:a16="http://schemas.microsoft.com/office/drawing/2014/main" id="{DD548949-8F75-47D5-B132-95C2470C4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080" y="1690687"/>
            <a:ext cx="4412920" cy="4563361"/>
          </a:xfrm>
          <a:prstGeom prst="rect">
            <a:avLst/>
          </a:prstGeom>
        </p:spPr>
      </p:pic>
    </p:spTree>
    <p:extLst>
      <p:ext uri="{BB962C8B-B14F-4D97-AF65-F5344CB8AC3E}">
        <p14:creationId xmlns:p14="http://schemas.microsoft.com/office/powerpoint/2010/main" val="365483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45F532-D705-43CA-B105-E7BBB1F5D6E6}"/>
              </a:ext>
            </a:extLst>
          </p:cNvPr>
          <p:cNvSpPr>
            <a:spLocks noGrp="1"/>
          </p:cNvSpPr>
          <p:nvPr>
            <p:ph type="title"/>
          </p:nvPr>
        </p:nvSpPr>
        <p:spPr/>
        <p:txBody>
          <a:bodyPr/>
          <a:lstStyle/>
          <a:p>
            <a:pPr algn="ctr"/>
            <a:r>
              <a:rPr lang="el-GR" b="1" dirty="0">
                <a:solidFill>
                  <a:schemeClr val="tx1">
                    <a:lumMod val="95000"/>
                    <a:lumOff val="5000"/>
                  </a:schemeClr>
                </a:solidFill>
              </a:rPr>
              <a:t>Ανατομία </a:t>
            </a:r>
            <a:r>
              <a:rPr lang="el-GR" b="1" dirty="0" err="1">
                <a:solidFill>
                  <a:schemeClr val="tx1">
                    <a:lumMod val="95000"/>
                    <a:lumOff val="5000"/>
                  </a:schemeClr>
                </a:solidFill>
              </a:rPr>
              <a:t>ρινός</a:t>
            </a:r>
            <a:r>
              <a:rPr lang="el-GR" b="1" dirty="0">
                <a:solidFill>
                  <a:schemeClr val="tx1">
                    <a:lumMod val="95000"/>
                    <a:lumOff val="5000"/>
                  </a:schemeClr>
                </a:solidFill>
              </a:rPr>
              <a:t> </a:t>
            </a:r>
          </a:p>
        </p:txBody>
      </p:sp>
      <p:sp>
        <p:nvSpPr>
          <p:cNvPr id="3" name="Θέση περιεχομένου 2">
            <a:extLst>
              <a:ext uri="{FF2B5EF4-FFF2-40B4-BE49-F238E27FC236}">
                <a16:creationId xmlns:a16="http://schemas.microsoft.com/office/drawing/2014/main" id="{2E0D945B-3524-4ADF-8652-CAA8A180AD85}"/>
              </a:ext>
            </a:extLst>
          </p:cNvPr>
          <p:cNvSpPr>
            <a:spLocks noGrp="1"/>
          </p:cNvSpPr>
          <p:nvPr>
            <p:ph idx="1"/>
          </p:nvPr>
        </p:nvSpPr>
        <p:spPr>
          <a:xfrm>
            <a:off x="0" y="1825625"/>
            <a:ext cx="12192000" cy="3685002"/>
          </a:xfrm>
        </p:spPr>
        <p:txBody>
          <a:bodyPr>
            <a:normAutofit fontScale="92500" lnSpcReduction="20000"/>
          </a:bodyPr>
          <a:lstStyle/>
          <a:p>
            <a:r>
              <a:rPr lang="el-GR" b="1" dirty="0"/>
              <a:t>Η εσωτερική ρίνα, επενδύεται από αναπνευστικό επιθήλιο (</a:t>
            </a:r>
            <a:r>
              <a:rPr lang="el-GR" b="1" dirty="0" err="1"/>
              <a:t>ψευδοπολύστιβο</a:t>
            </a:r>
            <a:r>
              <a:rPr lang="el-GR" b="1" dirty="0"/>
              <a:t> κυλινδρικό κροσσωτό). Στον θόλο της μύτης, ειδικά νευρικά κύτταρα σχηματίζουν τον οσφρητικό βλεννογόνο. </a:t>
            </a:r>
          </a:p>
          <a:p>
            <a:r>
              <a:rPr lang="el-GR" b="1" dirty="0"/>
              <a:t>Τα ειδικά νευρικά κύτταρα του οσφρητικού βλεννογόνου θα σχηματίσουν τα οσφρητικά νημάτια, μετά τον οσφρητικό βολβό και τελικά την πρώτη Εγκεφαλική Συζυγία. </a:t>
            </a:r>
          </a:p>
          <a:p>
            <a:r>
              <a:rPr lang="el-GR" b="1" dirty="0"/>
              <a:t>Τα νευρικά κύτταρα του οσφρητικού βλεννογόνου είναι τα μόνα νευρικά κύτταρα του ανθρώπινου σώματος που ανανεώνονται. Λεμφικός ιστός που συνοδεύει τους βλεννογόνους υπάρχει στην συμβολή ρίνας με φάρυγγα, </a:t>
            </a:r>
            <a:r>
              <a:rPr lang="el-GR" b="1" dirty="0" err="1"/>
              <a:t>δημιουργόντας</a:t>
            </a:r>
            <a:r>
              <a:rPr lang="el-GR" b="1" dirty="0"/>
              <a:t> τις αδενοειδής εκβλαστήσεις, γνωστές ως "κρεατάκια", τα οποία </a:t>
            </a:r>
            <a:r>
              <a:rPr lang="el-GR" b="1" dirty="0" err="1"/>
              <a:t>υπερπλάθονται</a:t>
            </a:r>
            <a:r>
              <a:rPr lang="el-GR" b="1" dirty="0"/>
              <a:t> </a:t>
            </a:r>
            <a:r>
              <a:rPr lang="el-GR" b="1" dirty="0" err="1"/>
              <a:t>εως</a:t>
            </a:r>
            <a:r>
              <a:rPr lang="el-GR" b="1" dirty="0"/>
              <a:t> την ηλικία των πέντε χρονών και αργότερα υποστρέφουν.</a:t>
            </a:r>
          </a:p>
        </p:txBody>
      </p:sp>
      <p:pic>
        <p:nvPicPr>
          <p:cNvPr id="5" name="Εικόνα 4">
            <a:extLst>
              <a:ext uri="{FF2B5EF4-FFF2-40B4-BE49-F238E27FC236}">
                <a16:creationId xmlns:a16="http://schemas.microsoft.com/office/drawing/2014/main" id="{0867F377-395B-4D40-A027-0E5E0C2E5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949" y="5128591"/>
            <a:ext cx="5575615" cy="1729409"/>
          </a:xfrm>
          <a:prstGeom prst="rect">
            <a:avLst/>
          </a:prstGeom>
        </p:spPr>
      </p:pic>
    </p:spTree>
    <p:extLst>
      <p:ext uri="{BB962C8B-B14F-4D97-AF65-F5344CB8AC3E}">
        <p14:creationId xmlns:p14="http://schemas.microsoft.com/office/powerpoint/2010/main" val="1278121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82D07D-EAF0-4016-9AE9-E0A25395B7C1}"/>
              </a:ext>
            </a:extLst>
          </p:cNvPr>
          <p:cNvSpPr>
            <a:spLocks noGrp="1"/>
          </p:cNvSpPr>
          <p:nvPr>
            <p:ph type="title"/>
          </p:nvPr>
        </p:nvSpPr>
        <p:spPr/>
        <p:txBody>
          <a:bodyPr/>
          <a:lstStyle/>
          <a:p>
            <a:pPr algn="ctr"/>
            <a:r>
              <a:rPr lang="el-GR" b="1" dirty="0"/>
              <a:t>ρινοφάρυγγας</a:t>
            </a:r>
          </a:p>
        </p:txBody>
      </p:sp>
      <p:sp>
        <p:nvSpPr>
          <p:cNvPr id="3" name="Θέση περιεχομένου 2">
            <a:extLst>
              <a:ext uri="{FF2B5EF4-FFF2-40B4-BE49-F238E27FC236}">
                <a16:creationId xmlns:a16="http://schemas.microsoft.com/office/drawing/2014/main" id="{2EBC5EDB-F4C6-463A-8DFD-3CBBE31E1B15}"/>
              </a:ext>
            </a:extLst>
          </p:cNvPr>
          <p:cNvSpPr>
            <a:spLocks noGrp="1"/>
          </p:cNvSpPr>
          <p:nvPr>
            <p:ph idx="1"/>
          </p:nvPr>
        </p:nvSpPr>
        <p:spPr>
          <a:xfrm>
            <a:off x="4793" y="2875721"/>
            <a:ext cx="7787485" cy="3314493"/>
          </a:xfrm>
        </p:spPr>
        <p:txBody>
          <a:bodyPr/>
          <a:lstStyle/>
          <a:p>
            <a:r>
              <a:rPr lang="el-GR" b="1" dirty="0"/>
              <a:t>Ο ρινοφάρυγγας είναι το ανώτερο τμήμα του φάρυγγα και έχει άμεση σχέση με τις ρινικές κοιλότητες. Στο τμήμα του βρίσκονται και οι αμυγδαλές οι οποίες είναι δύο όργανα που περιέχουν λευκά αιμοσφαίρια και προστατεύουν τον οργανισμό από ιούς που εισέρχονται από την στοματική κοιλότητα.</a:t>
            </a:r>
          </a:p>
          <a:p>
            <a:endParaRPr lang="el-GR" dirty="0"/>
          </a:p>
          <a:p>
            <a:endParaRPr lang="el-GR" dirty="0"/>
          </a:p>
        </p:txBody>
      </p:sp>
      <p:pic>
        <p:nvPicPr>
          <p:cNvPr id="5" name="Εικόνα 4">
            <a:extLst>
              <a:ext uri="{FF2B5EF4-FFF2-40B4-BE49-F238E27FC236}">
                <a16:creationId xmlns:a16="http://schemas.microsoft.com/office/drawing/2014/main" id="{A4D642BC-0F98-4A55-9300-6B9110612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6504" y="2516122"/>
            <a:ext cx="4399722" cy="3818417"/>
          </a:xfrm>
          <a:prstGeom prst="rect">
            <a:avLst/>
          </a:prstGeom>
        </p:spPr>
      </p:pic>
    </p:spTree>
    <p:extLst>
      <p:ext uri="{BB962C8B-B14F-4D97-AF65-F5344CB8AC3E}">
        <p14:creationId xmlns:p14="http://schemas.microsoft.com/office/powerpoint/2010/main" val="317496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67F582-5212-42F8-82CC-E29532919F63}"/>
              </a:ext>
            </a:extLst>
          </p:cNvPr>
          <p:cNvSpPr>
            <a:spLocks noGrp="1"/>
          </p:cNvSpPr>
          <p:nvPr>
            <p:ph type="title"/>
          </p:nvPr>
        </p:nvSpPr>
        <p:spPr>
          <a:xfrm>
            <a:off x="838200" y="173935"/>
            <a:ext cx="10515600" cy="1325563"/>
          </a:xfrm>
        </p:spPr>
        <p:txBody>
          <a:bodyPr/>
          <a:lstStyle/>
          <a:p>
            <a:pPr algn="ctr"/>
            <a:r>
              <a:rPr lang="el-GR" b="1" dirty="0"/>
              <a:t>Ο λάρυγγας </a:t>
            </a:r>
          </a:p>
        </p:txBody>
      </p:sp>
      <p:sp>
        <p:nvSpPr>
          <p:cNvPr id="3" name="Θέση περιεχομένου 2">
            <a:extLst>
              <a:ext uri="{FF2B5EF4-FFF2-40B4-BE49-F238E27FC236}">
                <a16:creationId xmlns:a16="http://schemas.microsoft.com/office/drawing/2014/main" id="{C0C18F79-B741-4374-98CA-3BACE219F0EE}"/>
              </a:ext>
            </a:extLst>
          </p:cNvPr>
          <p:cNvSpPr>
            <a:spLocks noGrp="1"/>
          </p:cNvSpPr>
          <p:nvPr>
            <p:ph idx="1"/>
          </p:nvPr>
        </p:nvSpPr>
        <p:spPr>
          <a:xfrm>
            <a:off x="-1" y="1523659"/>
            <a:ext cx="11953461" cy="3011419"/>
          </a:xfrm>
        </p:spPr>
        <p:txBody>
          <a:bodyPr>
            <a:normAutofit fontScale="77500" lnSpcReduction="20000"/>
          </a:bodyPr>
          <a:lstStyle/>
          <a:p>
            <a:r>
              <a:rPr lang="el-GR" b="1" dirty="0"/>
              <a:t>Ο λάρυγγας αποτελεί συνέχεια του φάρυγγα. Ο λάρυγγας βρίσκεται μέσα στο λαιμό.</a:t>
            </a:r>
          </a:p>
          <a:p>
            <a:r>
              <a:rPr lang="el-GR" b="1" dirty="0"/>
              <a:t>επιγλωττίδα ονομάζεται ο χόνδρος που βρίσκεται στη ρίζα της γλώσσας μπροστά στο λάρυγγα. Η λειτουργία της συνίσταται στην αντανακλαστική φραγή της αναπνευστικής οδού κατά την κατάποση, για να αποφεύγεται η είσοδος τροφής στο λάρυγγα και στους πνεύμονες.</a:t>
            </a:r>
          </a:p>
          <a:p>
            <a:r>
              <a:rPr lang="el-GR" b="1" dirty="0"/>
              <a:t>Ο λάρυγγας χρησιμεύει τόσο για την αναπνοή όσο και για την παραγωγή φωνής με τα δύο ζευγάρια των φωνητικών χορδών που υπάρχουν σε αυτό. </a:t>
            </a:r>
          </a:p>
          <a:p>
            <a:r>
              <a:rPr lang="el-GR" b="1" dirty="0"/>
              <a:t>Ο </a:t>
            </a:r>
            <a:r>
              <a:rPr lang="el-GR" b="1" dirty="0" err="1"/>
              <a:t>εκπνεόμενος</a:t>
            </a:r>
            <a:r>
              <a:rPr lang="el-GR" b="1" dirty="0"/>
              <a:t> αέρας θέτει σε παλμική κίνηση τις φωνητικές χορδές του λάρυγγα και παράγεται ήχος. Ο ήχος διαμορφώνεται σε έναρθρο λόγο στην στοματική κοιλότητα με την βοήθεια της γλώσσας, των δοντιών και των χειλιών. Στη συνέχεια του λάρυγγα είναι η τραχεία.</a:t>
            </a:r>
          </a:p>
        </p:txBody>
      </p:sp>
      <p:pic>
        <p:nvPicPr>
          <p:cNvPr id="5" name="Εικόνα 4">
            <a:extLst>
              <a:ext uri="{FF2B5EF4-FFF2-40B4-BE49-F238E27FC236}">
                <a16:creationId xmlns:a16="http://schemas.microsoft.com/office/drawing/2014/main" id="{7A76BF1F-7749-4785-A3BE-579524AC6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69" y="4118251"/>
            <a:ext cx="6943731" cy="2687358"/>
          </a:xfrm>
          <a:prstGeom prst="rect">
            <a:avLst/>
          </a:prstGeom>
        </p:spPr>
      </p:pic>
      <p:pic>
        <p:nvPicPr>
          <p:cNvPr id="7" name="Εικόνα 6">
            <a:extLst>
              <a:ext uri="{FF2B5EF4-FFF2-40B4-BE49-F238E27FC236}">
                <a16:creationId xmlns:a16="http://schemas.microsoft.com/office/drawing/2014/main" id="{539623FD-E33F-4233-B903-D30A971F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958" y="4051842"/>
            <a:ext cx="3326294" cy="2857841"/>
          </a:xfrm>
          <a:prstGeom prst="rect">
            <a:avLst/>
          </a:prstGeom>
        </p:spPr>
      </p:pic>
    </p:spTree>
    <p:extLst>
      <p:ext uri="{BB962C8B-B14F-4D97-AF65-F5344CB8AC3E}">
        <p14:creationId xmlns:p14="http://schemas.microsoft.com/office/powerpoint/2010/main" val="154564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0EB7EC-1F33-4C5E-B8B5-969FAC625CE5}"/>
              </a:ext>
            </a:extLst>
          </p:cNvPr>
          <p:cNvSpPr>
            <a:spLocks noGrp="1"/>
          </p:cNvSpPr>
          <p:nvPr>
            <p:ph type="title"/>
          </p:nvPr>
        </p:nvSpPr>
        <p:spPr/>
        <p:txBody>
          <a:bodyPr/>
          <a:lstStyle/>
          <a:p>
            <a:pPr algn="ctr"/>
            <a:r>
              <a:rPr lang="el-GR" b="1" dirty="0">
                <a:solidFill>
                  <a:schemeClr val="tx1">
                    <a:lumMod val="95000"/>
                    <a:lumOff val="5000"/>
                  </a:schemeClr>
                </a:solidFill>
              </a:rPr>
              <a:t>Η τραχεία </a:t>
            </a:r>
          </a:p>
        </p:txBody>
      </p:sp>
      <p:sp>
        <p:nvSpPr>
          <p:cNvPr id="3" name="Θέση περιεχομένου 2">
            <a:extLst>
              <a:ext uri="{FF2B5EF4-FFF2-40B4-BE49-F238E27FC236}">
                <a16:creationId xmlns:a16="http://schemas.microsoft.com/office/drawing/2014/main" id="{0DA49E94-663C-4107-91BA-9D1DFBA2F427}"/>
              </a:ext>
            </a:extLst>
          </p:cNvPr>
          <p:cNvSpPr>
            <a:spLocks noGrp="1"/>
          </p:cNvSpPr>
          <p:nvPr>
            <p:ph idx="1"/>
          </p:nvPr>
        </p:nvSpPr>
        <p:spPr>
          <a:xfrm>
            <a:off x="0" y="1825625"/>
            <a:ext cx="11353800" cy="4667250"/>
          </a:xfrm>
        </p:spPr>
        <p:txBody>
          <a:bodyPr>
            <a:normAutofit fontScale="85000" lnSpcReduction="20000"/>
          </a:bodyPr>
          <a:lstStyle/>
          <a:p>
            <a:r>
              <a:rPr lang="el-GR" b="1" dirty="0"/>
              <a:t>Η τραχεία είναι ένας </a:t>
            </a:r>
            <a:r>
              <a:rPr lang="el-GR" b="1" dirty="0" err="1"/>
              <a:t>ινοχονδρινος</a:t>
            </a:r>
            <a:r>
              <a:rPr lang="el-GR" b="1" dirty="0"/>
              <a:t> σωλήνας του αναπνευστικού </a:t>
            </a:r>
            <a:r>
              <a:rPr lang="el-GR" b="1" dirty="0" err="1"/>
              <a:t>σύστηματος</a:t>
            </a:r>
            <a:r>
              <a:rPr lang="el-GR" b="1" dirty="0"/>
              <a:t> μέσα από τον οποίο μεταφέρεται αέρας. Έχει μήκος 10 εκατοστά περίπου και διάμετρο 2,5 εκατοστά. Σχηματίζεται από ημικύκλιους χόνδρινους δίσκους τύπου υαλίνης.</a:t>
            </a:r>
          </a:p>
          <a:p>
            <a:r>
              <a:rPr lang="el-GR" b="1" dirty="0"/>
              <a:t>Η τραχεία προς τα άνω συνέχεται με τον λάρυγγα ενώ προς τα κάτω διαιρείται σε δύο βρόγχους, ένα για κάθε </a:t>
            </a:r>
            <a:r>
              <a:rPr lang="el-GR" b="1" dirty="0" err="1"/>
              <a:t>πνεύμονα.Οι</a:t>
            </a:r>
            <a:r>
              <a:rPr lang="el-GR" b="1" dirty="0"/>
              <a:t> βρόγχοι είναι όμοιοι με την τραχεία με τη μόνη διαφορά ότι είναι στενότεροι. Μέσα στους πνεύμονες οι βρόγχοι υποδιαιρούνται συνεχώς σε πολλούς μικρότερους και στενότερες σωλήνες, τα </a:t>
            </a:r>
            <a:r>
              <a:rPr lang="el-GR" b="1" dirty="0" err="1"/>
              <a:t>βρογχιόλια</a:t>
            </a:r>
            <a:r>
              <a:rPr lang="el-GR" b="1" dirty="0"/>
              <a:t>, που σχηματίζουν το βρογχικό δένδρο. Τα </a:t>
            </a:r>
            <a:r>
              <a:rPr lang="el-GR" b="1" dirty="0" err="1"/>
              <a:t>βρογχιόλια</a:t>
            </a:r>
            <a:r>
              <a:rPr lang="el-GR" b="1" dirty="0"/>
              <a:t> με τη σειρά τους καταλήγουν στις κυψελίδες.</a:t>
            </a:r>
          </a:p>
          <a:p>
            <a:r>
              <a:rPr lang="el-GR" b="1" dirty="0"/>
              <a:t>Το τοίχωμα της παραμένει άκαμπτο εξ αιτίας των </a:t>
            </a:r>
            <a:r>
              <a:rPr lang="el-GR" b="1" dirty="0" err="1"/>
              <a:t>ατελων</a:t>
            </a:r>
            <a:r>
              <a:rPr lang="el-GR" b="1" dirty="0"/>
              <a:t> κυκλικών χόνδρινων δακτυλίων (</a:t>
            </a:r>
            <a:r>
              <a:rPr lang="el-GR" b="1" dirty="0" err="1"/>
              <a:t>συνηθως</a:t>
            </a:r>
            <a:r>
              <a:rPr lang="el-GR" b="1" dirty="0"/>
              <a:t> 15-20) οι οποίοι </a:t>
            </a:r>
            <a:r>
              <a:rPr lang="el-GR" b="1" dirty="0" err="1"/>
              <a:t>καλυπτουν</a:t>
            </a:r>
            <a:r>
              <a:rPr lang="el-GR" b="1" dirty="0"/>
              <a:t> το πρόσθιο και πλάγιο τοίχωμα. Το οπίσθιο τοίχωμα </a:t>
            </a:r>
            <a:r>
              <a:rPr lang="el-GR" b="1" dirty="0" err="1"/>
              <a:t>καλυπτεται</a:t>
            </a:r>
            <a:r>
              <a:rPr lang="el-GR" b="1" dirty="0"/>
              <a:t> από πυκνό </a:t>
            </a:r>
            <a:r>
              <a:rPr lang="el-GR" b="1" dirty="0" err="1"/>
              <a:t>ινοκολλαγονώδη</a:t>
            </a:r>
            <a:r>
              <a:rPr lang="el-GR" b="1" dirty="0"/>
              <a:t> </a:t>
            </a:r>
            <a:r>
              <a:rPr lang="el-GR" b="1" dirty="0" err="1"/>
              <a:t>συνδεσμο</a:t>
            </a:r>
            <a:r>
              <a:rPr lang="el-GR" b="1" dirty="0"/>
              <a:t>.</a:t>
            </a:r>
          </a:p>
          <a:p>
            <a:r>
              <a:rPr lang="el-GR" b="1" dirty="0"/>
              <a:t>Ιστολογικά, η τραχεία αποτελείται </a:t>
            </a:r>
            <a:r>
              <a:rPr lang="el-GR" b="1" dirty="0" err="1"/>
              <a:t>απο</a:t>
            </a:r>
            <a:r>
              <a:rPr lang="el-GR" b="1" dirty="0"/>
              <a:t> τον αναπνευστικό βλεννογόνο δηλαδή </a:t>
            </a:r>
            <a:r>
              <a:rPr lang="el-GR" b="1" dirty="0" err="1"/>
              <a:t>ψευδοπολύστιβο</a:t>
            </a:r>
            <a:r>
              <a:rPr lang="el-GR" b="1" dirty="0"/>
              <a:t>, κυλινδρικό, κροσσωτό επιθήλιο, το οποίο </a:t>
            </a:r>
            <a:r>
              <a:rPr lang="el-GR" b="1" dirty="0" err="1"/>
              <a:t>εχει</a:t>
            </a:r>
            <a:r>
              <a:rPr lang="el-GR" b="1" dirty="0"/>
              <a:t> διάσπαρτα καλυκοειδή </a:t>
            </a:r>
            <a:r>
              <a:rPr lang="el-GR" b="1" dirty="0" err="1"/>
              <a:t>κυτταρα</a:t>
            </a:r>
            <a:r>
              <a:rPr lang="el-GR" b="1" dirty="0"/>
              <a:t> και </a:t>
            </a:r>
            <a:r>
              <a:rPr lang="el-GR" b="1" dirty="0" err="1"/>
              <a:t>οροβλεννώδεις</a:t>
            </a:r>
            <a:r>
              <a:rPr lang="el-GR" b="1" dirty="0"/>
              <a:t> αδένες</a:t>
            </a:r>
          </a:p>
        </p:txBody>
      </p:sp>
    </p:spTree>
    <p:extLst>
      <p:ext uri="{BB962C8B-B14F-4D97-AF65-F5344CB8AC3E}">
        <p14:creationId xmlns:p14="http://schemas.microsoft.com/office/powerpoint/2010/main" val="122123203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1888</Words>
  <Application>Microsoft Office PowerPoint</Application>
  <PresentationFormat>Ευρεία οθόνη</PresentationFormat>
  <Paragraphs>63</Paragraphs>
  <Slides>18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18</vt:i4>
      </vt:variant>
    </vt:vector>
  </HeadingPairs>
  <TitlesOfParts>
    <vt:vector size="22" baseType="lpstr">
      <vt:lpstr>Arial</vt:lpstr>
      <vt:lpstr>Calibri</vt:lpstr>
      <vt:lpstr>Calibri Light</vt:lpstr>
      <vt:lpstr>Θέμα του Office</vt:lpstr>
      <vt:lpstr>Αναπνευστικό σύστημα</vt:lpstr>
      <vt:lpstr>Το αναπνευστικό σύστημα </vt:lpstr>
      <vt:lpstr>Η ανθρώπινη μύτη </vt:lpstr>
      <vt:lpstr>Παρουσίαση του PowerPoint</vt:lpstr>
      <vt:lpstr>Ανατομία ρινός</vt:lpstr>
      <vt:lpstr>Ανατομία ρινός </vt:lpstr>
      <vt:lpstr>ρινοφάρυγγας</vt:lpstr>
      <vt:lpstr>Ο λάρυγγας </vt:lpstr>
      <vt:lpstr>Η τραχεία </vt:lpstr>
      <vt:lpstr>Παρουσίαση του PowerPoint</vt:lpstr>
      <vt:lpstr>Οι πνεύμονες</vt:lpstr>
      <vt:lpstr>Παρουσίαση του PowerPoint</vt:lpstr>
      <vt:lpstr>Το τραχειοβρογχικό δέντρο </vt:lpstr>
      <vt:lpstr>Παρουσίαση του PowerPoint</vt:lpstr>
      <vt:lpstr>Αιμάτωση και λειτουργεία της αναπνοής</vt:lpstr>
      <vt:lpstr>Μεταφορά οξυγόνου και διοξειδίου του άνθρακα</vt:lpstr>
      <vt:lpstr>Παρουσίαση του PowerPoint</vt:lpstr>
      <vt:lpstr>Ρυθμιστικοί μηχανισμοί της αναπνοής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Αναπνευστικό σύστημα</dc:title>
  <dc:creator>Ιωαννης Προϊκος</dc:creator>
  <cp:lastModifiedBy>Ιωαννης Προϊκος</cp:lastModifiedBy>
  <cp:revision>10</cp:revision>
  <dcterms:created xsi:type="dcterms:W3CDTF">2021-01-18T14:09:22Z</dcterms:created>
  <dcterms:modified xsi:type="dcterms:W3CDTF">2021-01-19T22:30:39Z</dcterms:modified>
</cp:coreProperties>
</file>