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11/14/2024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l-GR"/>
              <a:t>Κάντε κλικ για να επεξεργαστείτε τον τίτλο υποδείγματος</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l-GR"/>
              <a:t>Κάντε κλικ για να επεξεργαστείτε τον τίτλο υποδείγματος</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11/14/2024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31696A-2EED-4617-BCE2-B28FCD357254}"/>
              </a:ext>
            </a:extLst>
          </p:cNvPr>
          <p:cNvSpPr>
            <a:spLocks noGrp="1"/>
          </p:cNvSpPr>
          <p:nvPr>
            <p:ph type="ctrTitle"/>
          </p:nvPr>
        </p:nvSpPr>
        <p:spPr/>
        <p:txBody>
          <a:bodyPr/>
          <a:lstStyle/>
          <a:p>
            <a:r>
              <a:rPr lang="el-GR" dirty="0"/>
              <a:t>ΥΓΙΕΙΝΗ ΚΑΙ ΑΣΦΑΛΕΙΑ ΤΡΟΦΙΜΩΝ</a:t>
            </a:r>
          </a:p>
        </p:txBody>
      </p:sp>
      <p:sp>
        <p:nvSpPr>
          <p:cNvPr id="3" name="Υπότιτλος 2">
            <a:extLst>
              <a:ext uri="{FF2B5EF4-FFF2-40B4-BE49-F238E27FC236}">
                <a16:creationId xmlns:a16="http://schemas.microsoft.com/office/drawing/2014/main" id="{4AEDF5A8-DE26-46D4-A69E-1B3CD63CF8FD}"/>
              </a:ext>
            </a:extLst>
          </p:cNvPr>
          <p:cNvSpPr>
            <a:spLocks noGrp="1"/>
          </p:cNvSpPr>
          <p:nvPr>
            <p:ph type="subTitle" idx="1"/>
          </p:nvPr>
        </p:nvSpPr>
        <p:spPr/>
        <p:txBody>
          <a:bodyPr>
            <a:normAutofit lnSpcReduction="10000"/>
          </a:bodyPr>
          <a:lstStyle/>
          <a:p>
            <a:r>
              <a:rPr kumimoji="0" lang="el-GR" sz="3600" b="0" i="0" u="none" strike="noStrike" kern="1200" cap="all" spc="0" normalizeH="0" baseline="0" noProof="0">
                <a:ln w="3175" cmpd="sng">
                  <a:noFill/>
                </a:ln>
                <a:solidFill>
                  <a:prstClr val="white"/>
                </a:solidFill>
                <a:effectLst/>
                <a:uLnTx/>
                <a:uFillTx/>
                <a:latin typeface="Calibri Light" panose="020F0302020204030204"/>
                <a:ea typeface="+mj-ea"/>
                <a:cs typeface="+mj-cs"/>
              </a:rPr>
              <a:t>ΥΓΙΕΙΝΗ ΠΡΟΣΩΠΙΚΟΥ ΣΤΟ ΧΩΡΟ ΕΡΓΑΣΙΑΣ</a:t>
            </a:r>
            <a:br>
              <a:rPr kumimoji="0" lang="el-GR" sz="3600" b="0" i="0" u="none" strike="noStrike" kern="1200" cap="all" spc="0" normalizeH="0" baseline="0" noProof="0">
                <a:ln w="3175" cmpd="sng">
                  <a:noFill/>
                </a:ln>
                <a:solidFill>
                  <a:prstClr val="white"/>
                </a:solidFill>
                <a:effectLst/>
                <a:uLnTx/>
                <a:uFillTx/>
                <a:latin typeface="Calibri Light" panose="020F0302020204030204"/>
                <a:ea typeface="+mj-ea"/>
                <a:cs typeface="+mj-cs"/>
              </a:rPr>
            </a:br>
            <a:endParaRPr lang="el-GR" dirty="0"/>
          </a:p>
        </p:txBody>
      </p:sp>
    </p:spTree>
    <p:extLst>
      <p:ext uri="{BB962C8B-B14F-4D97-AF65-F5344CB8AC3E}">
        <p14:creationId xmlns:p14="http://schemas.microsoft.com/office/powerpoint/2010/main" val="399048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4AC37C-BCFE-4957-B9DF-80F6008FFE25}"/>
              </a:ext>
            </a:extLst>
          </p:cNvPr>
          <p:cNvSpPr>
            <a:spLocks noGrp="1"/>
          </p:cNvSpPr>
          <p:nvPr>
            <p:ph type="title"/>
          </p:nvPr>
        </p:nvSpPr>
        <p:spPr/>
        <p:txBody>
          <a:bodyPr/>
          <a:lstStyle/>
          <a:p>
            <a:r>
              <a:rPr lang="el-GR" dirty="0"/>
              <a:t>ΥΓΙΕΙΝΗ ΠΡΟΣΩΠΙΚΟΥ ΣΤΟ ΧΩΡΟ ΕΡΓΑΣΙΑΣ</a:t>
            </a:r>
            <a:br>
              <a:rPr lang="el-GR" dirty="0"/>
            </a:br>
            <a:endParaRPr lang="el-GR" dirty="0"/>
          </a:p>
        </p:txBody>
      </p:sp>
      <p:sp>
        <p:nvSpPr>
          <p:cNvPr id="3" name="Θέση περιεχομένου 2">
            <a:extLst>
              <a:ext uri="{FF2B5EF4-FFF2-40B4-BE49-F238E27FC236}">
                <a16:creationId xmlns:a16="http://schemas.microsoft.com/office/drawing/2014/main" id="{ECC3140A-B4B5-44AF-96FF-E6E5ABFC0779}"/>
              </a:ext>
            </a:extLst>
          </p:cNvPr>
          <p:cNvSpPr>
            <a:spLocks noGrp="1"/>
          </p:cNvSpPr>
          <p:nvPr>
            <p:ph idx="1"/>
          </p:nvPr>
        </p:nvSpPr>
        <p:spPr/>
        <p:txBody>
          <a:bodyPr/>
          <a:lstStyle/>
          <a:p>
            <a:pPr>
              <a:lnSpc>
                <a:spcPct val="107000"/>
              </a:lnSpc>
              <a:spcAft>
                <a:spcPts val="800"/>
              </a:spcAft>
            </a:pPr>
            <a:r>
              <a:rPr lang="el-GR" sz="2000" b="1" dirty="0">
                <a:effectLst/>
                <a:latin typeface="Times New Roman" panose="02020603050405020304" pitchFamily="18" charset="0"/>
                <a:ea typeface="Times New Roman" panose="02020603050405020304" pitchFamily="18" charset="0"/>
                <a:cs typeface="Times New Roman" panose="02020603050405020304" pitchFamily="18" charset="0"/>
              </a:rPr>
              <a:t>8. Ευαισθητοποίηση και Συμμετοχή του Προσωπικού</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Προγράμματα ευαισθητοποίησης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Καμπάνιες και ενημερωτικά φυλλάδια που να εξηγούν τις συνέπειες της μη τήρησης των κανόνων υγιεινής, όπως τοξίνες, αλλεργιογόνα ή ακόμα και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τροφιμογενείς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ασθένειες (π.χ. σαλμονέλα,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λιστέρια</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Συμμετοχή του προσωπικού</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Ενθαρρύνετε το προσωπικό να συμμετέχει στην ανάπτυξη προγραμμάτων υγιεινής και να δίνει προτάσεις για τη βελτίωση των διαδικασιών καθαριότητας και προστασίας.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773344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4AC37C-BCFE-4957-B9DF-80F6008FFE25}"/>
              </a:ext>
            </a:extLst>
          </p:cNvPr>
          <p:cNvSpPr>
            <a:spLocks noGrp="1"/>
          </p:cNvSpPr>
          <p:nvPr>
            <p:ph type="title"/>
          </p:nvPr>
        </p:nvSpPr>
        <p:spPr/>
        <p:txBody>
          <a:bodyPr/>
          <a:lstStyle/>
          <a:p>
            <a:r>
              <a:rPr lang="el-GR" dirty="0"/>
              <a:t>ΥΓΙΕΙΝΗ ΠΡΟΣΩΠΙΚΟΥ ΣΤΟ ΧΩΡΟ ΕΡΓΑΣΙΑΣ</a:t>
            </a:r>
            <a:br>
              <a:rPr lang="el-GR" dirty="0"/>
            </a:br>
            <a:endParaRPr lang="el-GR" dirty="0"/>
          </a:p>
        </p:txBody>
      </p:sp>
      <p:sp>
        <p:nvSpPr>
          <p:cNvPr id="3" name="Θέση περιεχομένου 2">
            <a:extLst>
              <a:ext uri="{FF2B5EF4-FFF2-40B4-BE49-F238E27FC236}">
                <a16:creationId xmlns:a16="http://schemas.microsoft.com/office/drawing/2014/main" id="{ECC3140A-B4B5-44AF-96FF-E6E5ABFC0779}"/>
              </a:ext>
            </a:extLst>
          </p:cNvPr>
          <p:cNvSpPr>
            <a:spLocks noGrp="1"/>
          </p:cNvSpPr>
          <p:nvPr>
            <p:ph idx="1"/>
          </p:nvPr>
        </p:nvSpPr>
        <p:spPr/>
        <p:txBody>
          <a:bodyPr/>
          <a:lstStyle/>
          <a:p>
            <a:pPr>
              <a:lnSpc>
                <a:spcPct val="107000"/>
              </a:lnSpc>
              <a:spcAft>
                <a:spcPts val="800"/>
              </a:spcAft>
            </a:pPr>
            <a:r>
              <a:rPr lang="el-GR" sz="2000" b="1" dirty="0">
                <a:effectLst/>
                <a:latin typeface="Times New Roman" panose="02020603050405020304" pitchFamily="18" charset="0"/>
                <a:ea typeface="Times New Roman" panose="02020603050405020304" pitchFamily="18" charset="0"/>
                <a:cs typeface="Times New Roman" panose="02020603050405020304" pitchFamily="18" charset="0"/>
              </a:rPr>
              <a:t>9. Διαχείριση Επιδημιών και Απομόνωση Κρουσμάτων</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Απομόνωση και διαχείριση κρουσμάτων</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Σε περίπτωση που εντοπιστεί κρούσμα ασθένειας στον χώρο παρασκευής τροφίμων, θα πρέπει να εφαρμόζεται άμεση απομόνωση του προσβεβλημένου εργαζομένου και ενδεχομένως επιπλέον καθαρισμός και απολύμανση της περιοχής όπου εργάστηκε.</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Πολιτική απολύμανσης σε περίπτωση επιδημιών</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Στην περίπτωση εκδήλωσης επιδημιών όπως η γαστρεντερίτιδα ή το COVID-19, απαιτείται αυστηρότερα μέτρα υγιεινής και περιορισμού των αλληλεπιδράσεων μεταξύ του προσωπικού.</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037878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4AC37C-BCFE-4957-B9DF-80F6008FFE25}"/>
              </a:ext>
            </a:extLst>
          </p:cNvPr>
          <p:cNvSpPr>
            <a:spLocks noGrp="1"/>
          </p:cNvSpPr>
          <p:nvPr>
            <p:ph type="title"/>
          </p:nvPr>
        </p:nvSpPr>
        <p:spPr/>
        <p:txBody>
          <a:bodyPr/>
          <a:lstStyle/>
          <a:p>
            <a:r>
              <a:rPr lang="el-GR" dirty="0"/>
              <a:t>ΥΓΙΕΙΝΗ ΠΡΟΣΩΠΙΚΟΥ ΣΤΟ ΧΩΡΟ ΕΡΓΑΣΙΑΣ</a:t>
            </a:r>
            <a:br>
              <a:rPr lang="el-GR" dirty="0"/>
            </a:br>
            <a:endParaRPr lang="el-GR" dirty="0"/>
          </a:p>
        </p:txBody>
      </p:sp>
      <p:sp>
        <p:nvSpPr>
          <p:cNvPr id="3" name="Θέση περιεχομένου 2">
            <a:extLst>
              <a:ext uri="{FF2B5EF4-FFF2-40B4-BE49-F238E27FC236}">
                <a16:creationId xmlns:a16="http://schemas.microsoft.com/office/drawing/2014/main" id="{ECC3140A-B4B5-44AF-96FF-E6E5ABFC0779}"/>
              </a:ext>
            </a:extLst>
          </p:cNvPr>
          <p:cNvSpPr>
            <a:spLocks noGrp="1"/>
          </p:cNvSpPr>
          <p:nvPr>
            <p:ph idx="1"/>
          </p:nvPr>
        </p:nvSpPr>
        <p:spPr/>
        <p:txBody>
          <a:bodyPr/>
          <a:lstStyle/>
          <a:p>
            <a:pPr>
              <a:lnSpc>
                <a:spcPct val="107000"/>
              </a:lnSpc>
              <a:spcAft>
                <a:spcPts val="800"/>
              </a:spcAft>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Η συστηματοποίηση της υγιεινής στον χώρο παρασκευής τροφίμων είναι ουσιώδης για την προστασία της δημόσιας υγείας και την αποφυγή διατροφικών κινδύνων. Οι οργανισμοί πρέπει να διασφαλίσουν ότι η συμμόρφωση με τις διαδικασίες είναι συνεχής και ότι όλοι οι εργαζόμενοι έχουν την κατάλληλη εκπαίδευση και εργαλεία για την τήρηση αυτών των αυστηρών προτύπων.</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295949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4AC37C-BCFE-4957-B9DF-80F6008FFE25}"/>
              </a:ext>
            </a:extLst>
          </p:cNvPr>
          <p:cNvSpPr>
            <a:spLocks noGrp="1"/>
          </p:cNvSpPr>
          <p:nvPr>
            <p:ph type="title"/>
          </p:nvPr>
        </p:nvSpPr>
        <p:spPr/>
        <p:txBody>
          <a:bodyPr/>
          <a:lstStyle/>
          <a:p>
            <a:r>
              <a:rPr lang="el-GR" dirty="0"/>
              <a:t>ΥΓΙΕΙΝΗ ΠΡΟΣΩΠΙΚΟΥ ΣΤΟ ΧΩΡΟ ΕΡΓΑΣΙΑΣ</a:t>
            </a:r>
            <a:br>
              <a:rPr lang="el-GR" dirty="0"/>
            </a:br>
            <a:endParaRPr lang="el-GR" dirty="0"/>
          </a:p>
        </p:txBody>
      </p:sp>
      <p:sp>
        <p:nvSpPr>
          <p:cNvPr id="3" name="Θέση περιεχομένου 2">
            <a:extLst>
              <a:ext uri="{FF2B5EF4-FFF2-40B4-BE49-F238E27FC236}">
                <a16:creationId xmlns:a16="http://schemas.microsoft.com/office/drawing/2014/main" id="{ECC3140A-B4B5-44AF-96FF-E6E5ABFC0779}"/>
              </a:ext>
            </a:extLst>
          </p:cNvPr>
          <p:cNvSpPr>
            <a:spLocks noGrp="1"/>
          </p:cNvSpPr>
          <p:nvPr>
            <p:ph idx="1"/>
          </p:nvPr>
        </p:nvSpPr>
        <p:spPr/>
        <p:txBody>
          <a:bodyPr/>
          <a:lstStyle/>
          <a:p>
            <a:pPr>
              <a:lnSpc>
                <a:spcPct val="107000"/>
              </a:lnSpc>
              <a:spcAft>
                <a:spcPts val="800"/>
              </a:spcAft>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Η συστηματοποίηση της υγιεινής του προσωπικού στον χώρο εργασίας παρασκευής τροφίμων είναι εξαιρετικά κρίσιμη για την πρόληψη μολύνσεων και τη διασφάλιση της ποιότητας και ασφάλειας των τροφίμων. Ο τομέας της παραγωγής τροφίμων απαιτεί αυστηρές πρακτικές υγιεινής, καθώς η παραμικρή αμέλεια μπορεί να οδηγήσει σε σοβαρά ζητήματα υγείας για τους καταναλωτές.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003615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4AC37C-BCFE-4957-B9DF-80F6008FFE25}"/>
              </a:ext>
            </a:extLst>
          </p:cNvPr>
          <p:cNvSpPr>
            <a:spLocks noGrp="1"/>
          </p:cNvSpPr>
          <p:nvPr>
            <p:ph type="title"/>
          </p:nvPr>
        </p:nvSpPr>
        <p:spPr/>
        <p:txBody>
          <a:bodyPr/>
          <a:lstStyle/>
          <a:p>
            <a:r>
              <a:rPr lang="el-GR" dirty="0"/>
              <a:t>ΥΓΙΕΙΝΗ ΠΡΟΣΩΠΙΚΟΥ ΣΤΟ ΧΩΡΟ ΕΡΓΑΣΙΑΣ</a:t>
            </a:r>
            <a:br>
              <a:rPr lang="el-GR" dirty="0"/>
            </a:br>
            <a:endParaRPr lang="el-GR" dirty="0"/>
          </a:p>
        </p:txBody>
      </p:sp>
      <p:sp>
        <p:nvSpPr>
          <p:cNvPr id="3" name="Θέση περιεχομένου 2">
            <a:extLst>
              <a:ext uri="{FF2B5EF4-FFF2-40B4-BE49-F238E27FC236}">
                <a16:creationId xmlns:a16="http://schemas.microsoft.com/office/drawing/2014/main" id="{ECC3140A-B4B5-44AF-96FF-E6E5ABFC0779}"/>
              </a:ext>
            </a:extLst>
          </p:cNvPr>
          <p:cNvSpPr>
            <a:spLocks noGrp="1"/>
          </p:cNvSpPr>
          <p:nvPr>
            <p:ph idx="1"/>
          </p:nvPr>
        </p:nvSpPr>
        <p:spPr/>
        <p:txBody>
          <a:bodyPr/>
          <a:lstStyle/>
          <a:p>
            <a:pPr>
              <a:lnSpc>
                <a:spcPct val="107000"/>
              </a:lnSpc>
              <a:spcAft>
                <a:spcPts val="800"/>
              </a:spcAft>
            </a:pPr>
            <a:r>
              <a:rPr lang="el-GR" sz="2000" b="1" dirty="0">
                <a:effectLst/>
                <a:latin typeface="Times New Roman" panose="02020603050405020304" pitchFamily="18" charset="0"/>
                <a:ea typeface="Times New Roman" panose="02020603050405020304" pitchFamily="18" charset="0"/>
                <a:cs typeface="Times New Roman" panose="02020603050405020304" pitchFamily="18" charset="0"/>
              </a:rPr>
              <a:t>1. Πολιτική Υγιεινής και Κανονιστικά Πλαίσια</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Οδηγίες για την υγιεινή του προσωπικού</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Οι πολιτικές πρέπει να περιλαμβάνουν σαφείς οδηγίες σχετικά με την προσωπική υγιεινή των εργαζομένων, όπως το πλύσιμο των χεριών, τη χρήση προστατευτικών ενδυμάτων (π.χ. ποδιές, γάντια, καπέλα), και τον περιορισμό των κινδύνων μόλυνσης.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Συμμόρφωση με πρότυπα και κανονισμούς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Οι πολιτικές και διαδικασίες πρέπει να είναι σε πλήρη συμμόρφωση με τους εθνικούς και διεθνείς κανονισμούς ασφαλείας τροφίμων, όπως οι κανονισμοί της ΕΕ (π.χ. HACCP, ISO 22000) και οι τοπικοί κανόνες για την ασφάλεια των τροφίμων.</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713638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4AC37C-BCFE-4957-B9DF-80F6008FFE25}"/>
              </a:ext>
            </a:extLst>
          </p:cNvPr>
          <p:cNvSpPr>
            <a:spLocks noGrp="1"/>
          </p:cNvSpPr>
          <p:nvPr>
            <p:ph type="title"/>
          </p:nvPr>
        </p:nvSpPr>
        <p:spPr/>
        <p:txBody>
          <a:bodyPr/>
          <a:lstStyle/>
          <a:p>
            <a:r>
              <a:rPr lang="el-GR" dirty="0"/>
              <a:t>ΥΓΙΕΙΝΗ ΠΡΟΣΩΠΙΚΟΥ ΣΤΟ ΧΩΡΟ ΕΡΓΑΣΙΑΣ</a:t>
            </a:r>
            <a:br>
              <a:rPr lang="el-GR" dirty="0"/>
            </a:br>
            <a:endParaRPr lang="el-GR" dirty="0"/>
          </a:p>
        </p:txBody>
      </p:sp>
      <p:sp>
        <p:nvSpPr>
          <p:cNvPr id="3" name="Θέση περιεχομένου 2">
            <a:extLst>
              <a:ext uri="{FF2B5EF4-FFF2-40B4-BE49-F238E27FC236}">
                <a16:creationId xmlns:a16="http://schemas.microsoft.com/office/drawing/2014/main" id="{ECC3140A-B4B5-44AF-96FF-E6E5ABFC0779}"/>
              </a:ext>
            </a:extLst>
          </p:cNvPr>
          <p:cNvSpPr>
            <a:spLocks noGrp="1"/>
          </p:cNvSpPr>
          <p:nvPr>
            <p:ph idx="1"/>
          </p:nvPr>
        </p:nvSpPr>
        <p:spPr/>
        <p:txBody>
          <a:bodyPr/>
          <a:lstStyle/>
          <a:p>
            <a:pPr>
              <a:lnSpc>
                <a:spcPct val="107000"/>
              </a:lnSpc>
              <a:spcAft>
                <a:spcPts val="800"/>
              </a:spcAft>
            </a:pPr>
            <a:r>
              <a:rPr lang="el-GR" sz="2000" b="1" dirty="0">
                <a:effectLst/>
                <a:latin typeface="Times New Roman" panose="02020603050405020304" pitchFamily="18" charset="0"/>
                <a:ea typeface="Times New Roman" panose="02020603050405020304" pitchFamily="18" charset="0"/>
                <a:cs typeface="Times New Roman" panose="02020603050405020304" pitchFamily="18" charset="0"/>
              </a:rPr>
              <a:t>2. Εκπαίδευση και Ευαισθητοποίηση Προσωπικού</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Εκπαίδευση για την προσωπική υγιεινή</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Όλοι οι εργαζόμενοι στον τομέα παρασκευής τροφίμων πρέπει να εκπαιδεύονται συστηματικά στις σωστές πρακτικές προσωπικής υγιεινής, όπως το σωστό πλύσιμο χεριών, η καθαριότητα του προσωπικού εξοπλισμού και η χρήση προστατευτικών μέσων.</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Εκπαίδευση στην υγιεινή του χώρου παραγωγής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Οι εργαζόμενοι πρέπει να γνωρίζουν τις διαδικασίες καθαρισμού και απολύμανσης του χώρου παραγωγής, των εργαλείων και των συσκευών που έρχονται σε επαφή με τα τρόφιμα.</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51784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4AC37C-BCFE-4957-B9DF-80F6008FFE25}"/>
              </a:ext>
            </a:extLst>
          </p:cNvPr>
          <p:cNvSpPr>
            <a:spLocks noGrp="1"/>
          </p:cNvSpPr>
          <p:nvPr>
            <p:ph type="title"/>
          </p:nvPr>
        </p:nvSpPr>
        <p:spPr/>
        <p:txBody>
          <a:bodyPr/>
          <a:lstStyle/>
          <a:p>
            <a:r>
              <a:rPr lang="el-GR" dirty="0"/>
              <a:t>ΥΓΙΕΙΝΗ ΠΡΟΣΩΠΙΚΟΥ ΣΤΟ ΧΩΡΟ ΕΡΓΑΣΙΑΣ</a:t>
            </a:r>
            <a:br>
              <a:rPr lang="el-GR" dirty="0"/>
            </a:br>
            <a:endParaRPr lang="el-GR" dirty="0"/>
          </a:p>
        </p:txBody>
      </p:sp>
      <p:sp>
        <p:nvSpPr>
          <p:cNvPr id="3" name="Θέση περιεχομένου 2">
            <a:extLst>
              <a:ext uri="{FF2B5EF4-FFF2-40B4-BE49-F238E27FC236}">
                <a16:creationId xmlns:a16="http://schemas.microsoft.com/office/drawing/2014/main" id="{ECC3140A-B4B5-44AF-96FF-E6E5ABFC0779}"/>
              </a:ext>
            </a:extLst>
          </p:cNvPr>
          <p:cNvSpPr>
            <a:spLocks noGrp="1"/>
          </p:cNvSpPr>
          <p:nvPr>
            <p:ph idx="1"/>
          </p:nvPr>
        </p:nvSpPr>
        <p:spPr/>
        <p:txBody>
          <a:bodyPr/>
          <a:lstStyle/>
          <a:p>
            <a:pPr>
              <a:lnSpc>
                <a:spcPct val="107000"/>
              </a:lnSpc>
              <a:spcAft>
                <a:spcPts val="800"/>
              </a:spcAft>
            </a:pPr>
            <a:r>
              <a:rPr lang="el-GR" sz="1350" b="1" dirty="0">
                <a:effectLst/>
                <a:latin typeface="Times New Roman" panose="02020603050405020304" pitchFamily="18" charset="0"/>
                <a:ea typeface="Times New Roman" panose="02020603050405020304" pitchFamily="18" charset="0"/>
                <a:cs typeface="Times New Roman" panose="02020603050405020304" pitchFamily="18" charset="0"/>
              </a:rPr>
              <a:t>3. Προσωπική Υγιεινή και Εξοπλισμός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200" b="1" dirty="0">
                <a:effectLst/>
                <a:latin typeface="Times New Roman" panose="02020603050405020304" pitchFamily="18" charset="0"/>
                <a:ea typeface="Times New Roman" panose="02020603050405020304" pitchFamily="18" charset="0"/>
                <a:cs typeface="Times New Roman" panose="02020603050405020304" pitchFamily="18" charset="0"/>
              </a:rPr>
              <a:t>Πλύσιμο και απολύμανση χεριών</a:t>
            </a:r>
            <a:r>
              <a:rPr lang="el-GR" sz="1200" dirty="0">
                <a:effectLst/>
                <a:latin typeface="Times New Roman" panose="02020603050405020304" pitchFamily="18" charset="0"/>
                <a:ea typeface="Times New Roman" panose="02020603050405020304" pitchFamily="18" charset="0"/>
                <a:cs typeface="Times New Roman" panose="02020603050405020304" pitchFamily="18" charset="0"/>
              </a:rPr>
              <a:t>: Ο καθαρισμός των χεριών είναι το πρώτο βήμα για την πρόληψη των </a:t>
            </a:r>
            <a:r>
              <a:rPr lang="el-GR" sz="1200" dirty="0" err="1">
                <a:effectLst/>
                <a:latin typeface="Times New Roman" panose="02020603050405020304" pitchFamily="18" charset="0"/>
                <a:ea typeface="Times New Roman" panose="02020603050405020304" pitchFamily="18" charset="0"/>
                <a:cs typeface="Times New Roman" panose="02020603050405020304" pitchFamily="18" charset="0"/>
              </a:rPr>
              <a:t>τροφιμογενών</a:t>
            </a:r>
            <a:r>
              <a:rPr lang="el-GR" sz="1200" dirty="0">
                <a:effectLst/>
                <a:latin typeface="Times New Roman" panose="02020603050405020304" pitchFamily="18" charset="0"/>
                <a:ea typeface="Times New Roman" panose="02020603050405020304" pitchFamily="18" charset="0"/>
                <a:cs typeface="Times New Roman" panose="02020603050405020304" pitchFamily="18" charset="0"/>
              </a:rPr>
              <a:t> λοιμώξεων. Συστήματα για την τακτική και σωστή πλύση των χεριών πρέπει να είναι πάντα διαθέσιμα (π.χ. σαπούνι, απολυμαντικά, θερμός αέρας για στέγνωμα).</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200" b="1" dirty="0">
                <a:effectLst/>
                <a:latin typeface="Times New Roman" panose="02020603050405020304" pitchFamily="18" charset="0"/>
                <a:ea typeface="Times New Roman" panose="02020603050405020304" pitchFamily="18" charset="0"/>
                <a:cs typeface="Times New Roman" panose="02020603050405020304" pitchFamily="18" charset="0"/>
              </a:rPr>
              <a:t>Χρήση προστατευτικών ενδυμάτων</a:t>
            </a:r>
            <a:r>
              <a:rPr lang="el-GR" sz="1200" dirty="0">
                <a:effectLst/>
                <a:latin typeface="Times New Roman" panose="02020603050405020304" pitchFamily="18" charset="0"/>
                <a:ea typeface="Times New Roman" panose="02020603050405020304" pitchFamily="18" charset="0"/>
                <a:cs typeface="Times New Roman" panose="02020603050405020304" pitchFamily="18" charset="0"/>
              </a:rPr>
              <a:t>: Οι εργαζόμενοι πρέπει να φορούν κατάλληλα ενδύματα που ελαχιστοποιούν τον κίνδυνο μόλυνσης των τροφίμων, όπως: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l-GR" sz="1200" dirty="0">
                <a:effectLst/>
                <a:latin typeface="Times New Roman" panose="02020603050405020304" pitchFamily="18" charset="0"/>
                <a:ea typeface="Times New Roman" panose="02020603050405020304" pitchFamily="18" charset="0"/>
                <a:cs typeface="Times New Roman" panose="02020603050405020304" pitchFamily="18" charset="0"/>
              </a:rPr>
              <a:t>Καλύμματα κεφαλής (καπέλα, σκούφοι, μαντήλια) για αποφυγή μόλυνσης από τα μαλλιά.</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l-GR" sz="1200" dirty="0">
                <a:effectLst/>
                <a:latin typeface="Times New Roman" panose="02020603050405020304" pitchFamily="18" charset="0"/>
                <a:ea typeface="Times New Roman" panose="02020603050405020304" pitchFamily="18" charset="0"/>
                <a:cs typeface="Times New Roman" panose="02020603050405020304" pitchFamily="18" charset="0"/>
              </a:rPr>
              <a:t>Ποδιές και γάντια μίας χρήσης ή επαναχρησιμοποιήσιμα, ειδικά κατά τη διάρκεια της επεξεργασίας και συσκευασίας των τροφίμων.</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l-GR" sz="1200" dirty="0">
                <a:effectLst/>
                <a:latin typeface="Times New Roman" panose="02020603050405020304" pitchFamily="18" charset="0"/>
                <a:ea typeface="Times New Roman" panose="02020603050405020304" pitchFamily="18" charset="0"/>
                <a:cs typeface="Times New Roman" panose="02020603050405020304" pitchFamily="18" charset="0"/>
              </a:rPr>
              <a:t>Παπούτσια με αντιολισθητικές σόλες και εύκολο καθαρισμό.</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200" b="1" dirty="0">
                <a:effectLst/>
                <a:latin typeface="Times New Roman" panose="02020603050405020304" pitchFamily="18" charset="0"/>
                <a:ea typeface="Times New Roman" panose="02020603050405020304" pitchFamily="18" charset="0"/>
                <a:cs typeface="Times New Roman" panose="02020603050405020304" pitchFamily="18" charset="0"/>
              </a:rPr>
              <a:t>Υγιεινές συνήθειες</a:t>
            </a:r>
            <a:r>
              <a:rPr lang="el-GR" sz="1200" dirty="0">
                <a:effectLst/>
                <a:latin typeface="Times New Roman" panose="02020603050405020304" pitchFamily="18" charset="0"/>
                <a:ea typeface="Times New Roman" panose="02020603050405020304" pitchFamily="18" charset="0"/>
                <a:cs typeface="Times New Roman" panose="02020603050405020304" pitchFamily="18" charset="0"/>
              </a:rPr>
              <a:t>: Οι εργαζόμενοι πρέπει να αποφεύγουν να αγγίζουν το πρόσωπό τους, τα μαλλιά τους ή άλλες μολυσμένες επιφάνειες κατά τη διάρκεια της εργασίας.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943506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4AC37C-BCFE-4957-B9DF-80F6008FFE25}"/>
              </a:ext>
            </a:extLst>
          </p:cNvPr>
          <p:cNvSpPr>
            <a:spLocks noGrp="1"/>
          </p:cNvSpPr>
          <p:nvPr>
            <p:ph type="title"/>
          </p:nvPr>
        </p:nvSpPr>
        <p:spPr/>
        <p:txBody>
          <a:bodyPr/>
          <a:lstStyle/>
          <a:p>
            <a:r>
              <a:rPr lang="el-GR" dirty="0"/>
              <a:t>ΥΓΙΕΙΝΗ ΠΡΟΣΩΠΙΚΟΥ ΣΤΟ ΧΩΡΟ ΕΡΓΑΣΙΑΣ</a:t>
            </a:r>
            <a:br>
              <a:rPr lang="el-GR" dirty="0"/>
            </a:br>
            <a:endParaRPr lang="el-GR" dirty="0"/>
          </a:p>
        </p:txBody>
      </p:sp>
      <p:sp>
        <p:nvSpPr>
          <p:cNvPr id="3" name="Θέση περιεχομένου 2">
            <a:extLst>
              <a:ext uri="{FF2B5EF4-FFF2-40B4-BE49-F238E27FC236}">
                <a16:creationId xmlns:a16="http://schemas.microsoft.com/office/drawing/2014/main" id="{ECC3140A-B4B5-44AF-96FF-E6E5ABFC0779}"/>
              </a:ext>
            </a:extLst>
          </p:cNvPr>
          <p:cNvSpPr>
            <a:spLocks noGrp="1"/>
          </p:cNvSpPr>
          <p:nvPr>
            <p:ph idx="1"/>
          </p:nvPr>
        </p:nvSpPr>
        <p:spPr/>
        <p:txBody>
          <a:bodyPr/>
          <a:lstStyle/>
          <a:p>
            <a:pPr>
              <a:lnSpc>
                <a:spcPct val="107000"/>
              </a:lnSpc>
              <a:spcAft>
                <a:spcPts val="800"/>
              </a:spcAft>
            </a:pPr>
            <a:r>
              <a:rPr lang="el-GR" sz="2000" b="1" dirty="0">
                <a:effectLst/>
                <a:latin typeface="Times New Roman" panose="02020603050405020304" pitchFamily="18" charset="0"/>
                <a:ea typeface="Times New Roman" panose="02020603050405020304" pitchFamily="18" charset="0"/>
                <a:cs typeface="Times New Roman" panose="02020603050405020304" pitchFamily="18" charset="0"/>
              </a:rPr>
              <a:t>4. Πολιτική Υγιεινής κατά τη Διαχείριση Ασθενειών</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Απαγόρευση εργασίας όταν είναι άρρωστοι</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Οποιοσδήποτε εργαζόμενος με συμπτώματα γαστρεντερικών λοιμώξεων ή άλλες μολυσματικές ασθένειες (π.χ. διάρροια, εμετός, πυρετός, πονόλαιμος) δεν πρέπει να εργάζεται στον χώρο παρασκευής τροφίμων.</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Αναφορά κρουσμάτων ασθενειών</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Πρέπει να υπάρχει μια διαδικασία αναφοράς ασθενειών για τον εντοπισμό και την απομόνωση εργαζομένων που ενδέχεται να αποτελούν κίνδυνο για τη μόλυνση των τροφίμων.</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640594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4AC37C-BCFE-4957-B9DF-80F6008FFE25}"/>
              </a:ext>
            </a:extLst>
          </p:cNvPr>
          <p:cNvSpPr>
            <a:spLocks noGrp="1"/>
          </p:cNvSpPr>
          <p:nvPr>
            <p:ph type="title"/>
          </p:nvPr>
        </p:nvSpPr>
        <p:spPr/>
        <p:txBody>
          <a:bodyPr/>
          <a:lstStyle/>
          <a:p>
            <a:r>
              <a:rPr lang="el-GR" dirty="0"/>
              <a:t>ΥΓΙΕΙΝΗ ΠΡΟΣΩΠΙΚΟΥ ΣΤΟ ΧΩΡΟ ΕΡΓΑΣΙΑΣ</a:t>
            </a:r>
            <a:br>
              <a:rPr lang="el-GR" dirty="0"/>
            </a:br>
            <a:endParaRPr lang="el-GR" dirty="0"/>
          </a:p>
        </p:txBody>
      </p:sp>
      <p:sp>
        <p:nvSpPr>
          <p:cNvPr id="3" name="Θέση περιεχομένου 2">
            <a:extLst>
              <a:ext uri="{FF2B5EF4-FFF2-40B4-BE49-F238E27FC236}">
                <a16:creationId xmlns:a16="http://schemas.microsoft.com/office/drawing/2014/main" id="{ECC3140A-B4B5-44AF-96FF-E6E5ABFC0779}"/>
              </a:ext>
            </a:extLst>
          </p:cNvPr>
          <p:cNvSpPr>
            <a:spLocks noGrp="1"/>
          </p:cNvSpPr>
          <p:nvPr>
            <p:ph idx="1"/>
          </p:nvPr>
        </p:nvSpPr>
        <p:spPr/>
        <p:txBody>
          <a:bodyPr/>
          <a:lstStyle/>
          <a:p>
            <a:pPr>
              <a:lnSpc>
                <a:spcPct val="107000"/>
              </a:lnSpc>
              <a:spcAft>
                <a:spcPts val="800"/>
              </a:spcAft>
            </a:pPr>
            <a:r>
              <a:rPr lang="el-GR" sz="2000" b="1" dirty="0">
                <a:effectLst/>
                <a:latin typeface="Times New Roman" panose="02020603050405020304" pitchFamily="18" charset="0"/>
                <a:ea typeface="Times New Roman" panose="02020603050405020304" pitchFamily="18" charset="0"/>
                <a:cs typeface="Times New Roman" panose="02020603050405020304" pitchFamily="18" charset="0"/>
              </a:rPr>
              <a:t>5. Καθαριότητα και Απολύμανση του Χώρου Εργασίας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Πολιτική καθαρισμού και απολύμανσης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Ο χώρος παραγωγής πρέπει να καθαρίζεται και να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απολυμαίνεται</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σε τακτά χρονικά διαστήματα και μετά από κάθε παραγωγική διαδικασία. Η καθαριότητα πρέπει να περιλαμβάνει τις επιφάνειες επαφής με τρόφιμα, τα εργαλεία, τις μηχανές και τους κοινόχρηστους χώρους.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Απολύμανση εργαλείων και εξοπλισμού</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Εξοπλισμός όπως μαχαίρια, πλάκες κοπής, δοχεία και άλλες επιφάνειες που έρχονται σε επαφή με τρόφιμα πρέπει να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απολυμαίνονται</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σύμφωνα με το πρόγραμμα καθαρισμού.</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Σαπούνι και απολυμαντικά</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Συστήματα καθαρισμού με απολυμαντικά εγκεκριμένα για χρήση σε χώρους παρασκευής τροφίμων (π.χ. χλωρίνη, αιθανόλη, κ.λπ.).</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209110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4AC37C-BCFE-4957-B9DF-80F6008FFE25}"/>
              </a:ext>
            </a:extLst>
          </p:cNvPr>
          <p:cNvSpPr>
            <a:spLocks noGrp="1"/>
          </p:cNvSpPr>
          <p:nvPr>
            <p:ph type="title"/>
          </p:nvPr>
        </p:nvSpPr>
        <p:spPr/>
        <p:txBody>
          <a:bodyPr/>
          <a:lstStyle/>
          <a:p>
            <a:r>
              <a:rPr lang="el-GR" dirty="0"/>
              <a:t>ΥΓΙΕΙΝΗ ΠΡΟΣΩΠΙΚΟΥ ΣΤΟ ΧΩΡΟ ΕΡΓΑΣΙΑΣ</a:t>
            </a:r>
            <a:br>
              <a:rPr lang="el-GR" dirty="0"/>
            </a:br>
            <a:endParaRPr lang="el-GR" dirty="0"/>
          </a:p>
        </p:txBody>
      </p:sp>
      <p:sp>
        <p:nvSpPr>
          <p:cNvPr id="3" name="Θέση περιεχομένου 2">
            <a:extLst>
              <a:ext uri="{FF2B5EF4-FFF2-40B4-BE49-F238E27FC236}">
                <a16:creationId xmlns:a16="http://schemas.microsoft.com/office/drawing/2014/main" id="{ECC3140A-B4B5-44AF-96FF-E6E5ABFC0779}"/>
              </a:ext>
            </a:extLst>
          </p:cNvPr>
          <p:cNvSpPr>
            <a:spLocks noGrp="1"/>
          </p:cNvSpPr>
          <p:nvPr>
            <p:ph idx="1"/>
          </p:nvPr>
        </p:nvSpPr>
        <p:spPr/>
        <p:txBody>
          <a:bodyPr/>
          <a:lstStyle/>
          <a:p>
            <a:pPr>
              <a:lnSpc>
                <a:spcPct val="107000"/>
              </a:lnSpc>
              <a:spcAft>
                <a:spcPts val="800"/>
              </a:spcAft>
            </a:pPr>
            <a:r>
              <a:rPr lang="el-GR" sz="2000" b="1" dirty="0">
                <a:effectLst/>
                <a:latin typeface="Times New Roman" panose="02020603050405020304" pitchFamily="18" charset="0"/>
                <a:ea typeface="Times New Roman" panose="02020603050405020304" pitchFamily="18" charset="0"/>
                <a:cs typeface="Times New Roman" panose="02020603050405020304" pitchFamily="18" charset="0"/>
              </a:rPr>
              <a:t>6. Ειδικά Μέτρα για την Πρόληψη Μολύνσεων</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Διαχωρισμός περιοχών και προϊόντων</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Είναι σημαντικό να διαχωρίζονται οι περιοχές που επεξεργάζονται ωμά τρόφιμα από αυτές που επεξεργάζονται έτοιμα για κατανάλωση ή μαγειρεμένα τρόφιμα. Έτσι αποφεύγεται η διασταυρούμενη μόλυνση.</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Αποθήκευση τροφίμων</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Η αποθήκευση των τροφίμων πρέπει να γίνεται σε συνθήκες που αποτρέπουν τη μόλυνση, όπως οι σωστοί δείκτες θερμοκρασίας και υγρασίας.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472378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4AC37C-BCFE-4957-B9DF-80F6008FFE25}"/>
              </a:ext>
            </a:extLst>
          </p:cNvPr>
          <p:cNvSpPr>
            <a:spLocks noGrp="1"/>
          </p:cNvSpPr>
          <p:nvPr>
            <p:ph type="title"/>
          </p:nvPr>
        </p:nvSpPr>
        <p:spPr/>
        <p:txBody>
          <a:bodyPr/>
          <a:lstStyle/>
          <a:p>
            <a:r>
              <a:rPr lang="el-GR" dirty="0"/>
              <a:t>ΥΓΙΕΙΝΗ ΠΡΟΣΩΠΙΚΟΥ ΣΤΟ ΧΩΡΟ ΕΡΓΑΣΙΑΣ</a:t>
            </a:r>
            <a:br>
              <a:rPr lang="el-GR" dirty="0"/>
            </a:br>
            <a:endParaRPr lang="el-GR" dirty="0"/>
          </a:p>
        </p:txBody>
      </p:sp>
      <p:sp>
        <p:nvSpPr>
          <p:cNvPr id="3" name="Θέση περιεχομένου 2">
            <a:extLst>
              <a:ext uri="{FF2B5EF4-FFF2-40B4-BE49-F238E27FC236}">
                <a16:creationId xmlns:a16="http://schemas.microsoft.com/office/drawing/2014/main" id="{ECC3140A-B4B5-44AF-96FF-E6E5ABFC0779}"/>
              </a:ext>
            </a:extLst>
          </p:cNvPr>
          <p:cNvSpPr>
            <a:spLocks noGrp="1"/>
          </p:cNvSpPr>
          <p:nvPr>
            <p:ph idx="1"/>
          </p:nvPr>
        </p:nvSpPr>
        <p:spPr/>
        <p:txBody>
          <a:bodyPr/>
          <a:lstStyle/>
          <a:p>
            <a:pPr>
              <a:lnSpc>
                <a:spcPct val="107000"/>
              </a:lnSpc>
              <a:spcAft>
                <a:spcPts val="800"/>
              </a:spcAft>
            </a:pPr>
            <a:r>
              <a:rPr lang="el-GR" sz="2000" b="1" dirty="0">
                <a:effectLst/>
                <a:latin typeface="Times New Roman" panose="02020603050405020304" pitchFamily="18" charset="0"/>
                <a:ea typeface="Times New Roman" panose="02020603050405020304" pitchFamily="18" charset="0"/>
                <a:cs typeface="Times New Roman" panose="02020603050405020304" pitchFamily="18" charset="0"/>
              </a:rPr>
              <a:t>7. Σύστημα Παρακολούθησης και Επιθεώρησης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Τακτικοί έλεγχοι και επιθεωρήσεις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Η παρακολούθηση της τήρησης των διαδικασιών υγιεινής πρέπει να γίνεται από επιθεωρητές ή επιβλέποντες υγιεινής. Η καταγραφή παρατυπιών και η διόρθωση τους σε πραγματικό χρόνο είναι απαραίτητη.</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Αξιολόγηση υγιεινής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Τακτική αξιολόγηση της υγιεινής του προσωπικού και του χώρου με βάση ελέγχους και επιθεωρήσεις από εξωτερικούς φορείς ή πιστοποιημένους ελεγκτές.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7594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Ουράνιο">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{D5486F6C-C14C-4150-A27D-DEDBE121A890}tf03457452</Template>
  <TotalTime>152</TotalTime>
  <Words>974</Words>
  <Application>Microsoft Office PowerPoint</Application>
  <PresentationFormat>Ευρεία οθόνη</PresentationFormat>
  <Paragraphs>47</Paragraphs>
  <Slides>12</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12</vt:i4>
      </vt:variant>
    </vt:vector>
  </HeadingPairs>
  <TitlesOfParts>
    <vt:vector size="19" baseType="lpstr">
      <vt:lpstr>Arial</vt:lpstr>
      <vt:lpstr>Calibri</vt:lpstr>
      <vt:lpstr>Calibri Light</vt:lpstr>
      <vt:lpstr>Courier New</vt:lpstr>
      <vt:lpstr>Symbol</vt:lpstr>
      <vt:lpstr>Times New Roman</vt:lpstr>
      <vt:lpstr>Ουράνιο</vt:lpstr>
      <vt:lpstr>ΥΓΙΕΙΝΗ ΚΑΙ ΑΣΦΑΛΕΙΑ ΤΡΟΦΙΜΩΝ</vt:lpstr>
      <vt:lpstr>ΥΓΙΕΙΝΗ ΠΡΟΣΩΠΙΚΟΥ ΣΤΟ ΧΩΡΟ ΕΡΓΑΣΙΑΣ </vt:lpstr>
      <vt:lpstr>ΥΓΙΕΙΝΗ ΠΡΟΣΩΠΙΚΟΥ ΣΤΟ ΧΩΡΟ ΕΡΓΑΣΙΑΣ </vt:lpstr>
      <vt:lpstr>ΥΓΙΕΙΝΗ ΠΡΟΣΩΠΙΚΟΥ ΣΤΟ ΧΩΡΟ ΕΡΓΑΣΙΑΣ </vt:lpstr>
      <vt:lpstr>ΥΓΙΕΙΝΗ ΠΡΟΣΩΠΙΚΟΥ ΣΤΟ ΧΩΡΟ ΕΡΓΑΣΙΑΣ </vt:lpstr>
      <vt:lpstr>ΥΓΙΕΙΝΗ ΠΡΟΣΩΠΙΚΟΥ ΣΤΟ ΧΩΡΟ ΕΡΓΑΣΙΑΣ </vt:lpstr>
      <vt:lpstr>ΥΓΙΕΙΝΗ ΠΡΟΣΩΠΙΚΟΥ ΣΤΟ ΧΩΡΟ ΕΡΓΑΣΙΑΣ </vt:lpstr>
      <vt:lpstr>ΥΓΙΕΙΝΗ ΠΡΟΣΩΠΙΚΟΥ ΣΤΟ ΧΩΡΟ ΕΡΓΑΣΙΑΣ </vt:lpstr>
      <vt:lpstr>ΥΓΙΕΙΝΗ ΠΡΟΣΩΠΙΚΟΥ ΣΤΟ ΧΩΡΟ ΕΡΓΑΣΙΑΣ </vt:lpstr>
      <vt:lpstr>ΥΓΙΕΙΝΗ ΠΡΟΣΩΠΙΚΟΥ ΣΤΟ ΧΩΡΟ ΕΡΓΑΣΙΑΣ </vt:lpstr>
      <vt:lpstr>ΥΓΙΕΙΝΗ ΠΡΟΣΩΠΙΚΟΥ ΣΤΟ ΧΩΡΟ ΕΡΓΑΣΙΑΣ </vt:lpstr>
      <vt:lpstr>ΥΓΙΕΙΝΗ ΠΡΟΣΩΠΙΚΟΥ ΣΤΟ ΧΩΡΟ ΕΡΓΑΣΙΑΣ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ΥΓΙΕΙΝΗ ΚΑΙ ΑΣΦΑΛΕΙΑ ΤΡΟΦΙΜΩΝ</dc:title>
  <dc:creator>ΔΗΜΗΤΡΗΣ ΧΑΤΖΗΠΕΤΡΟΥ</dc:creator>
  <cp:lastModifiedBy>ΔΗΜΗΤΡΗΣ ΧΑΤΖΗΠΕΤΡΟΥ</cp:lastModifiedBy>
  <cp:revision>2</cp:revision>
  <dcterms:created xsi:type="dcterms:W3CDTF">2024-11-14T21:23:12Z</dcterms:created>
  <dcterms:modified xsi:type="dcterms:W3CDTF">2024-11-14T23:55:50Z</dcterms:modified>
</cp:coreProperties>
</file>