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b="1" dirty="0" smtClean="0"/>
              <a:t>Κρυοπαγήματα</a:t>
            </a:r>
            <a:r>
              <a:rPr lang="el-GR" dirty="0" smtClean="0"/>
              <a:t/>
            </a:r>
            <a:br>
              <a:rPr lang="el-GR" dirty="0" smtClean="0"/>
            </a:br>
            <a:endParaRPr lang="el-GR" dirty="0"/>
          </a:p>
        </p:txBody>
      </p:sp>
      <p:sp>
        <p:nvSpPr>
          <p:cNvPr id="3" name="Subtitle 2"/>
          <p:cNvSpPr>
            <a:spLocks noGrp="1"/>
          </p:cNvSpPr>
          <p:nvPr>
            <p:ph type="subTitle" idx="1"/>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Κρυοπαγήματα</a:t>
            </a:r>
            <a:r>
              <a:rPr lang="el-GR" dirty="0" smtClean="0"/>
              <a:t/>
            </a:r>
            <a:br>
              <a:rPr lang="el-GR" dirty="0" smtClean="0"/>
            </a:br>
            <a:endParaRPr lang="el-GR" dirty="0"/>
          </a:p>
        </p:txBody>
      </p:sp>
      <p:sp>
        <p:nvSpPr>
          <p:cNvPr id="3" name="Content Placeholder 2"/>
          <p:cNvSpPr>
            <a:spLocks noGrp="1"/>
          </p:cNvSpPr>
          <p:nvPr>
            <p:ph idx="1"/>
          </p:nvPr>
        </p:nvSpPr>
        <p:spPr/>
        <p:txBody>
          <a:bodyPr>
            <a:normAutofit/>
          </a:bodyPr>
          <a:lstStyle/>
          <a:p>
            <a:pPr>
              <a:buNone/>
            </a:pPr>
            <a:r>
              <a:rPr lang="el-GR" sz="2400" dirty="0" smtClean="0"/>
              <a:t>Τα </a:t>
            </a:r>
            <a:r>
              <a:rPr lang="el-GR" sz="2400" dirty="0" smtClean="0"/>
              <a:t>κρυοπαγήματα οφείλονται σε πάγωμα διαφόρων μελών του σώματος από την έκθεση στο κρύο. Συχνότερα εμφανίζονται στα ακάλυπτα σημεία του σώματος, δηλαδή τα δάκτυλα των χεριών και των ποδιών, τη μύτη και τα αυτιά. Αιτία είναι η μείωση της αιματικής ροής λόγω κρύου, με αποτέλεσμα τη μείωση θερμοκρασίας και το σχηματισμό κρυστάλλων στο υγρό των κυττάρων του δέρματος και των ιστών, οι οποίοι προκαλούν βλάβες.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Κρυοπαγήματα</a:t>
            </a:r>
            <a:r>
              <a:rPr lang="el-GR" dirty="0" smtClean="0"/>
              <a:t/>
            </a:r>
            <a:br>
              <a:rPr lang="el-GR" dirty="0" smtClean="0"/>
            </a:br>
            <a:endParaRPr lang="el-GR" dirty="0"/>
          </a:p>
        </p:txBody>
      </p:sp>
      <p:sp>
        <p:nvSpPr>
          <p:cNvPr id="3" name="Content Placeholder 2"/>
          <p:cNvSpPr>
            <a:spLocks noGrp="1"/>
          </p:cNvSpPr>
          <p:nvPr>
            <p:ph idx="1"/>
          </p:nvPr>
        </p:nvSpPr>
        <p:spPr/>
        <p:txBody>
          <a:bodyPr>
            <a:normAutofit fontScale="62500" lnSpcReduction="20000"/>
          </a:bodyPr>
          <a:lstStyle/>
          <a:p>
            <a:pPr>
              <a:buNone/>
            </a:pPr>
            <a:r>
              <a:rPr lang="el-GR" dirty="0" smtClean="0"/>
              <a:t>Ελαφρά κρυοπαγήματα</a:t>
            </a:r>
            <a:r>
              <a:rPr lang="el-GR" dirty="0" smtClean="0"/>
              <a:t>:</a:t>
            </a:r>
            <a:endParaRPr lang="en-US" dirty="0" smtClean="0"/>
          </a:p>
          <a:p>
            <a:pPr>
              <a:buNone/>
            </a:pPr>
            <a:endParaRPr lang="el-GR" dirty="0" smtClean="0"/>
          </a:p>
          <a:p>
            <a:pPr>
              <a:buNone/>
            </a:pPr>
            <a:r>
              <a:rPr lang="el-GR" dirty="0" smtClean="0"/>
              <a:t>• Ελαφρύς πόνος ή αίσθημα καύσου στο άκρο, που τελικά μετατρέπονται σε μούδιασμα</a:t>
            </a:r>
            <a:r>
              <a:rPr lang="el-GR" dirty="0" smtClean="0"/>
              <a:t>.</a:t>
            </a:r>
            <a:endParaRPr lang="en-US" dirty="0" smtClean="0"/>
          </a:p>
          <a:p>
            <a:pPr>
              <a:buNone/>
            </a:pPr>
            <a:r>
              <a:rPr lang="el-GR" dirty="0" smtClean="0"/>
              <a:t>• </a:t>
            </a:r>
            <a:r>
              <a:rPr lang="el-GR" dirty="0" smtClean="0"/>
              <a:t>Δέρμα γκρι ή κίτρινο</a:t>
            </a:r>
            <a:r>
              <a:rPr lang="el-GR" dirty="0" smtClean="0"/>
              <a:t>.</a:t>
            </a:r>
            <a:endParaRPr lang="en-US" dirty="0" smtClean="0"/>
          </a:p>
          <a:p>
            <a:pPr>
              <a:buNone/>
            </a:pPr>
            <a:r>
              <a:rPr lang="el-GR" dirty="0" smtClean="0"/>
              <a:t>• </a:t>
            </a:r>
            <a:r>
              <a:rPr lang="el-GR" dirty="0" smtClean="0"/>
              <a:t>Ο ιστός είναι κανονικός στην αφή</a:t>
            </a:r>
            <a:r>
              <a:rPr lang="el-GR" dirty="0" smtClean="0"/>
              <a:t>.</a:t>
            </a:r>
            <a:endParaRPr lang="en-US" dirty="0" smtClean="0"/>
          </a:p>
          <a:p>
            <a:pPr>
              <a:buNone/>
            </a:pPr>
            <a:endParaRPr lang="en-US" dirty="0" smtClean="0"/>
          </a:p>
          <a:p>
            <a:pPr>
              <a:buNone/>
            </a:pPr>
            <a:r>
              <a:rPr lang="el-GR" dirty="0" smtClean="0"/>
              <a:t>Βαριά </a:t>
            </a:r>
            <a:r>
              <a:rPr lang="el-GR" dirty="0" smtClean="0"/>
              <a:t>κρυοπαγήματα</a:t>
            </a:r>
            <a:r>
              <a:rPr lang="el-GR" dirty="0" smtClean="0"/>
              <a:t>:</a:t>
            </a:r>
            <a:endParaRPr lang="en-US" dirty="0" smtClean="0"/>
          </a:p>
          <a:p>
            <a:pPr>
              <a:buNone/>
            </a:pPr>
            <a:endParaRPr lang="el-GR" dirty="0" smtClean="0"/>
          </a:p>
          <a:p>
            <a:pPr>
              <a:buNone/>
            </a:pPr>
            <a:r>
              <a:rPr lang="el-GR" dirty="0" smtClean="0"/>
              <a:t>• </a:t>
            </a:r>
            <a:r>
              <a:rPr lang="el-GR" dirty="0" smtClean="0"/>
              <a:t>Απώλεια αισθητικότητας στο σημείο του κρυοπαγήματος</a:t>
            </a:r>
            <a:r>
              <a:rPr lang="el-GR" dirty="0" smtClean="0"/>
              <a:t>.</a:t>
            </a:r>
            <a:endParaRPr lang="en-US" dirty="0" smtClean="0"/>
          </a:p>
          <a:p>
            <a:pPr>
              <a:buNone/>
            </a:pPr>
            <a:r>
              <a:rPr lang="el-GR" dirty="0" smtClean="0"/>
              <a:t>• </a:t>
            </a:r>
            <a:r>
              <a:rPr lang="el-GR" dirty="0" smtClean="0"/>
              <a:t>Δέρμα άσπρο ή γκριζοκίτρινο, και σκληρό στην αφή</a:t>
            </a:r>
            <a:r>
              <a:rPr lang="el-GR" dirty="0" smtClean="0"/>
              <a:t>.</a:t>
            </a:r>
            <a:endParaRPr lang="en-US" dirty="0" smtClean="0"/>
          </a:p>
          <a:p>
            <a:pPr>
              <a:buNone/>
            </a:pPr>
            <a:r>
              <a:rPr lang="el-GR" dirty="0" smtClean="0"/>
              <a:t>• </a:t>
            </a:r>
            <a:r>
              <a:rPr lang="el-GR" dirty="0" smtClean="0"/>
              <a:t>Η βλάβη είναι μεγαλύτερη, όσο χαμηλότερη είναι η θερμοκρασία και όσο περισσότερο παραμείνει παγωμένο το μέλος. Η εκτίμηση της σοβαρότητας της βλάβης γίνεται, όταν το σκέλος επαναθερμανθεί.</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Κρυοπαγήματα</a:t>
            </a:r>
            <a:r>
              <a:rPr lang="el-GR" dirty="0" smtClean="0"/>
              <a:t/>
            </a:r>
            <a:br>
              <a:rPr lang="el-GR" dirty="0" smtClean="0"/>
            </a:br>
            <a:endParaRPr lang="el-GR" dirty="0"/>
          </a:p>
        </p:txBody>
      </p:sp>
      <p:sp>
        <p:nvSpPr>
          <p:cNvPr id="3" name="Content Placeholder 2"/>
          <p:cNvSpPr>
            <a:spLocks noGrp="1"/>
          </p:cNvSpPr>
          <p:nvPr>
            <p:ph idx="1"/>
          </p:nvPr>
        </p:nvSpPr>
        <p:spPr/>
        <p:txBody>
          <a:bodyPr>
            <a:normAutofit fontScale="70000" lnSpcReduction="20000"/>
          </a:bodyPr>
          <a:lstStyle/>
          <a:p>
            <a:pPr>
              <a:buNone/>
            </a:pPr>
            <a:r>
              <a:rPr lang="el-GR" b="1" dirty="0" smtClean="0"/>
              <a:t>Η αντιμετώπιση τους</a:t>
            </a:r>
            <a:endParaRPr lang="el-GR" dirty="0" smtClean="0"/>
          </a:p>
          <a:p>
            <a:pPr>
              <a:buNone/>
            </a:pPr>
            <a:r>
              <a:rPr lang="el-GR" dirty="0" smtClean="0"/>
              <a:t>• Απομακρύνετε τον ασθενή από το ψυχρό περιβάλλον</a:t>
            </a:r>
            <a:r>
              <a:rPr lang="el-GR" dirty="0" smtClean="0"/>
              <a:t>.</a:t>
            </a:r>
            <a:endParaRPr lang="en-US" dirty="0" smtClean="0"/>
          </a:p>
          <a:p>
            <a:pPr>
              <a:buNone/>
            </a:pPr>
            <a:r>
              <a:rPr lang="el-GR" dirty="0" smtClean="0"/>
              <a:t>• </a:t>
            </a:r>
            <a:r>
              <a:rPr lang="el-GR" dirty="0" smtClean="0"/>
              <a:t>Να υποψιάζεστε πάντα υποθερμία σε έναν ασθενή με κρυοπαγήματα</a:t>
            </a:r>
            <a:r>
              <a:rPr lang="el-GR" dirty="0" smtClean="0"/>
              <a:t>.</a:t>
            </a:r>
            <a:endParaRPr lang="en-US" dirty="0" smtClean="0"/>
          </a:p>
          <a:p>
            <a:pPr>
              <a:buNone/>
            </a:pPr>
            <a:r>
              <a:rPr lang="el-GR" dirty="0" smtClean="0"/>
              <a:t>• </a:t>
            </a:r>
            <a:r>
              <a:rPr lang="el-GR" dirty="0" smtClean="0"/>
              <a:t>Χορηγήστε ζεστά υγρά στον ασθενή. Μην επιτρέψετε στον ασθενή να καπνίσει ή να κάνει χρήση αλκοόλ</a:t>
            </a:r>
            <a:r>
              <a:rPr lang="el-GR" dirty="0" smtClean="0"/>
              <a:t>.</a:t>
            </a:r>
            <a:endParaRPr lang="en-US" dirty="0" smtClean="0"/>
          </a:p>
          <a:p>
            <a:pPr>
              <a:buNone/>
            </a:pPr>
            <a:r>
              <a:rPr lang="el-GR" dirty="0" smtClean="0"/>
              <a:t>• </a:t>
            </a:r>
            <a:r>
              <a:rPr lang="el-GR" dirty="0" smtClean="0"/>
              <a:t>Τοποθετήστε τα μέλη του σώματος, που έχουν επιπολής κρυοπάγημα, πάνω σε άλλα θερμότερα μέλη του σώματος του ασθενούς: τοποθετήστε τα χέρια κάτω από τις μασχάλες, καλύψτε τα αυτιά με τις παλάμες, εφόσον είναι θερμές. Μην τοποθετείτε τα άκρα κοντά σε πηγές θερμότητας (θερμάστρες ή καλοριφέρ</a:t>
            </a:r>
            <a:r>
              <a:rPr lang="el-GR" dirty="0" smtClean="0"/>
              <a:t>).</a:t>
            </a:r>
            <a:endParaRPr lang="en-US" dirty="0" smtClean="0"/>
          </a:p>
          <a:p>
            <a:pPr>
              <a:buNone/>
            </a:pPr>
            <a:r>
              <a:rPr lang="el-GR" dirty="0" smtClean="0"/>
              <a:t>• </a:t>
            </a:r>
            <a:r>
              <a:rPr lang="el-GR" dirty="0" smtClean="0"/>
              <a:t>Μην προσπαθήσετε να αναθερμάνετε τα προσβεβλημένα άκρα με εξωτερική πηγή θερμότητας: ΚΙΝΔΥΝΟΣ ΓΑΓΓΡΑΙΝΑΣ!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t>Υποθερμία</a:t>
            </a:r>
            <a:r>
              <a:rPr lang="el-GR" sz="2800" dirty="0" smtClean="0"/>
              <a:t/>
            </a:r>
            <a:br>
              <a:rPr lang="el-GR" sz="2800" dirty="0" smtClean="0"/>
            </a:br>
            <a:endParaRPr lang="el-GR" sz="2800" dirty="0"/>
          </a:p>
        </p:txBody>
      </p:sp>
      <p:sp>
        <p:nvSpPr>
          <p:cNvPr id="3" name="Content Placeholder 2"/>
          <p:cNvSpPr>
            <a:spLocks noGrp="1"/>
          </p:cNvSpPr>
          <p:nvPr>
            <p:ph idx="1"/>
          </p:nvPr>
        </p:nvSpPr>
        <p:spPr/>
        <p:txBody>
          <a:bodyPr>
            <a:normAutofit fontScale="77500" lnSpcReduction="20000"/>
          </a:bodyPr>
          <a:lstStyle/>
          <a:p>
            <a:r>
              <a:rPr lang="el-GR" sz="3100" dirty="0" smtClean="0"/>
              <a:t>Υποθερμία </a:t>
            </a:r>
            <a:r>
              <a:rPr lang="el-GR" sz="3100" dirty="0" smtClean="0"/>
              <a:t>ονομάζεται η κατάσταση κατά την οποία το θύμα έχει πτώση της κεντρικής του θερμοκρασίας (η οποία μετριέται στο ορθό, τον οισοφάγο ή το τύμπανο του αυτιού) σε επίπεδα κάτω των 35ο C. Προκαλείται εξαιτίας της έκθεσης σε αντίξοες συνθήκες (πρωτογενής υποθερμία) ή σαν αποτέλεσμα της υπάρχουσας ασθένειας ή τραυματισμού (δευτερογενής υποθερμία).</a:t>
            </a:r>
          </a:p>
          <a:p>
            <a:r>
              <a:rPr lang="el-GR" sz="3100" dirty="0" smtClean="0"/>
              <a:t>Οι πιο ευάλωτες ομάδες στην υποθερμία είναι:</a:t>
            </a:r>
          </a:p>
          <a:p>
            <a:r>
              <a:rPr lang="el-GR" sz="3100" dirty="0" smtClean="0"/>
              <a:t>• Ηλικιωμένοι: Έχουν μειωμένη ικανότητα να αυξάνουν την παραγωγή θερμότητας και να μειώνουν την αποβολή της με αγγειοσύσπαση.</a:t>
            </a:r>
            <a:br>
              <a:rPr lang="el-GR" sz="3100" dirty="0" smtClean="0"/>
            </a:br>
            <a:r>
              <a:rPr lang="el-GR" sz="3100" dirty="0" smtClean="0"/>
              <a:t>• Παιδιά: Έχουν μεγάλη επιφάνεια σώματος και μειωμένες πηγές ενέργειας.</a:t>
            </a:r>
            <a:br>
              <a:rPr lang="el-GR" sz="3100" dirty="0" smtClean="0"/>
            </a:br>
            <a:r>
              <a:rPr lang="el-GR" sz="3100" dirty="0" smtClean="0"/>
              <a:t>• Τραυματίες: Είναι ιδιαίτερα ευάλωτοι.</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t>Υποθερμία</a:t>
            </a:r>
            <a:r>
              <a:rPr lang="el-GR" sz="2800" dirty="0" smtClean="0"/>
              <a:t/>
            </a:r>
            <a:br>
              <a:rPr lang="el-GR" sz="2800" dirty="0" smtClean="0"/>
            </a:br>
            <a:endParaRPr lang="el-GR" sz="2800" dirty="0"/>
          </a:p>
        </p:txBody>
      </p:sp>
      <p:sp>
        <p:nvSpPr>
          <p:cNvPr id="3" name="Content Placeholder 2"/>
          <p:cNvSpPr>
            <a:spLocks noGrp="1"/>
          </p:cNvSpPr>
          <p:nvPr>
            <p:ph idx="1"/>
          </p:nvPr>
        </p:nvSpPr>
        <p:spPr/>
        <p:txBody>
          <a:bodyPr>
            <a:normAutofit/>
          </a:bodyPr>
          <a:lstStyle/>
          <a:p>
            <a:pPr>
              <a:buNone/>
            </a:pPr>
            <a:r>
              <a:rPr lang="el-GR" sz="2400" b="1" dirty="0" smtClean="0"/>
              <a:t>Τα χαρακτηριστικά της</a:t>
            </a:r>
            <a:endParaRPr lang="el-GR" sz="2400" dirty="0" smtClean="0"/>
          </a:p>
          <a:p>
            <a:r>
              <a:rPr lang="el-GR" sz="2400" dirty="0" smtClean="0"/>
              <a:t>Θα πρέπει να υποψιαζόμαστε υποθερμία, όταν οι συνθήκες του περιβάλλοντος είναι τέτοιες που θα μπορούσαν να την προκαλέσουν. Καθώς η θερμοκρασία του σώματος μειώνεται κάτω από 35ο C, μειώνονται ο καρδιακός ρυθμός, η αναπνοή, καθώς και η περιφερική και εγκεφαλική αιμάτωση. Η κατάσταση του θύματος επιδεινώνεται, καθώς πέφτει η θερμοκρασία του σώματος.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t>Υποθερμία</a:t>
            </a:r>
            <a:r>
              <a:rPr lang="el-GR" sz="2800" dirty="0" smtClean="0"/>
              <a:t/>
            </a:r>
            <a:br>
              <a:rPr lang="el-GR" sz="2800" dirty="0" smtClean="0"/>
            </a:br>
            <a:endParaRPr lang="el-GR" sz="2800" dirty="0"/>
          </a:p>
        </p:txBody>
      </p:sp>
      <p:sp>
        <p:nvSpPr>
          <p:cNvPr id="3" name="Content Placeholder 2"/>
          <p:cNvSpPr>
            <a:spLocks noGrp="1"/>
          </p:cNvSpPr>
          <p:nvPr>
            <p:ph idx="1"/>
          </p:nvPr>
        </p:nvSpPr>
        <p:spPr>
          <a:xfrm>
            <a:off x="457200" y="1295400"/>
            <a:ext cx="8229600" cy="5257800"/>
          </a:xfrm>
        </p:spPr>
        <p:txBody>
          <a:bodyPr>
            <a:normAutofit fontScale="32500" lnSpcReduction="20000"/>
          </a:bodyPr>
          <a:lstStyle/>
          <a:p>
            <a:r>
              <a:rPr lang="el-GR" sz="5500" b="1" dirty="0" smtClean="0"/>
              <a:t>Η αντιμετώπιση της</a:t>
            </a:r>
            <a:endParaRPr lang="el-GR" sz="5500" dirty="0" smtClean="0"/>
          </a:p>
          <a:p>
            <a:r>
              <a:rPr lang="el-GR" sz="5500" dirty="0" smtClean="0"/>
              <a:t>Ο αρωγός που καλείται να αντιμετωπίσει θύμα με υποθερμία μπορεί να αντιμετωπίσει εξαιρετικά αντίξοες περιβαλλοντολογικές συνθήκες. Η ασφάλεια του αρωγού πρέπει να είναι η πρώτη προτεραιότητα.</a:t>
            </a:r>
          </a:p>
          <a:p>
            <a:r>
              <a:rPr lang="el-GR" sz="5500" dirty="0" smtClean="0"/>
              <a:t>Τα θύματα με σοβαρή υποθερμία παρουσιάζουν εικόνα νεκρού λόγω μειωμένης αιμάτωσης του εγκεφάλου. Όμως, ΚΑΝΕΝΑΣ ΥΠΟΘΕΡΜΙΚΟΣ ΔΕΝ ΘΕΩΡΕΙΤΑΙ ΝΕΚΡΟΣ ΑΝ ΔΕΝ ΟΛΟΚΛΗΡΩΘΕΙ Η ΔΙΑΔΙΚΑΣΙΑ ΕΠΑΝΑΘΕΡΜΑΝΣΗΣ ΤΟΥ.</a:t>
            </a:r>
          </a:p>
          <a:p>
            <a:r>
              <a:rPr lang="el-GR" sz="5500" dirty="0" smtClean="0"/>
              <a:t>• Απομακρύνετε τον ασθενή από το κρύο περιβάλλον.</a:t>
            </a:r>
            <a:br>
              <a:rPr lang="el-GR" sz="5500" dirty="0" smtClean="0"/>
            </a:br>
            <a:r>
              <a:rPr lang="el-GR" sz="5500" dirty="0" smtClean="0"/>
              <a:t>• Αφαιρέστε τα βρεγμένα ρούχα, μόνο αν έχετε αλλαγή.</a:t>
            </a:r>
            <a:br>
              <a:rPr lang="el-GR" sz="5500" dirty="0" smtClean="0"/>
            </a:br>
            <a:r>
              <a:rPr lang="el-GR" sz="5500" dirty="0" smtClean="0"/>
              <a:t>• Εξασφαλίστε αεραγωγό, αναπνοή, κυκλοφορία.</a:t>
            </a:r>
            <a:br>
              <a:rPr lang="el-GR" sz="5500" dirty="0" smtClean="0"/>
            </a:br>
            <a:r>
              <a:rPr lang="el-GR" sz="5500" dirty="0" smtClean="0"/>
              <a:t>• Ελέγξτε για σημεία ζωής για 1 λεπτό.</a:t>
            </a:r>
            <a:br>
              <a:rPr lang="el-GR" sz="5500" dirty="0" smtClean="0"/>
            </a:br>
            <a:r>
              <a:rPr lang="el-GR" sz="5500" dirty="0" smtClean="0"/>
              <a:t>• Αν ο ασθενής είναι αναίσθητος, τοποθετήστε τον σε θέση ανάνηψης.</a:t>
            </a:r>
            <a:br>
              <a:rPr lang="el-GR" sz="5500" dirty="0" smtClean="0"/>
            </a:br>
            <a:r>
              <a:rPr lang="el-GR" sz="5500" dirty="0" smtClean="0"/>
              <a:t>• Εκτελέστε καρδιοαναπνευστική αναζωογόνηση (ΚΑΑ) αν απαιτείται.</a:t>
            </a:r>
            <a:br>
              <a:rPr lang="el-GR" sz="5500" dirty="0" smtClean="0"/>
            </a:br>
            <a:r>
              <a:rPr lang="el-GR" sz="5500" dirty="0" smtClean="0"/>
              <a:t>• Αποφύγετε τις απότομες μετακινήσεις του θύματος.</a:t>
            </a:r>
            <a:br>
              <a:rPr lang="el-GR" sz="5500" dirty="0" smtClean="0"/>
            </a:br>
            <a:r>
              <a:rPr lang="el-GR" sz="5500" dirty="0" smtClean="0"/>
              <a:t>• Διατηρήστε τη θερμοκρασία σώματος. Αποφύγετε κάθε επιπλέον απώλεια θερμότητας.</a:t>
            </a:r>
            <a:br>
              <a:rPr lang="el-GR" sz="5500" dirty="0" smtClean="0"/>
            </a:br>
            <a:r>
              <a:rPr lang="el-GR" sz="5500" dirty="0" smtClean="0"/>
              <a:t>• Τοποθετήστε τον ασθενή σε ζεστό χώρο.</a:t>
            </a:r>
            <a:br>
              <a:rPr lang="el-GR" sz="5500" dirty="0" smtClean="0"/>
            </a:br>
            <a:r>
              <a:rPr lang="el-GR" sz="5500" dirty="0" smtClean="0"/>
              <a:t>• Αν ο ασθενής διατηρεί τις αισθήσεις του, χορηγήστε ζεστά και γλυκά υγρά, όχι οινοπνευματώδη ή καφέ.</a:t>
            </a:r>
            <a:br>
              <a:rPr lang="el-GR" sz="5500" dirty="0" smtClean="0"/>
            </a:br>
            <a:r>
              <a:rPr lang="el-GR" sz="5500" dirty="0" smtClean="0"/>
              <a:t>• Μην επιχειρήσετε εξωτερική αναθέρμανση.</a:t>
            </a:r>
          </a:p>
          <a:p>
            <a:endParaRPr lang="el-G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497</Words>
  <Application>Microsoft Office PowerPoint</Application>
  <PresentationFormat>On-screen Show (4:3)</PresentationFormat>
  <Paragraphs>34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Κρυοπαγήματα </vt:lpstr>
      <vt:lpstr>Κρυοπαγήματα </vt:lpstr>
      <vt:lpstr>Κρυοπαγήματα </vt:lpstr>
      <vt:lpstr>Κρυοπαγήματα </vt:lpstr>
      <vt:lpstr>Υποθερμία </vt:lpstr>
      <vt:lpstr>Υποθερμία </vt:lpstr>
      <vt:lpstr>Υποθερμία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Κρυοπαγήματα </dc:title>
  <dc:creator>Fanoula</dc:creator>
  <cp:lastModifiedBy>Fanoula</cp:lastModifiedBy>
  <cp:revision>2</cp:revision>
  <dcterms:created xsi:type="dcterms:W3CDTF">2006-08-16T00:00:00Z</dcterms:created>
  <dcterms:modified xsi:type="dcterms:W3CDTF">2015-12-28T17:04:45Z</dcterms:modified>
</cp:coreProperties>
</file>