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 id="263" r:id="rId9"/>
    <p:sldId id="264" r:id="rId10"/>
    <p:sldId id="268" r:id="rId11"/>
    <p:sldId id="269" r:id="rId12"/>
    <p:sldId id="270" r:id="rId13"/>
    <p:sldId id="271" r:id="rId14"/>
    <p:sldId id="273" r:id="rId15"/>
    <p:sldId id="272" r:id="rId16"/>
    <p:sldId id="265" r:id="rId17"/>
    <p:sldId id="266" r:id="rId18"/>
    <p:sldId id="267"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7" d="100"/>
          <a:sy n="67"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AD7F6D57-5756-46EE-B267-1A5202755501}" type="datetimeFigureOut">
              <a:rPr lang="el-GR" smtClean="0"/>
              <a:t>29/11/2022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A82F07B-43B6-43C2-A133-B0AD91D66828}" type="slidenum">
              <a:rPr lang="el-GR" smtClean="0"/>
              <a:t>‹#›</a:t>
            </a:fld>
            <a:endParaRPr lang="el-GR"/>
          </a:p>
        </p:txBody>
      </p:sp>
    </p:spTree>
    <p:extLst>
      <p:ext uri="{BB962C8B-B14F-4D97-AF65-F5344CB8AC3E}">
        <p14:creationId xmlns:p14="http://schemas.microsoft.com/office/powerpoint/2010/main" val="237934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D7F6D57-5756-46EE-B267-1A5202755501}" type="datetimeFigureOut">
              <a:rPr lang="el-GR" smtClean="0"/>
              <a:t>29/11/2022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A82F07B-43B6-43C2-A133-B0AD91D66828}" type="slidenum">
              <a:rPr lang="el-GR" smtClean="0"/>
              <a:t>‹#›</a:t>
            </a:fld>
            <a:endParaRPr lang="el-GR"/>
          </a:p>
        </p:txBody>
      </p:sp>
    </p:spTree>
    <p:extLst>
      <p:ext uri="{BB962C8B-B14F-4D97-AF65-F5344CB8AC3E}">
        <p14:creationId xmlns:p14="http://schemas.microsoft.com/office/powerpoint/2010/main" val="6073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D7F6D57-5756-46EE-B267-1A5202755501}" type="datetimeFigureOut">
              <a:rPr lang="el-GR" smtClean="0"/>
              <a:t>29/11/2022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A82F07B-43B6-43C2-A133-B0AD91D66828}" type="slidenum">
              <a:rPr lang="el-GR" smtClean="0"/>
              <a:t>‹#›</a:t>
            </a:fld>
            <a:endParaRPr lang="el-GR"/>
          </a:p>
        </p:txBody>
      </p:sp>
    </p:spTree>
    <p:extLst>
      <p:ext uri="{BB962C8B-B14F-4D97-AF65-F5344CB8AC3E}">
        <p14:creationId xmlns:p14="http://schemas.microsoft.com/office/powerpoint/2010/main" val="392774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D7F6D57-5756-46EE-B267-1A5202755501}" type="datetimeFigureOut">
              <a:rPr lang="el-GR" smtClean="0"/>
              <a:t>29/11/2022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A82F07B-43B6-43C2-A133-B0AD91D66828}" type="slidenum">
              <a:rPr lang="el-GR" smtClean="0"/>
              <a:t>‹#›</a:t>
            </a:fld>
            <a:endParaRPr lang="el-GR"/>
          </a:p>
        </p:txBody>
      </p:sp>
    </p:spTree>
    <p:extLst>
      <p:ext uri="{BB962C8B-B14F-4D97-AF65-F5344CB8AC3E}">
        <p14:creationId xmlns:p14="http://schemas.microsoft.com/office/powerpoint/2010/main" val="399861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AD7F6D57-5756-46EE-B267-1A5202755501}" type="datetimeFigureOut">
              <a:rPr lang="el-GR" smtClean="0"/>
              <a:t>29/11/2022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A82F07B-43B6-43C2-A133-B0AD91D66828}" type="slidenum">
              <a:rPr lang="el-GR" smtClean="0"/>
              <a:t>‹#›</a:t>
            </a:fld>
            <a:endParaRPr lang="el-GR"/>
          </a:p>
        </p:txBody>
      </p:sp>
    </p:spTree>
    <p:extLst>
      <p:ext uri="{BB962C8B-B14F-4D97-AF65-F5344CB8AC3E}">
        <p14:creationId xmlns:p14="http://schemas.microsoft.com/office/powerpoint/2010/main" val="159521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D7F6D57-5756-46EE-B267-1A5202755501}" type="datetimeFigureOut">
              <a:rPr lang="el-GR" smtClean="0"/>
              <a:t>29/11/2022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A82F07B-43B6-43C2-A133-B0AD91D66828}" type="slidenum">
              <a:rPr lang="el-GR" smtClean="0"/>
              <a:t>‹#›</a:t>
            </a:fld>
            <a:endParaRPr lang="el-GR"/>
          </a:p>
        </p:txBody>
      </p:sp>
    </p:spTree>
    <p:extLst>
      <p:ext uri="{BB962C8B-B14F-4D97-AF65-F5344CB8AC3E}">
        <p14:creationId xmlns:p14="http://schemas.microsoft.com/office/powerpoint/2010/main" val="132888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D7F6D57-5756-46EE-B267-1A5202755501}" type="datetimeFigureOut">
              <a:rPr lang="el-GR" smtClean="0"/>
              <a:t>29/11/2022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A82F07B-43B6-43C2-A133-B0AD91D66828}" type="slidenum">
              <a:rPr lang="el-GR" smtClean="0"/>
              <a:t>‹#›</a:t>
            </a:fld>
            <a:endParaRPr lang="el-GR"/>
          </a:p>
        </p:txBody>
      </p:sp>
    </p:spTree>
    <p:extLst>
      <p:ext uri="{BB962C8B-B14F-4D97-AF65-F5344CB8AC3E}">
        <p14:creationId xmlns:p14="http://schemas.microsoft.com/office/powerpoint/2010/main" val="404304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D7F6D57-5756-46EE-B267-1A5202755501}" type="datetimeFigureOut">
              <a:rPr lang="el-GR" smtClean="0"/>
              <a:t>29/11/2022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A82F07B-43B6-43C2-A133-B0AD91D66828}" type="slidenum">
              <a:rPr lang="el-GR" smtClean="0"/>
              <a:t>‹#›</a:t>
            </a:fld>
            <a:endParaRPr lang="el-GR"/>
          </a:p>
        </p:txBody>
      </p:sp>
    </p:spTree>
    <p:extLst>
      <p:ext uri="{BB962C8B-B14F-4D97-AF65-F5344CB8AC3E}">
        <p14:creationId xmlns:p14="http://schemas.microsoft.com/office/powerpoint/2010/main" val="388498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D7F6D57-5756-46EE-B267-1A5202755501}" type="datetimeFigureOut">
              <a:rPr lang="el-GR" smtClean="0"/>
              <a:t>29/11/2022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A82F07B-43B6-43C2-A133-B0AD91D66828}" type="slidenum">
              <a:rPr lang="el-GR" smtClean="0"/>
              <a:t>‹#›</a:t>
            </a:fld>
            <a:endParaRPr lang="el-GR"/>
          </a:p>
        </p:txBody>
      </p:sp>
    </p:spTree>
    <p:extLst>
      <p:ext uri="{BB962C8B-B14F-4D97-AF65-F5344CB8AC3E}">
        <p14:creationId xmlns:p14="http://schemas.microsoft.com/office/powerpoint/2010/main" val="203976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AD7F6D57-5756-46EE-B267-1A5202755501}" type="datetimeFigureOut">
              <a:rPr lang="el-GR" smtClean="0"/>
              <a:t>29/11/2022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A82F07B-43B6-43C2-A133-B0AD91D66828}" type="slidenum">
              <a:rPr lang="el-GR" smtClean="0"/>
              <a:t>‹#›</a:t>
            </a:fld>
            <a:endParaRPr lang="el-GR"/>
          </a:p>
        </p:txBody>
      </p:sp>
    </p:spTree>
    <p:extLst>
      <p:ext uri="{BB962C8B-B14F-4D97-AF65-F5344CB8AC3E}">
        <p14:creationId xmlns:p14="http://schemas.microsoft.com/office/powerpoint/2010/main" val="184281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AD7F6D57-5756-46EE-B267-1A5202755501}" type="datetimeFigureOut">
              <a:rPr lang="el-GR" smtClean="0"/>
              <a:t>29/11/2022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A82F07B-43B6-43C2-A133-B0AD91D66828}" type="slidenum">
              <a:rPr lang="el-GR" smtClean="0"/>
              <a:t>‹#›</a:t>
            </a:fld>
            <a:endParaRPr lang="el-GR"/>
          </a:p>
        </p:txBody>
      </p:sp>
    </p:spTree>
    <p:extLst>
      <p:ext uri="{BB962C8B-B14F-4D97-AF65-F5344CB8AC3E}">
        <p14:creationId xmlns:p14="http://schemas.microsoft.com/office/powerpoint/2010/main" val="346076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F6D57-5756-46EE-B267-1A5202755501}" type="datetimeFigureOut">
              <a:rPr lang="el-GR" smtClean="0"/>
              <a:t>29/11/2022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2F07B-43B6-43C2-A133-B0AD91D66828}" type="slidenum">
              <a:rPr lang="el-GR" smtClean="0"/>
              <a:t>‹#›</a:t>
            </a:fld>
            <a:endParaRPr lang="el-GR"/>
          </a:p>
        </p:txBody>
      </p:sp>
    </p:spTree>
    <p:extLst>
      <p:ext uri="{BB962C8B-B14F-4D97-AF65-F5344CB8AC3E}">
        <p14:creationId xmlns:p14="http://schemas.microsoft.com/office/powerpoint/2010/main" val="2809855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overlapping.files.wordpress.com/2010/07/442groups.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overlapping.files.wordpress.com/2010/07/442diamond.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09713" y="323850"/>
            <a:ext cx="9144000" cy="752474"/>
          </a:xfrm>
        </p:spPr>
        <p:txBody>
          <a:bodyPr>
            <a:normAutofit/>
          </a:bodyPr>
          <a:lstStyle/>
          <a:p>
            <a:r>
              <a:rPr lang="el-GR" sz="2800" b="1" dirty="0" smtClean="0"/>
              <a:t>Μορφές βασικής διάταξης και αγωνιστικά συστήματα </a:t>
            </a:r>
            <a:endParaRPr lang="el-GR" sz="2800" b="1" dirty="0"/>
          </a:p>
        </p:txBody>
      </p:sp>
      <p:sp>
        <p:nvSpPr>
          <p:cNvPr id="3" name="Υπότιτλος 2"/>
          <p:cNvSpPr>
            <a:spLocks noGrp="1"/>
          </p:cNvSpPr>
          <p:nvPr>
            <p:ph type="subTitle" idx="1"/>
          </p:nvPr>
        </p:nvSpPr>
        <p:spPr>
          <a:xfrm>
            <a:off x="1309687" y="1216026"/>
            <a:ext cx="9144000" cy="1655762"/>
          </a:xfrm>
        </p:spPr>
        <p:txBody>
          <a:bodyPr/>
          <a:lstStyle/>
          <a:p>
            <a:r>
              <a:rPr lang="el-GR" dirty="0" smtClean="0"/>
              <a:t>Ενότητα: 4-4-2 </a:t>
            </a:r>
            <a:r>
              <a:rPr lang="el-GR" dirty="0" smtClean="0"/>
              <a:t>σε ευθεία και σε ρόμβο </a:t>
            </a:r>
            <a:endParaRPr lang="en-US" dirty="0" smtClean="0"/>
          </a:p>
          <a:p>
            <a:r>
              <a:rPr lang="el-GR" dirty="0" smtClean="0"/>
              <a:t>Μάθημα: ποδοσφαίρου </a:t>
            </a:r>
            <a:r>
              <a:rPr lang="el-GR" dirty="0" err="1" smtClean="0"/>
              <a:t>γ΄εξαμήνου</a:t>
            </a:r>
            <a:r>
              <a:rPr lang="el-GR" dirty="0" smtClean="0"/>
              <a:t> </a:t>
            </a:r>
          </a:p>
          <a:p>
            <a:r>
              <a:rPr lang="el-GR" dirty="0" err="1" smtClean="0"/>
              <a:t>Κοτσαμανίδου</a:t>
            </a:r>
            <a:r>
              <a:rPr lang="el-GR" dirty="0" smtClean="0"/>
              <a:t> Ευαγγελία </a:t>
            </a:r>
            <a:endParaRPr lang="el-GR" dirty="0"/>
          </a:p>
        </p:txBody>
      </p:sp>
      <p:pic>
        <p:nvPicPr>
          <p:cNvPr id="4" name="Εικόνα 3"/>
          <p:cNvPicPr>
            <a:picLocks noChangeAspect="1"/>
          </p:cNvPicPr>
          <p:nvPr/>
        </p:nvPicPr>
        <p:blipFill>
          <a:blip r:embed="rId2"/>
          <a:stretch>
            <a:fillRect/>
          </a:stretch>
        </p:blipFill>
        <p:spPr>
          <a:xfrm>
            <a:off x="2557463" y="2871788"/>
            <a:ext cx="6043612" cy="3829049"/>
          </a:xfrm>
          <a:prstGeom prst="rect">
            <a:avLst/>
          </a:prstGeom>
        </p:spPr>
      </p:pic>
    </p:spTree>
    <p:extLst>
      <p:ext uri="{BB962C8B-B14F-4D97-AF65-F5344CB8AC3E}">
        <p14:creationId xmlns:p14="http://schemas.microsoft.com/office/powerpoint/2010/main" val="147374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3838" y="114300"/>
            <a:ext cx="8034337" cy="6743700"/>
          </a:xfrm>
        </p:spPr>
        <p:txBody>
          <a:bodyPr>
            <a:normAutofit fontScale="92500" lnSpcReduction="20000"/>
          </a:bodyPr>
          <a:lstStyle/>
          <a:p>
            <a:pPr marL="0" indent="0">
              <a:buNone/>
            </a:pPr>
            <a:r>
              <a:rPr lang="el-GR" b="1" dirty="0" smtClean="0"/>
              <a:t>Άμυνα </a:t>
            </a:r>
          </a:p>
          <a:p>
            <a:pPr marL="0" indent="0">
              <a:buNone/>
            </a:pPr>
            <a:endParaRPr lang="el-GR" b="1" dirty="0" smtClean="0"/>
          </a:p>
          <a:p>
            <a:pPr algn="just"/>
            <a:r>
              <a:rPr lang="el-GR" dirty="0" smtClean="0"/>
              <a:t>Στην άμυνα οι εσωτερικοί μέσοι ανοίγονται για την αμυντική ενίσχυση των πλευρών και ο ανασταλτικός μέσος παίζει κοντά στα δύο </a:t>
            </a:r>
            <a:r>
              <a:rPr lang="el-GR" dirty="0" err="1" smtClean="0"/>
              <a:t>στόπερ</a:t>
            </a:r>
            <a:endParaRPr lang="el-GR" dirty="0" smtClean="0"/>
          </a:p>
          <a:p>
            <a:pPr algn="just"/>
            <a:r>
              <a:rPr lang="el-GR" dirty="0" smtClean="0"/>
              <a:t>Ο ρόμβος έχει πολλά θετικά αποτελέσματα για την συνολική ανασταλτική λειτουργία της ομάδας. Η παρουσία ενός κόφτη ακριβώς μπροστά από τα </a:t>
            </a:r>
            <a:r>
              <a:rPr lang="el-GR" dirty="0" err="1" smtClean="0"/>
              <a:t>στόπερ</a:t>
            </a:r>
            <a:r>
              <a:rPr lang="el-GR" dirty="0" smtClean="0"/>
              <a:t>, με πολύ συγκεκριμένο χώρο ευθύνης, δυναμώνει αμυντικά τον άξονα και δίνει την δυνατότητα δημιουργίας εφαρμογής </a:t>
            </a:r>
            <a:r>
              <a:rPr lang="el-GR" dirty="0" err="1" smtClean="0"/>
              <a:t>plays</a:t>
            </a:r>
            <a:r>
              <a:rPr lang="el-GR" dirty="0" smtClean="0"/>
              <a:t> με 3 </a:t>
            </a:r>
            <a:r>
              <a:rPr lang="el-GR" dirty="0" err="1" smtClean="0"/>
              <a:t>στόπερ</a:t>
            </a:r>
            <a:r>
              <a:rPr lang="el-GR" dirty="0" smtClean="0"/>
              <a:t> αν τα χαρακτηριστικά του κόφτη το </a:t>
            </a:r>
            <a:r>
              <a:rPr lang="el-GR" dirty="0" smtClean="0"/>
              <a:t>επιτρέπουν. </a:t>
            </a:r>
            <a:r>
              <a:rPr lang="el-GR" dirty="0" smtClean="0"/>
              <a:t>Επιπλέον το μειωμένο αγωνιστικό πλάτος του συστήματος προσφέρει αμυντική συνοχή στο χώρο του κέντρου: πολύ δύσκολα ομάδες που παίζουν επιτυχώς τον ρόμβο δέχονται επιθέσεις από τον άξονα.</a:t>
            </a:r>
          </a:p>
          <a:p>
            <a:pPr algn="just"/>
            <a:r>
              <a:rPr lang="el-GR" dirty="0" smtClean="0"/>
              <a:t> Οι δύο εσωτερικοί μέσοι έχουν ίσως το σημαντικότερο ρόλο στην άμυνα, αφού καλούνται να καλύψουν πολλά μέτρα παίζοντας προς τα πλάγια σε μία προσπάθεια αναχαίτισης των επιθετικών ενεργειών των αντιπάλων που, σπάνια, δεν έχουν ένα σετ πλάγιων παικτών στα φτερά</a:t>
            </a:r>
          </a:p>
          <a:p>
            <a:endParaRPr lang="el-GR" dirty="0"/>
          </a:p>
        </p:txBody>
      </p:sp>
      <p:pic>
        <p:nvPicPr>
          <p:cNvPr id="4" name="Εικόνα 3"/>
          <p:cNvPicPr>
            <a:picLocks noChangeAspect="1"/>
          </p:cNvPicPr>
          <p:nvPr/>
        </p:nvPicPr>
        <p:blipFill>
          <a:blip r:embed="rId2"/>
          <a:stretch>
            <a:fillRect/>
          </a:stretch>
        </p:blipFill>
        <p:spPr>
          <a:xfrm>
            <a:off x="8258175" y="400050"/>
            <a:ext cx="3933825" cy="6457950"/>
          </a:xfrm>
          <a:prstGeom prst="rect">
            <a:avLst/>
          </a:prstGeom>
        </p:spPr>
      </p:pic>
    </p:spTree>
    <p:extLst>
      <p:ext uri="{BB962C8B-B14F-4D97-AF65-F5344CB8AC3E}">
        <p14:creationId xmlns:p14="http://schemas.microsoft.com/office/powerpoint/2010/main" val="296570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228600" lvl="0" indent="-228600">
              <a:spcBef>
                <a:spcPts val="1000"/>
              </a:spcBef>
            </a:pPr>
            <a:r>
              <a:rPr lang="el-GR" sz="2800" b="1" dirty="0">
                <a:solidFill>
                  <a:prstClr val="black"/>
                </a:solidFill>
                <a:latin typeface="Calibri" panose="020F0502020204030204"/>
                <a:ea typeface="+mn-ea"/>
                <a:cs typeface="+mn-cs"/>
              </a:rPr>
              <a:t>Κέντρο </a:t>
            </a:r>
            <a:br>
              <a:rPr lang="el-GR" sz="2800" b="1" dirty="0">
                <a:solidFill>
                  <a:prstClr val="black"/>
                </a:solidFill>
                <a:latin typeface="Calibri" panose="020F0502020204030204"/>
                <a:ea typeface="+mn-ea"/>
                <a:cs typeface="+mn-cs"/>
              </a:rPr>
            </a:br>
            <a:endParaRPr lang="el-GR" dirty="0"/>
          </a:p>
        </p:txBody>
      </p:sp>
      <p:sp>
        <p:nvSpPr>
          <p:cNvPr id="5" name="Θέση περιεχομένου 4"/>
          <p:cNvSpPr>
            <a:spLocks noGrp="1"/>
          </p:cNvSpPr>
          <p:nvPr>
            <p:ph idx="1"/>
          </p:nvPr>
        </p:nvSpPr>
        <p:spPr/>
        <p:txBody>
          <a:bodyPr>
            <a:normAutofit/>
          </a:bodyPr>
          <a:lstStyle/>
          <a:p>
            <a:r>
              <a:rPr lang="el-GR" dirty="0" smtClean="0"/>
              <a:t>Στο χώρο του κέντρου βρίσκεται το, θεωρητικό, πλεονέκτημα του ρόμβου σε σχέση με άλλους σχηματισμούς. Η παρουσία τεσσάρων μέσων που αγωνίζονται πολύ κοντά μεταξύ τους δίνει την δυνατότητα αμυντικής συνοχής αλλά και καλής κυκλοφορίας της μπάλας (ειδικά αν το επιτρέπει η τεχνική των παικτών του ρόμβου με παίκτη στην βάση τύπου… </a:t>
            </a:r>
            <a:r>
              <a:rPr lang="el-GR" dirty="0" err="1" smtClean="0"/>
              <a:t>Πίρλο</a:t>
            </a:r>
            <a:r>
              <a:rPr lang="el-GR" dirty="0" smtClean="0"/>
              <a:t>). Επιπλέον ο εν λόγω σχηματισμός επιτρέπει την εύκολη προσαρμογή/παραλλαγή σε </a:t>
            </a:r>
            <a:r>
              <a:rPr lang="el-GR" dirty="0" smtClean="0"/>
              <a:t>σχέση </a:t>
            </a:r>
            <a:r>
              <a:rPr lang="el-GR" dirty="0" smtClean="0"/>
              <a:t>με τα δεδομένα του αγώνα. Το 4-4-2 σε ρόμβο όπως και το 3-5-2 βασίζονται στην </a:t>
            </a:r>
            <a:r>
              <a:rPr lang="el-GR" dirty="0" err="1" smtClean="0"/>
              <a:t>πολυμορφικότητά</a:t>
            </a:r>
            <a:r>
              <a:rPr lang="el-GR" dirty="0" smtClean="0"/>
              <a:t> τους, θυσιάζοντας όμως το παιχνίδι από τα πλάγια.</a:t>
            </a:r>
          </a:p>
          <a:p>
            <a:endParaRPr lang="el-GR" dirty="0"/>
          </a:p>
        </p:txBody>
      </p:sp>
    </p:spTree>
    <p:extLst>
      <p:ext uri="{BB962C8B-B14F-4D97-AF65-F5344CB8AC3E}">
        <p14:creationId xmlns:p14="http://schemas.microsoft.com/office/powerpoint/2010/main" val="100060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228600"/>
            <a:ext cx="5700713" cy="6472238"/>
          </a:xfrm>
        </p:spPr>
        <p:txBody>
          <a:bodyPr>
            <a:normAutofit fontScale="77500" lnSpcReduction="20000"/>
          </a:bodyPr>
          <a:lstStyle/>
          <a:p>
            <a:pPr marL="0" indent="0">
              <a:buNone/>
            </a:pPr>
            <a:r>
              <a:rPr lang="el-GR" b="1" dirty="0" smtClean="0"/>
              <a:t>Επίθεση </a:t>
            </a:r>
          </a:p>
          <a:p>
            <a:pPr algn="just"/>
            <a:r>
              <a:rPr lang="el-GR" dirty="0" smtClean="0"/>
              <a:t>Στην επίθεση οι πλάγιοι </a:t>
            </a:r>
            <a:r>
              <a:rPr lang="el-GR" dirty="0" err="1" smtClean="0"/>
              <a:t>μπακ</a:t>
            </a:r>
            <a:r>
              <a:rPr lang="el-GR" dirty="0" smtClean="0"/>
              <a:t> καλύπτουν το πλάτος του γηπέδου, το "10" συνδέει χαφ με επίθεση και ο περιφερειακός επιθετικός, συχνά, ανοίγεται στα πλάγια για την δημιουργία κενών χώρων στην αντίπαλη άμυνα</a:t>
            </a:r>
          </a:p>
          <a:p>
            <a:pPr algn="just"/>
            <a:r>
              <a:rPr lang="el-GR" dirty="0" smtClean="0"/>
              <a:t>Η παρουσία των δύο επιθετικών παραπέμπει σε ένα </a:t>
            </a:r>
            <a:r>
              <a:rPr lang="el-GR" dirty="0" err="1" smtClean="0"/>
              <a:t>επιθετικογενές</a:t>
            </a:r>
            <a:r>
              <a:rPr lang="el-GR" dirty="0" smtClean="0"/>
              <a:t> σύστημα, όμως η εφαρμογή του ρόμβου έχει δείξει </a:t>
            </a:r>
            <a:r>
              <a:rPr lang="el-GR" dirty="0" err="1" smtClean="0"/>
              <a:t>πολλάκις</a:t>
            </a:r>
            <a:r>
              <a:rPr lang="el-GR" dirty="0" smtClean="0"/>
              <a:t> το αντίθετο. Η έλλειψη επιθετικών μέσων στα πλάγια καθιστά δύσκολη την ανάπτυξη της ομάδας, την εκμετάλλευση κενών χώρων και την τροφοδότηση των 2 επιθετικών που γίνεται - σχεδόν αποκλειστικά - από τον άξονα. Το "10" παίζει τεράστιο ρόλο στην επιθετική λειτουργία της ομάδας αφού είναι ο μοναδικός παίκτης που μπορεί να συνδέσει τα χαφ με την επίθεση.</a:t>
            </a:r>
          </a:p>
          <a:p>
            <a:pPr algn="just"/>
            <a:r>
              <a:rPr lang="el-GR" dirty="0" smtClean="0"/>
              <a:t>Σπάνια θα βρούμε ομάδες να παίζουν τον ρόμβο χωρίς ένα αξιόλογο "10άρι" με πνευμόνια και δημιουργικές τάσεις.</a:t>
            </a:r>
            <a:endParaRPr lang="el-GR" dirty="0"/>
          </a:p>
        </p:txBody>
      </p:sp>
      <p:pic>
        <p:nvPicPr>
          <p:cNvPr id="4" name="Εικόνα 3"/>
          <p:cNvPicPr>
            <a:picLocks noChangeAspect="1"/>
          </p:cNvPicPr>
          <p:nvPr/>
        </p:nvPicPr>
        <p:blipFill>
          <a:blip r:embed="rId2"/>
          <a:stretch>
            <a:fillRect/>
          </a:stretch>
        </p:blipFill>
        <p:spPr>
          <a:xfrm>
            <a:off x="6300788" y="228600"/>
            <a:ext cx="5229225" cy="6472238"/>
          </a:xfrm>
          <a:prstGeom prst="rect">
            <a:avLst/>
          </a:prstGeom>
        </p:spPr>
      </p:pic>
    </p:spTree>
    <p:extLst>
      <p:ext uri="{BB962C8B-B14F-4D97-AF65-F5344CB8AC3E}">
        <p14:creationId xmlns:p14="http://schemas.microsoft.com/office/powerpoint/2010/main" val="2743795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1488" y="228600"/>
            <a:ext cx="10882312" cy="6472238"/>
          </a:xfrm>
        </p:spPr>
        <p:txBody>
          <a:bodyPr>
            <a:normAutofit/>
          </a:bodyPr>
          <a:lstStyle/>
          <a:p>
            <a:pPr marL="0" indent="0">
              <a:buNone/>
            </a:pPr>
            <a:r>
              <a:rPr lang="el-GR" b="1" dirty="0" smtClean="0"/>
              <a:t>Πλεονεκτήματα </a:t>
            </a:r>
            <a:endParaRPr lang="el-GR" b="1" dirty="0" smtClean="0"/>
          </a:p>
          <a:p>
            <a:pPr marL="0" indent="0">
              <a:buNone/>
            </a:pPr>
            <a:endParaRPr lang="el-GR" b="1" dirty="0" smtClean="0"/>
          </a:p>
          <a:p>
            <a:r>
              <a:rPr lang="el-GR" dirty="0" smtClean="0"/>
              <a:t>Συμπαγές κέντρο με παρουσία 4 μέσων σε μικρές αποστάσεις. Η υψηλή τεχνική των μέσων μπορεί να εγγυηθεί καλή κυκλοφορία και έλεγχο του ρυθμού.</a:t>
            </a:r>
          </a:p>
          <a:p>
            <a:r>
              <a:rPr lang="el-GR" dirty="0" smtClean="0"/>
              <a:t>Μειωμένες αποστάσεις μεταξύ των γραμμών</a:t>
            </a:r>
          </a:p>
          <a:p>
            <a:r>
              <a:rPr lang="el-GR" dirty="0" smtClean="0"/>
              <a:t>Ενισχυμένη ανασταλτική παρουσία στον άξονα</a:t>
            </a:r>
          </a:p>
          <a:p>
            <a:r>
              <a:rPr lang="el-GR" dirty="0" smtClean="0"/>
              <a:t>Αριθμητικό πλεονέκτημα στον χώρο του κέντρου σχεδόν απέναντι σε όλα τα συστήματα</a:t>
            </a:r>
          </a:p>
          <a:p>
            <a:r>
              <a:rPr lang="el-GR" dirty="0" smtClean="0"/>
              <a:t>Το "10" έχει ξεκάθαρο ρόλο χωρίς να επωμίζεται "βαριά" αμυντικά καθήκοντα και συνδέει πιο ορθολογικά την επίθεση με το κέντρο σε σχέση με τα </a:t>
            </a:r>
            <a:r>
              <a:rPr lang="el-GR" dirty="0" err="1" smtClean="0"/>
              <a:t>flat</a:t>
            </a:r>
            <a:r>
              <a:rPr lang="el-GR" dirty="0" smtClean="0"/>
              <a:t> 4-4-2</a:t>
            </a:r>
          </a:p>
          <a:p>
            <a:endParaRPr lang="el-GR" dirty="0"/>
          </a:p>
        </p:txBody>
      </p:sp>
    </p:spTree>
    <p:extLst>
      <p:ext uri="{BB962C8B-B14F-4D97-AF65-F5344CB8AC3E}">
        <p14:creationId xmlns:p14="http://schemas.microsoft.com/office/powerpoint/2010/main" val="174780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693737"/>
            <a:ext cx="10515600" cy="892175"/>
          </a:xfrm>
        </p:spPr>
        <p:txBody>
          <a:bodyPr>
            <a:normAutofit fontScale="90000"/>
          </a:bodyPr>
          <a:lstStyle/>
          <a:p>
            <a:pPr lvl="0">
              <a:spcBef>
                <a:spcPts val="1000"/>
              </a:spcBef>
            </a:pPr>
            <a:r>
              <a:rPr lang="el-GR" sz="3100" b="1" dirty="0">
                <a:solidFill>
                  <a:prstClr val="black"/>
                </a:solidFill>
                <a:latin typeface="Calibri" panose="020F0502020204030204"/>
                <a:ea typeface="+mn-ea"/>
                <a:cs typeface="+mn-cs"/>
              </a:rPr>
              <a:t>Μειονεκτήματα </a:t>
            </a:r>
            <a:r>
              <a:rPr lang="el-GR" sz="2200" b="1" dirty="0">
                <a:solidFill>
                  <a:prstClr val="black"/>
                </a:solidFill>
                <a:latin typeface="Calibri" panose="020F0502020204030204"/>
                <a:ea typeface="+mn-ea"/>
                <a:cs typeface="+mn-cs"/>
              </a:rPr>
              <a:t/>
            </a:r>
            <a:br>
              <a:rPr lang="el-GR" sz="2200" b="1" dirty="0">
                <a:solidFill>
                  <a:prstClr val="black"/>
                </a:solidFill>
                <a:latin typeface="Calibri" panose="020F0502020204030204"/>
                <a:ea typeface="+mn-ea"/>
                <a:cs typeface="+mn-cs"/>
              </a:rPr>
            </a:br>
            <a:endParaRPr lang="el-GR" dirty="0"/>
          </a:p>
        </p:txBody>
      </p:sp>
      <p:sp>
        <p:nvSpPr>
          <p:cNvPr id="3" name="Θέση περιεχομένου 2"/>
          <p:cNvSpPr>
            <a:spLocks noGrp="1"/>
          </p:cNvSpPr>
          <p:nvPr>
            <p:ph idx="1"/>
          </p:nvPr>
        </p:nvSpPr>
        <p:spPr/>
        <p:txBody>
          <a:bodyPr/>
          <a:lstStyle/>
          <a:p>
            <a:pPr lvl="0"/>
            <a:r>
              <a:rPr lang="el-GR" sz="2200" dirty="0" smtClean="0">
                <a:solidFill>
                  <a:prstClr val="black"/>
                </a:solidFill>
              </a:rPr>
              <a:t>Οι </a:t>
            </a:r>
            <a:r>
              <a:rPr lang="el-GR" sz="2200" dirty="0">
                <a:solidFill>
                  <a:prstClr val="black"/>
                </a:solidFill>
              </a:rPr>
              <a:t>πλάγιοι </a:t>
            </a:r>
            <a:r>
              <a:rPr lang="el-GR" sz="2200" dirty="0" err="1">
                <a:solidFill>
                  <a:prstClr val="black"/>
                </a:solidFill>
              </a:rPr>
              <a:t>μπακ</a:t>
            </a:r>
            <a:r>
              <a:rPr lang="el-GR" sz="2200" dirty="0">
                <a:solidFill>
                  <a:prstClr val="black"/>
                </a:solidFill>
              </a:rPr>
              <a:t> είναι εκτεθειμένοι αμυντικά απέναντι σε συστήματα με έντονη επιθετική δραστηριότητα από τις πλευρές όπως τα 4-3-3, 4-5-1.</a:t>
            </a:r>
          </a:p>
          <a:p>
            <a:pPr lvl="0"/>
            <a:r>
              <a:rPr lang="el-GR" sz="2200" dirty="0">
                <a:solidFill>
                  <a:prstClr val="black"/>
                </a:solidFill>
              </a:rPr>
              <a:t>Μονοδιάστατη ανάπτυξη από τον άξονα εξαιτίας απουσίας πλάγιων παικτών</a:t>
            </a:r>
          </a:p>
          <a:p>
            <a:pPr lvl="0"/>
            <a:r>
              <a:rPr lang="el-GR" sz="2200" dirty="0">
                <a:solidFill>
                  <a:prstClr val="black"/>
                </a:solidFill>
              </a:rPr>
              <a:t>Μη δυνατότητα εκμετάλλευσης κενών χώρων – συνήθως στις αντίπαλες πτέρυγες</a:t>
            </a:r>
          </a:p>
          <a:p>
            <a:pPr lvl="0"/>
            <a:r>
              <a:rPr lang="el-GR" sz="2200" dirty="0">
                <a:solidFill>
                  <a:prstClr val="black"/>
                </a:solidFill>
              </a:rPr>
              <a:t>Εύκολα αντιμετωπίσιμο από κλειστές άμυνες λόγω του μειωμένου πλάτους</a:t>
            </a:r>
          </a:p>
          <a:p>
            <a:pPr lvl="0"/>
            <a:r>
              <a:rPr lang="el-GR" sz="2200" dirty="0">
                <a:solidFill>
                  <a:prstClr val="black"/>
                </a:solidFill>
              </a:rPr>
              <a:t>Μεγάλο μερίδιο της ανάπτυξης βαρύνει τον μεσοεπιθετικό</a:t>
            </a:r>
          </a:p>
          <a:p>
            <a:pPr lvl="0"/>
            <a:r>
              <a:rPr lang="el-GR" sz="2200" dirty="0">
                <a:solidFill>
                  <a:prstClr val="black"/>
                </a:solidFill>
              </a:rPr>
              <a:t>Απαιτεί παίκτες υψηλής τεχνικής στο κέντρο για την ορθή εφαρμογή του</a:t>
            </a:r>
          </a:p>
          <a:p>
            <a:pPr lvl="0"/>
            <a:r>
              <a:rPr lang="el-GR" sz="2200" dirty="0">
                <a:solidFill>
                  <a:prstClr val="black"/>
                </a:solidFill>
              </a:rPr>
              <a:t>Διδάσκεται δύσκολα στην προπόνηση λόγω του αρκετά ιδιαίτερου τρόπου εφαρμογής του/δυσκολία στις ατομικές συνεργασίες.</a:t>
            </a:r>
          </a:p>
          <a:p>
            <a:endParaRPr lang="el-GR" dirty="0"/>
          </a:p>
        </p:txBody>
      </p:sp>
    </p:spTree>
    <p:extLst>
      <p:ext uri="{BB962C8B-B14F-4D97-AF65-F5344CB8AC3E}">
        <p14:creationId xmlns:p14="http://schemas.microsoft.com/office/powerpoint/2010/main" val="2643808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228600" lvl="0" indent="-228600">
              <a:spcBef>
                <a:spcPts val="1000"/>
              </a:spcBef>
            </a:pPr>
            <a:r>
              <a:rPr lang="el-GR" sz="2800" b="1" dirty="0">
                <a:solidFill>
                  <a:prstClr val="black"/>
                </a:solidFill>
                <a:latin typeface="Calibri" panose="020F0502020204030204"/>
                <a:ea typeface="+mn-ea"/>
                <a:cs typeface="+mn-cs"/>
              </a:rPr>
              <a:t>Συμπέρασμα </a:t>
            </a:r>
            <a:br>
              <a:rPr lang="el-GR" sz="2800" b="1" dirty="0">
                <a:solidFill>
                  <a:prstClr val="black"/>
                </a:solidFill>
                <a:latin typeface="Calibri" panose="020F0502020204030204"/>
                <a:ea typeface="+mn-ea"/>
                <a:cs typeface="+mn-cs"/>
              </a:rPr>
            </a:br>
            <a:endParaRPr lang="el-GR" dirty="0"/>
          </a:p>
        </p:txBody>
      </p:sp>
      <p:sp>
        <p:nvSpPr>
          <p:cNvPr id="3" name="Θέση περιεχομένου 2"/>
          <p:cNvSpPr>
            <a:spLocks noGrp="1"/>
          </p:cNvSpPr>
          <p:nvPr>
            <p:ph idx="1"/>
          </p:nvPr>
        </p:nvSpPr>
        <p:spPr/>
        <p:txBody>
          <a:bodyPr/>
          <a:lstStyle/>
          <a:p>
            <a:r>
              <a:rPr lang="el-GR" dirty="0" smtClean="0"/>
              <a:t>Το 4-4-2 σε "ρόμβο" είναι ένα σύστημα που εφαρμόζεται και διδάσκεται πολύ δύσκολα εξαιτίας των προβλημάτων που έχει στην ομαδική ανάπτυξη. Η απουσία πλάγιων παικτών και η παρουσία πολλών παικτών στη μεσαία γραμμή καθιστούν τον ρόμβο ένα αρκετά </a:t>
            </a:r>
            <a:r>
              <a:rPr lang="el-GR" dirty="0" err="1" smtClean="0"/>
              <a:t>αμυντικογενές</a:t>
            </a:r>
            <a:r>
              <a:rPr lang="el-GR" dirty="0" smtClean="0"/>
              <a:t> σύστημα, παρά την παρουσία 2 επιθετικών.</a:t>
            </a:r>
          </a:p>
          <a:p>
            <a:r>
              <a:rPr lang="el-GR" dirty="0" smtClean="0"/>
              <a:t>Το </a:t>
            </a:r>
            <a:r>
              <a:rPr lang="el-GR" dirty="0" err="1" smtClean="0"/>
              <a:t>passing</a:t>
            </a:r>
            <a:r>
              <a:rPr lang="el-GR" dirty="0" smtClean="0"/>
              <a:t> </a:t>
            </a:r>
            <a:r>
              <a:rPr lang="el-GR" dirty="0" err="1" smtClean="0"/>
              <a:t>game</a:t>
            </a:r>
            <a:r>
              <a:rPr lang="el-GR" dirty="0" smtClean="0"/>
              <a:t> στο κέντρο, η συχνή αλλαγή θέσεων στον άξονα, ένα αξιόλογο «1ο» και δύο </a:t>
            </a:r>
            <a:r>
              <a:rPr lang="el-GR" dirty="0" err="1" smtClean="0"/>
              <a:t>full</a:t>
            </a:r>
            <a:r>
              <a:rPr lang="el-GR" dirty="0" smtClean="0"/>
              <a:t> </a:t>
            </a:r>
            <a:r>
              <a:rPr lang="el-GR" dirty="0" err="1" smtClean="0"/>
              <a:t>back</a:t>
            </a:r>
            <a:r>
              <a:rPr lang="el-GR" dirty="0" smtClean="0"/>
              <a:t> είναι απαραίτητες προϋποθέσεις – που αν υπάρχουν μπορούν να δώσουν καθολικό έλεγχο του παιχνιδιού και πολλά γκολ όπως η Μίλαν του </a:t>
            </a:r>
            <a:r>
              <a:rPr lang="el-GR" dirty="0" err="1" smtClean="0"/>
              <a:t>Αντσελότι</a:t>
            </a:r>
            <a:r>
              <a:rPr lang="el-GR" dirty="0" smtClean="0"/>
              <a:t>.</a:t>
            </a:r>
          </a:p>
          <a:p>
            <a:endParaRPr lang="el-GR" dirty="0"/>
          </a:p>
        </p:txBody>
      </p:sp>
    </p:spTree>
    <p:extLst>
      <p:ext uri="{BB962C8B-B14F-4D97-AF65-F5344CB8AC3E}">
        <p14:creationId xmlns:p14="http://schemas.microsoft.com/office/powerpoint/2010/main" val="2809303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a:t>
            </a:r>
            <a:endParaRPr lang="el-GR" dirty="0"/>
          </a:p>
        </p:txBody>
      </p:sp>
      <p:sp>
        <p:nvSpPr>
          <p:cNvPr id="3" name="Θέση περιεχομένου 2"/>
          <p:cNvSpPr>
            <a:spLocks noGrp="1"/>
          </p:cNvSpPr>
          <p:nvPr>
            <p:ph idx="1"/>
          </p:nvPr>
        </p:nvSpPr>
        <p:spPr/>
        <p:txBody>
          <a:bodyPr/>
          <a:lstStyle/>
          <a:p>
            <a:r>
              <a:rPr lang="el-GR" dirty="0" smtClean="0"/>
              <a:t>Αρκετά διαδεδομένο, αν και αρκετά αναχρονιστικό πλέον, είναι και το </a:t>
            </a:r>
            <a:r>
              <a:rPr lang="el-GR" dirty="0" smtClean="0"/>
              <a:t>4-4-2 </a:t>
            </a:r>
            <a:r>
              <a:rPr lang="el-GR" dirty="0" smtClean="0"/>
              <a:t>που έγινε διάσημο από την Βραζιλία του 1958 και 1970. Στην ουσία οι πλάγιοι μέσοι είναι </a:t>
            </a:r>
            <a:r>
              <a:rPr lang="el-GR" dirty="0" err="1" smtClean="0"/>
              <a:t>εξτρέμ</a:t>
            </a:r>
            <a:r>
              <a:rPr lang="el-GR" dirty="0" smtClean="0"/>
              <a:t> με καθαρά </a:t>
            </a:r>
            <a:r>
              <a:rPr lang="el-GR" dirty="0" err="1" smtClean="0"/>
              <a:t>επιθετικογενείς</a:t>
            </a:r>
            <a:r>
              <a:rPr lang="el-GR" dirty="0" smtClean="0"/>
              <a:t> τάσεις ενώ οι πλάγιοι </a:t>
            </a:r>
            <a:r>
              <a:rPr lang="el-GR" dirty="0" err="1" smtClean="0"/>
              <a:t>μπακ</a:t>
            </a:r>
            <a:r>
              <a:rPr lang="el-GR" dirty="0" smtClean="0"/>
              <a:t> αποκτούν περισσότερες επιθετικές πρωτοβουλίες ώστε να καλύπτουν τους χώρους που δημιουργούνται από τις κινήσεις των </a:t>
            </a:r>
            <a:r>
              <a:rPr lang="el-GR" dirty="0" err="1" smtClean="0"/>
              <a:t>εξτρέμ</a:t>
            </a:r>
            <a:r>
              <a:rPr lang="el-GR" dirty="0" smtClean="0"/>
              <a:t>. Οι δύο μέσοι επωμίζονται αρκετά αμυντικούς ρόλους αφού – στην ουσία – καλούνται να καλύψουν αμυντικά όλο το πλάτος της μεσαίας γραμμής.</a:t>
            </a:r>
            <a:endParaRPr lang="el-GR" dirty="0"/>
          </a:p>
        </p:txBody>
      </p:sp>
    </p:spTree>
    <p:extLst>
      <p:ext uri="{BB962C8B-B14F-4D97-AF65-F5344CB8AC3E}">
        <p14:creationId xmlns:p14="http://schemas.microsoft.com/office/powerpoint/2010/main" val="292172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9587" y="514350"/>
            <a:ext cx="10515600" cy="500063"/>
          </a:xfrm>
        </p:spPr>
        <p:txBody>
          <a:bodyPr>
            <a:normAutofit fontScale="90000"/>
          </a:bodyPr>
          <a:lstStyle/>
          <a:p>
            <a:pPr marL="228600" lvl="0" indent="-228600">
              <a:spcBef>
                <a:spcPts val="1000"/>
              </a:spcBef>
            </a:pPr>
            <a:r>
              <a:rPr lang="el-GR" sz="2400" b="1" dirty="0" smtClean="0">
                <a:solidFill>
                  <a:prstClr val="black"/>
                </a:solidFill>
                <a:latin typeface="Calibri" panose="020F0502020204030204"/>
                <a:ea typeface="+mn-ea"/>
                <a:cs typeface="+mn-cs"/>
              </a:rPr>
              <a:t/>
            </a:r>
            <a:br>
              <a:rPr lang="el-GR" sz="2400" b="1" dirty="0" smtClean="0">
                <a:solidFill>
                  <a:prstClr val="black"/>
                </a:solidFill>
                <a:latin typeface="Calibri" panose="020F0502020204030204"/>
                <a:ea typeface="+mn-ea"/>
                <a:cs typeface="+mn-cs"/>
              </a:rPr>
            </a:br>
            <a:r>
              <a:rPr lang="el-GR" sz="2400" b="1" dirty="0" smtClean="0">
                <a:solidFill>
                  <a:prstClr val="black"/>
                </a:solidFill>
                <a:latin typeface="Calibri" panose="020F0502020204030204"/>
                <a:ea typeface="+mn-ea"/>
                <a:cs typeface="+mn-cs"/>
              </a:rPr>
              <a:t>Συμπέρασμα</a:t>
            </a:r>
            <a:r>
              <a:rPr lang="el-GR" sz="2400" dirty="0">
                <a:solidFill>
                  <a:prstClr val="black"/>
                </a:solidFill>
                <a:latin typeface="Calibri" panose="020F0502020204030204"/>
                <a:ea typeface="+mn-ea"/>
                <a:cs typeface="+mn-cs"/>
              </a:rPr>
              <a:t/>
            </a:r>
            <a:br>
              <a:rPr lang="el-GR" sz="2400" dirty="0">
                <a:solidFill>
                  <a:prstClr val="black"/>
                </a:solidFill>
                <a:latin typeface="Calibri" panose="020F0502020204030204"/>
                <a:ea typeface="+mn-ea"/>
                <a:cs typeface="+mn-cs"/>
              </a:rPr>
            </a:br>
            <a:endParaRPr lang="el-GR" dirty="0"/>
          </a:p>
        </p:txBody>
      </p:sp>
      <p:sp>
        <p:nvSpPr>
          <p:cNvPr id="3" name="Θέση περιεχομένου 2"/>
          <p:cNvSpPr>
            <a:spLocks noGrp="1"/>
          </p:cNvSpPr>
          <p:nvPr>
            <p:ph idx="1"/>
          </p:nvPr>
        </p:nvSpPr>
        <p:spPr>
          <a:xfrm>
            <a:off x="838200" y="1171575"/>
            <a:ext cx="10515600" cy="5257800"/>
          </a:xfrm>
        </p:spPr>
        <p:txBody>
          <a:bodyPr>
            <a:normAutofit fontScale="92500" lnSpcReduction="20000"/>
          </a:bodyPr>
          <a:lstStyle/>
          <a:p>
            <a:pPr algn="just"/>
            <a:r>
              <a:rPr lang="el-GR" b="1" dirty="0" smtClean="0">
                <a:effectLst/>
              </a:rPr>
              <a:t>+</a:t>
            </a:r>
            <a:r>
              <a:rPr lang="el-GR" dirty="0" smtClean="0">
                <a:effectLst/>
              </a:rPr>
              <a:t> Το 4-4-2 είναι το πιο διαδεδομένο ιστορικά ποδοσφαιρικό σύστημα. Η ύπαρξη 4 αμυντικών δημιουργεί κατάλληλες αμυντικές προϋποθέσεις σχεδόν απέναντι σε όλα τα συστήματα. Είναι αρκετά απλό στην εφαρμογή του αφού οι παίκτες μπορούν με ευκολία να δημιουργούν «ζεύγη», κάτι που ευνοεί την ορθή ανάπτυξη, συνεργασίες και αυτοματισμούς.  Είναι ισορροπημένο σε όλες τις γραμμές και δεν δίνει ειδική έμφαση σε συγκεκριμένους παίκτες.</a:t>
            </a:r>
          </a:p>
          <a:p>
            <a:pPr algn="just"/>
            <a:r>
              <a:rPr lang="el-GR" b="1" dirty="0" smtClean="0">
                <a:effectLst/>
              </a:rPr>
              <a:t>–</a:t>
            </a:r>
            <a:r>
              <a:rPr lang="el-GR" dirty="0" smtClean="0">
                <a:effectLst/>
              </a:rPr>
              <a:t> Από την άλλη η εξέλιξη του ποδοσφαίρου και η βελτίωση των σωματικών χαρακτηριστικών των παικτών έχουν αποδυναμώσει αρκετά το 4-4-2. Τα 4-5-1 και 4-3-3 τείνουν να υπερισχύσουν του 4-4-2 αφού η παρουσία περισσότερων κεντρικών χαφ φαίνεται να είναι καθοριστική στην έκβαση ενός ποδοσφαιρικού αγώνα. Οι κυριότερες αδυναμίες του 4-4-2 είναι ότι είναι αρκετά προβλέψιμο, δεν δίνει ιδιαίτερη έμφαση σε καμία αγωνιστική γραμμή ενώ στηρίζεται δυσανάλογα στο χαρακτηριστικό της ταχύτητας των ακραίων παικτών ώστε να είναι αποτελεσματικό.</a:t>
            </a:r>
          </a:p>
          <a:p>
            <a:endParaRPr lang="el-GR" dirty="0"/>
          </a:p>
        </p:txBody>
      </p:sp>
    </p:spTree>
    <p:extLst>
      <p:ext uri="{BB962C8B-B14F-4D97-AF65-F5344CB8AC3E}">
        <p14:creationId xmlns:p14="http://schemas.microsoft.com/office/powerpoint/2010/main" val="742468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40000"/>
                <a:lumOff val="60000"/>
              </a:schemeClr>
            </a:gs>
            <a:gs pos="83000">
              <a:schemeClr val="accent6">
                <a:lumMod val="60000"/>
                <a:lumOff val="40000"/>
              </a:schemeClr>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Ευχαριστώ για την προσοχή σας </a:t>
            </a:r>
            <a:endParaRPr lang="el-GR" dirty="0"/>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199192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4-4-2 </a:t>
            </a:r>
            <a:endParaRPr lang="el-GR" dirty="0"/>
          </a:p>
        </p:txBody>
      </p:sp>
      <p:sp>
        <p:nvSpPr>
          <p:cNvPr id="3" name="Θέση περιεχομένου 2"/>
          <p:cNvSpPr>
            <a:spLocks noGrp="1"/>
          </p:cNvSpPr>
          <p:nvPr>
            <p:ph idx="1"/>
          </p:nvPr>
        </p:nvSpPr>
        <p:spPr/>
        <p:txBody>
          <a:bodyPr/>
          <a:lstStyle/>
          <a:p>
            <a:r>
              <a:rPr lang="el-GR" dirty="0" smtClean="0"/>
              <a:t>Αναμφίβολα το 4-4-2 είναι το πιο διαδεδομένο – ιστορικά – σύστημα ποδοσφαίρου. Οι βρετανοί έχουν βασίσει όλη τους την ποδοσφαιρική κουλτούρα και φιλοσοφία πάνω σε αυτό ενώ πολλοί μεγάλοι προπονητές μεγαλούργησαν με βάση το πιο αγαπημένο ποδοσφαιρικό σύστημα στο ποδόσφαιρο.</a:t>
            </a:r>
            <a:endParaRPr lang="el-GR" dirty="0"/>
          </a:p>
        </p:txBody>
      </p:sp>
    </p:spTree>
    <p:extLst>
      <p:ext uri="{BB962C8B-B14F-4D97-AF65-F5344CB8AC3E}">
        <p14:creationId xmlns:p14="http://schemas.microsoft.com/office/powerpoint/2010/main" val="151668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Στοιχεία </a:t>
            </a:r>
            <a:endParaRPr lang="el-GR" dirty="0"/>
          </a:p>
        </p:txBody>
      </p:sp>
      <p:sp>
        <p:nvSpPr>
          <p:cNvPr id="3" name="Θέση περιεχομένου 2"/>
          <p:cNvSpPr>
            <a:spLocks noGrp="1"/>
          </p:cNvSpPr>
          <p:nvPr>
            <p:ph idx="1"/>
          </p:nvPr>
        </p:nvSpPr>
        <p:spPr/>
        <p:txBody>
          <a:bodyPr/>
          <a:lstStyle/>
          <a:p>
            <a:r>
              <a:rPr lang="el-GR" dirty="0" smtClean="0"/>
              <a:t>Χαρακτηριστικά παραδείγματα είναι η Μάντσεστερ του Σερ </a:t>
            </a:r>
            <a:r>
              <a:rPr lang="el-GR" dirty="0" err="1" smtClean="0"/>
              <a:t>Άλεξ</a:t>
            </a:r>
            <a:r>
              <a:rPr lang="el-GR" dirty="0" smtClean="0"/>
              <a:t> </a:t>
            </a:r>
            <a:r>
              <a:rPr lang="el-GR" dirty="0" err="1" smtClean="0"/>
              <a:t>Φέργκιουσον</a:t>
            </a:r>
            <a:r>
              <a:rPr lang="el-GR" dirty="0" smtClean="0"/>
              <a:t> με τους </a:t>
            </a:r>
            <a:r>
              <a:rPr lang="el-GR" dirty="0" err="1" smtClean="0"/>
              <a:t>Γκιγκς</a:t>
            </a:r>
            <a:r>
              <a:rPr lang="el-GR" dirty="0" smtClean="0"/>
              <a:t> και </a:t>
            </a:r>
            <a:r>
              <a:rPr lang="el-GR" dirty="0" err="1" smtClean="0"/>
              <a:t>Μπέκαμ</a:t>
            </a:r>
            <a:r>
              <a:rPr lang="el-GR" dirty="0" smtClean="0"/>
              <a:t> να δεσπόζουν στα «φτερά» και η μεγάλη Μίλαν των </a:t>
            </a:r>
            <a:r>
              <a:rPr lang="el-GR" dirty="0" err="1" smtClean="0"/>
              <a:t>Σάκι</a:t>
            </a:r>
            <a:r>
              <a:rPr lang="el-GR" dirty="0" smtClean="0"/>
              <a:t> και Καπέλο που κέρδισε ευρωπαϊκούς τίτλους παρουσιάζοντας εξαιρετικό ποδόσφαιρο μεταξύ 1988-1995. Στην Ελλάδα βασικότερος θιασώτης του </a:t>
            </a:r>
            <a:r>
              <a:rPr lang="el-GR" dirty="0" smtClean="0"/>
              <a:t>4-4-2,είναι </a:t>
            </a:r>
            <a:r>
              <a:rPr lang="el-GR" dirty="0" smtClean="0"/>
              <a:t>ο </a:t>
            </a:r>
            <a:r>
              <a:rPr lang="el-GR" dirty="0" err="1" smtClean="0"/>
              <a:t>Έκτορ</a:t>
            </a:r>
            <a:r>
              <a:rPr lang="el-GR" dirty="0" smtClean="0"/>
              <a:t> </a:t>
            </a:r>
            <a:r>
              <a:rPr lang="el-GR" dirty="0" err="1" smtClean="0"/>
              <a:t>Ραούλ</a:t>
            </a:r>
            <a:r>
              <a:rPr lang="el-GR" dirty="0" smtClean="0"/>
              <a:t> Κούπερ με τον Άρη του 2010 να χτίζεται πάνω στο 4-4-2. Μην λησμονούμε άλλωστε ότι ο Αργεντινός τεχνικός του Άρη έφτασε 2 φορές στον τελικό του Τσάμπιονς Λιγκ με την Βαλένθια με το αγαπημένο του σύστημα.</a:t>
            </a:r>
            <a:endParaRPr lang="el-GR" dirty="0"/>
          </a:p>
        </p:txBody>
      </p:sp>
    </p:spTree>
    <p:extLst>
      <p:ext uri="{BB962C8B-B14F-4D97-AF65-F5344CB8AC3E}">
        <p14:creationId xmlns:p14="http://schemas.microsoft.com/office/powerpoint/2010/main" val="387296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72288" y="209549"/>
            <a:ext cx="5129212" cy="2290763"/>
          </a:xfrm>
        </p:spPr>
        <p:txBody>
          <a:bodyPr>
            <a:normAutofit fontScale="85000" lnSpcReduction="20000"/>
          </a:bodyPr>
          <a:lstStyle/>
          <a:p>
            <a:pPr algn="just"/>
            <a:r>
              <a:rPr lang="el-GR" dirty="0" smtClean="0"/>
              <a:t>Βασικά για να παίξει κανείς 4-4-2 χρειάζεται 2 </a:t>
            </a:r>
            <a:r>
              <a:rPr lang="el-GR" dirty="0" err="1" smtClean="0"/>
              <a:t>μπακ</a:t>
            </a:r>
            <a:r>
              <a:rPr lang="el-GR" dirty="0" smtClean="0"/>
              <a:t>, 2 </a:t>
            </a:r>
            <a:r>
              <a:rPr lang="el-GR" dirty="0" err="1" smtClean="0"/>
              <a:t>στόπερ</a:t>
            </a:r>
            <a:r>
              <a:rPr lang="el-GR" dirty="0" smtClean="0"/>
              <a:t>, 2 κεντρικά χαφ (έναν </a:t>
            </a:r>
            <a:r>
              <a:rPr lang="el-GR" dirty="0" err="1" smtClean="0"/>
              <a:t>επιθετικογενή</a:t>
            </a:r>
            <a:r>
              <a:rPr lang="el-GR" dirty="0" smtClean="0"/>
              <a:t> και έναν </a:t>
            </a:r>
            <a:r>
              <a:rPr lang="el-GR" dirty="0" err="1" smtClean="0"/>
              <a:t>αμυντικογενή</a:t>
            </a:r>
            <a:r>
              <a:rPr lang="el-GR" dirty="0" smtClean="0"/>
              <a:t>), 2 πλάγια χαφ και 2 επιθετικούς (έναν εκτελεστή και έναν σε πιο βοηθητικό ρόλο). Γενικότερα το 4-4-2 είναι το πιο ισορροπημένο, τακτικά, σύστημα.</a:t>
            </a:r>
            <a:endParaRPr lang="el-GR" dirty="0"/>
          </a:p>
        </p:txBody>
      </p:sp>
      <p:pic>
        <p:nvPicPr>
          <p:cNvPr id="4" name="Εικόνα 3"/>
          <p:cNvPicPr>
            <a:picLocks noChangeAspect="1"/>
          </p:cNvPicPr>
          <p:nvPr/>
        </p:nvPicPr>
        <p:blipFill>
          <a:blip r:embed="rId2"/>
          <a:stretch>
            <a:fillRect/>
          </a:stretch>
        </p:blipFill>
        <p:spPr>
          <a:xfrm>
            <a:off x="0" y="28576"/>
            <a:ext cx="6472238" cy="6858000"/>
          </a:xfrm>
          <a:prstGeom prst="rect">
            <a:avLst/>
          </a:prstGeom>
        </p:spPr>
      </p:pic>
      <p:sp>
        <p:nvSpPr>
          <p:cNvPr id="5" name="Ορθογώνιο 4"/>
          <p:cNvSpPr/>
          <p:nvPr/>
        </p:nvSpPr>
        <p:spPr>
          <a:xfrm>
            <a:off x="6872288" y="6554269"/>
            <a:ext cx="1740348" cy="369332"/>
          </a:xfrm>
          <a:prstGeom prst="rect">
            <a:avLst/>
          </a:prstGeom>
        </p:spPr>
        <p:txBody>
          <a:bodyPr wrap="none">
            <a:spAutoFit/>
          </a:bodyPr>
          <a:lstStyle/>
          <a:p>
            <a:r>
              <a:rPr lang="el-GR" dirty="0" smtClean="0"/>
              <a:t>Το κλασικό 4-4-2</a:t>
            </a:r>
            <a:endParaRPr lang="el-GR" dirty="0"/>
          </a:p>
        </p:txBody>
      </p:sp>
    </p:spTree>
    <p:extLst>
      <p:ext uri="{BB962C8B-B14F-4D97-AF65-F5344CB8AC3E}">
        <p14:creationId xmlns:p14="http://schemas.microsoft.com/office/powerpoint/2010/main" val="201904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200650" y="0"/>
            <a:ext cx="69913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smtClean="0">
                <a:ln>
                  <a:noFill/>
                </a:ln>
                <a:effectLst/>
                <a:latin typeface="Arial" panose="020B0604020202020204" pitchFamily="34" charset="0"/>
              </a:rPr>
              <a:t>Γενικότερα το 4-4-2 είναι το πιο </a:t>
            </a:r>
            <a:r>
              <a:rPr kumimoji="0" lang="el-GR" altLang="el-GR" sz="1800" b="0" i="0" strike="noStrike" cap="none" normalizeH="0" baseline="0" dirty="0" smtClean="0">
                <a:ln>
                  <a:noFill/>
                </a:ln>
                <a:effectLst/>
                <a:latin typeface="Arial" panose="020B0604020202020204" pitchFamily="34" charset="0"/>
              </a:rPr>
              <a:t>ισ</a:t>
            </a:r>
            <a:r>
              <a:rPr kumimoji="0" lang="el-GR" altLang="el-GR" sz="1800" b="0" i="0" strike="noStrike" cap="none" normalizeH="0" baseline="0" dirty="0" smtClean="0">
                <a:ln>
                  <a:noFill/>
                </a:ln>
                <a:effectLst/>
                <a:latin typeface="Arial" panose="020B0604020202020204" pitchFamily="34" charset="0"/>
                <a:hlinkClick r:id="rId2"/>
              </a:rPr>
              <a:t>ορροπημένο, τακτικά, σύστημα. Αυτό οφείλεται κυρίως σε δύο δεδομένα:</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Arial" panose="020B0604020202020204" pitchFamily="34" charset="0"/>
                <a:hlinkClick r:id="rId2"/>
              </a:rPr>
              <a:t>  </a:t>
            </a:r>
            <a:endParaRPr kumimoji="0" lang="el-GR" altLang="el-GR" sz="211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Arial" panose="020B0604020202020204" pitchFamily="34" charset="0"/>
              </a:rPr>
              <a:t>Μερικά από τα τακτικά ζεύγη παικτών που αναπτύσσονται στο 4-4-2</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Η παρουσία 4 παικτών σε άμυνα και κέντρο είναι ικανή ώστε να καλυφθεί επαρκώς το πλάτος στου γηπέδου και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Η εν λόγω διάταξη δίνει την δυνατότητα δημιουργίας  μέσα στο παιχνίδι ζεύγη παικτών  – τόσο κάθετα όσο και οριζόντια – που ευνοούν την ανάπτυξη και τους αυτοματισμούς. Μπακ με πλάγιο χαφ, πλάγιος </a:t>
            </a:r>
            <a:r>
              <a:rPr kumimoji="0" lang="el-GR" altLang="el-GR" sz="1800" b="0" i="0" u="none" strike="noStrike" cap="none" normalizeH="0" baseline="0" dirty="0" err="1" smtClean="0">
                <a:ln>
                  <a:noFill/>
                </a:ln>
                <a:solidFill>
                  <a:schemeClr val="tx1"/>
                </a:solidFill>
                <a:effectLst/>
                <a:latin typeface="Arial" panose="020B0604020202020204" pitchFamily="34" charset="0"/>
              </a:rPr>
              <a:t>μπακ</a:t>
            </a:r>
            <a:r>
              <a:rPr kumimoji="0" lang="el-GR" altLang="el-GR" sz="1800" b="0" i="0" u="none" strike="noStrike" cap="none" normalizeH="0" baseline="0" dirty="0" smtClean="0">
                <a:ln>
                  <a:noFill/>
                </a:ln>
                <a:solidFill>
                  <a:schemeClr val="tx1"/>
                </a:solidFill>
                <a:effectLst/>
                <a:latin typeface="Arial" panose="020B0604020202020204" pitchFamily="34" charset="0"/>
              </a:rPr>
              <a:t> με 1 εκ των επιθετικών, κόφτης με </a:t>
            </a:r>
            <a:r>
              <a:rPr kumimoji="0" lang="el-GR" altLang="el-GR" sz="1800" b="0" i="0" u="none" strike="noStrike" cap="none" normalizeH="0" baseline="0" dirty="0" err="1" smtClean="0">
                <a:ln>
                  <a:noFill/>
                </a:ln>
                <a:solidFill>
                  <a:schemeClr val="tx1"/>
                </a:solidFill>
                <a:effectLst/>
                <a:latin typeface="Arial" panose="020B0604020202020204" pitchFamily="34" charset="0"/>
              </a:rPr>
              <a:t>στόπερ</a:t>
            </a:r>
            <a:r>
              <a:rPr kumimoji="0" lang="el-GR" altLang="el-GR" sz="1800" b="0" i="0" u="none" strike="noStrike" cap="none" normalizeH="0" baseline="0" dirty="0" smtClean="0">
                <a:ln>
                  <a:noFill/>
                </a:ln>
                <a:solidFill>
                  <a:schemeClr val="tx1"/>
                </a:solidFill>
                <a:effectLst/>
                <a:latin typeface="Arial" panose="020B0604020202020204" pitchFamily="34" charset="0"/>
              </a:rPr>
              <a:t>, δημιουργικός μέσος με επιθετικό είναι τα χαρακτηριστικότατα παραδείγματα.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https://overlapping.files.wordpress.com/2010/07/442groups.jpg?w=64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200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200650" y="6106210"/>
            <a:ext cx="6096000" cy="646331"/>
          </a:xfrm>
          <a:prstGeom prst="rect">
            <a:avLst/>
          </a:prstGeom>
        </p:spPr>
        <p:txBody>
          <a:bodyPr>
            <a:spAutoFit/>
          </a:bodyPr>
          <a:lstStyle/>
          <a:p>
            <a:r>
              <a:rPr lang="el-GR" dirty="0" smtClean="0"/>
              <a:t>Μερικά από τα τακτικά ζεύγη παικτών που αναπτύσσονται στο 4-4-2</a:t>
            </a:r>
            <a:endParaRPr lang="el-GR" dirty="0"/>
          </a:p>
        </p:txBody>
      </p:sp>
    </p:spTree>
    <p:extLst>
      <p:ext uri="{BB962C8B-B14F-4D97-AF65-F5344CB8AC3E}">
        <p14:creationId xmlns:p14="http://schemas.microsoft.com/office/powerpoint/2010/main" val="1258579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228600" lvl="0" indent="-228600">
              <a:spcBef>
                <a:spcPts val="1000"/>
              </a:spcBef>
            </a:pPr>
            <a:r>
              <a:rPr lang="el-GR" sz="2800" b="1" dirty="0">
                <a:solidFill>
                  <a:prstClr val="black"/>
                </a:solidFill>
                <a:latin typeface="Calibri" panose="020F0502020204030204"/>
                <a:ea typeface="+mn-ea"/>
                <a:cs typeface="+mn-cs"/>
              </a:rPr>
              <a:t>H Άμυνα</a:t>
            </a:r>
            <a:r>
              <a:rPr lang="el-GR" sz="2800" dirty="0">
                <a:solidFill>
                  <a:prstClr val="black"/>
                </a:solidFill>
                <a:latin typeface="Calibri" panose="020F0502020204030204"/>
                <a:ea typeface="+mn-ea"/>
                <a:cs typeface="+mn-cs"/>
              </a:rPr>
              <a:t/>
            </a:r>
            <a:br>
              <a:rPr lang="el-GR" sz="2800" dirty="0">
                <a:solidFill>
                  <a:prstClr val="black"/>
                </a:solidFill>
                <a:latin typeface="Calibri" panose="020F0502020204030204"/>
                <a:ea typeface="+mn-ea"/>
                <a:cs typeface="+mn-cs"/>
              </a:rPr>
            </a:br>
            <a:endParaRPr lang="el-GR" dirty="0"/>
          </a:p>
        </p:txBody>
      </p:sp>
      <p:sp>
        <p:nvSpPr>
          <p:cNvPr id="3" name="Θέση περιεχομένου 2"/>
          <p:cNvSpPr>
            <a:spLocks noGrp="1"/>
          </p:cNvSpPr>
          <p:nvPr>
            <p:ph idx="1"/>
          </p:nvPr>
        </p:nvSpPr>
        <p:spPr/>
        <p:txBody>
          <a:bodyPr/>
          <a:lstStyle/>
          <a:p>
            <a:pPr algn="just"/>
            <a:r>
              <a:rPr lang="el-GR" dirty="0" smtClean="0">
                <a:effectLst/>
              </a:rPr>
              <a:t>Η παρουσία 4 αμυντικών δημιουργεί μια πολύ στιβαρή και ορθολογική αμυντική συμπεριφορά. Οι 4 αμυντικοί είναι ικανοί να καλύψουν επαρκώς το πλάτος του γηπέδου,  είναι αρκετοί για να αντιμετωπίσουν συστήματα ακόμα και με 3 επιθετικούς ενώ παρέχουν την δυνατότητα ύπαρξης, σχεδόν σε κάθε φάση του αγώνα, 3 παικτών στην αμυντική γραμμή. Αυτό σημαίνει πως όταν η ομάδα αναπτύσσεται από το ένα άκρο το αντίθετο </a:t>
            </a:r>
            <a:r>
              <a:rPr lang="el-GR" dirty="0" err="1" smtClean="0">
                <a:effectLst/>
              </a:rPr>
              <a:t>μπακ</a:t>
            </a:r>
            <a:r>
              <a:rPr lang="el-GR" dirty="0" smtClean="0">
                <a:effectLst/>
              </a:rPr>
              <a:t> «κλείνει» προς τα μέσα παίρνοντας στην ουσία την θέση ενός τρίτου </a:t>
            </a:r>
            <a:r>
              <a:rPr lang="el-GR" dirty="0" err="1" smtClean="0">
                <a:effectLst/>
              </a:rPr>
              <a:t>στόπερ</a:t>
            </a:r>
            <a:r>
              <a:rPr lang="el-GR" dirty="0" smtClean="0">
                <a:effectLst/>
              </a:rPr>
              <a:t>. Αυτή είναι η λεγόμενη </a:t>
            </a:r>
            <a:r>
              <a:rPr lang="el-GR" b="1" dirty="0" smtClean="0">
                <a:effectLst/>
              </a:rPr>
              <a:t>διαγώνια κάλυψη</a:t>
            </a:r>
            <a:r>
              <a:rPr lang="el-GR" dirty="0" smtClean="0">
                <a:effectLst/>
              </a:rPr>
              <a:t>.</a:t>
            </a:r>
          </a:p>
          <a:p>
            <a:endParaRPr lang="el-GR" dirty="0"/>
          </a:p>
        </p:txBody>
      </p:sp>
    </p:spTree>
    <p:extLst>
      <p:ext uri="{BB962C8B-B14F-4D97-AF65-F5344CB8AC3E}">
        <p14:creationId xmlns:p14="http://schemas.microsoft.com/office/powerpoint/2010/main" val="414720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228600" lvl="0" indent="-228600">
              <a:spcBef>
                <a:spcPts val="1000"/>
              </a:spcBef>
            </a:pPr>
            <a:r>
              <a:rPr lang="el-GR" sz="2600" b="1" dirty="0">
                <a:solidFill>
                  <a:prstClr val="black"/>
                </a:solidFill>
                <a:latin typeface="Calibri" panose="020F0502020204030204"/>
                <a:ea typeface="+mn-ea"/>
                <a:cs typeface="+mn-cs"/>
              </a:rPr>
              <a:t>Το κέντρο</a:t>
            </a:r>
            <a:r>
              <a:rPr lang="el-GR" sz="2600" dirty="0">
                <a:solidFill>
                  <a:prstClr val="black"/>
                </a:solidFill>
                <a:latin typeface="Calibri" panose="020F0502020204030204"/>
                <a:ea typeface="+mn-ea"/>
                <a:cs typeface="+mn-cs"/>
              </a:rPr>
              <a:t/>
            </a:r>
            <a:br>
              <a:rPr lang="el-GR" sz="2600" dirty="0">
                <a:solidFill>
                  <a:prstClr val="black"/>
                </a:solidFill>
                <a:latin typeface="Calibri" panose="020F0502020204030204"/>
                <a:ea typeface="+mn-ea"/>
                <a:cs typeface="+mn-cs"/>
              </a:rPr>
            </a:br>
            <a:endParaRPr lang="el-GR" dirty="0"/>
          </a:p>
        </p:txBody>
      </p:sp>
      <p:sp>
        <p:nvSpPr>
          <p:cNvPr id="3" name="Θέση περιεχομένου 2"/>
          <p:cNvSpPr>
            <a:spLocks noGrp="1"/>
          </p:cNvSpPr>
          <p:nvPr>
            <p:ph idx="1"/>
          </p:nvPr>
        </p:nvSpPr>
        <p:spPr/>
        <p:txBody>
          <a:bodyPr>
            <a:normAutofit fontScale="92500" lnSpcReduction="10000"/>
          </a:bodyPr>
          <a:lstStyle/>
          <a:p>
            <a:pPr algn="just"/>
            <a:r>
              <a:rPr lang="el-GR" dirty="0" smtClean="0">
                <a:effectLst/>
              </a:rPr>
              <a:t>Ομολογουμένως οι μέσοι στο 4-4-2 είναι αυτοί που έχουν το πιο δύσκολο και πολυσύνθετο αγωνιστικό έργο. Οι δύο πλάγιοι μέσοι βοηθούν σημαντικά στην ανάπτυξη της ομάδας καθώς συνεργάζονται με τα </a:t>
            </a:r>
            <a:r>
              <a:rPr lang="el-GR" dirty="0" err="1" smtClean="0">
                <a:effectLst/>
              </a:rPr>
              <a:t>μπακ</a:t>
            </a:r>
            <a:r>
              <a:rPr lang="el-GR" dirty="0" smtClean="0">
                <a:effectLst/>
              </a:rPr>
              <a:t>, με τους κεντρικούς χαφ αλλά και με τους επιθετικούς. Ταχύτητα και αντοχή είναι απαραίτητα αν και ντρίπλα και σέντρα έχουν σχεδόν εξίσου μεγάλη βαρύτητα.  Οι κεντρικοί χαφ, συνήθως, έχουν πιο συγκεκριμένους ρόλους. Ένας αποτελεί τον αμυντικό μέσο της ομάδας με κύριο στόχο την κάλυψη των δύο κεντρικών αμυντικών την ώρα που ο </a:t>
            </a:r>
            <a:r>
              <a:rPr lang="el-GR" dirty="0" err="1" smtClean="0">
                <a:effectLst/>
              </a:rPr>
              <a:t>επιθετικογενής</a:t>
            </a:r>
            <a:r>
              <a:rPr lang="el-GR" dirty="0" smtClean="0">
                <a:effectLst/>
              </a:rPr>
              <a:t> μέσος αναλαμβάνει τον ρόλο της τροφοδοσίας των επιθετικών αλλά και των πλάγιων </a:t>
            </a:r>
            <a:r>
              <a:rPr lang="el-GR" dirty="0" err="1" smtClean="0">
                <a:effectLst/>
              </a:rPr>
              <a:t>μπακ</a:t>
            </a:r>
            <a:r>
              <a:rPr lang="el-GR" dirty="0" smtClean="0">
                <a:effectLst/>
              </a:rPr>
              <a:t>. Είναι προφανές ότι η ανάπτυξη στο 4-4-2 γίνεται κυρίως από τα πλάγια με την ύπαρξη 4 παικτών συνολικά να είναι αρκετή για να δημιουργήσει ενδιαφέρουσες επιθετικές προοπτικές και καταστάσεις.</a:t>
            </a:r>
          </a:p>
          <a:p>
            <a:endParaRPr lang="el-GR" dirty="0"/>
          </a:p>
        </p:txBody>
      </p:sp>
    </p:spTree>
    <p:extLst>
      <p:ext uri="{BB962C8B-B14F-4D97-AF65-F5344CB8AC3E}">
        <p14:creationId xmlns:p14="http://schemas.microsoft.com/office/powerpoint/2010/main" val="31959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228600" lvl="0" indent="-228600">
              <a:spcBef>
                <a:spcPts val="1000"/>
              </a:spcBef>
            </a:pPr>
            <a:r>
              <a:rPr lang="el-GR" sz="2800" b="1" dirty="0">
                <a:solidFill>
                  <a:prstClr val="black"/>
                </a:solidFill>
                <a:latin typeface="Calibri" panose="020F0502020204030204"/>
                <a:ea typeface="+mn-ea"/>
                <a:cs typeface="+mn-cs"/>
              </a:rPr>
              <a:t>Η επίθεση</a:t>
            </a:r>
            <a:r>
              <a:rPr lang="el-GR" sz="2800" dirty="0">
                <a:solidFill>
                  <a:prstClr val="black"/>
                </a:solidFill>
                <a:latin typeface="Calibri" panose="020F0502020204030204"/>
                <a:ea typeface="+mn-ea"/>
                <a:cs typeface="+mn-cs"/>
              </a:rPr>
              <a:t/>
            </a:r>
            <a:br>
              <a:rPr lang="el-GR" sz="2800" dirty="0">
                <a:solidFill>
                  <a:prstClr val="black"/>
                </a:solidFill>
                <a:latin typeface="Calibri" panose="020F0502020204030204"/>
                <a:ea typeface="+mn-ea"/>
                <a:cs typeface="+mn-cs"/>
              </a:rPr>
            </a:br>
            <a:endParaRPr lang="el-GR" dirty="0"/>
          </a:p>
        </p:txBody>
      </p:sp>
      <p:sp>
        <p:nvSpPr>
          <p:cNvPr id="3" name="Θέση περιεχομένου 2"/>
          <p:cNvSpPr>
            <a:spLocks noGrp="1"/>
          </p:cNvSpPr>
          <p:nvPr>
            <p:ph idx="1"/>
          </p:nvPr>
        </p:nvSpPr>
        <p:spPr/>
        <p:txBody>
          <a:bodyPr/>
          <a:lstStyle/>
          <a:p>
            <a:pPr algn="just"/>
            <a:r>
              <a:rPr lang="el-GR" dirty="0" smtClean="0">
                <a:effectLst/>
              </a:rPr>
              <a:t>Στην επίθεση τα πράγματα είναι απλά. Ένας επιθετικός, κυρίως, αποτελεί το σημείο αναφοράς της ομάδας ενώ ο δεύτερος επιθετικός αποκτά πιο βοηθητικούς ρόλους. Η εφαρμογή αυτή μπορεί να έχει πολλές όψεις ανάλογα με  τα ιδιαίτερα χαρακτηριστικά του επιθετικού διδύμου αν και σχεδόν σε κάθε περίπτωση κάποιος αναλαμβάνει πιο επιθετικό ρόλο. Την επιθετική λειτουργία συμπληρώνουν οι πλάγιοι χαφ που προωθούνται σε ρόλους ακραίων επιθετικών αλλά και ενίοτε ο </a:t>
            </a:r>
            <a:r>
              <a:rPr lang="el-GR" dirty="0" err="1" smtClean="0">
                <a:effectLst/>
              </a:rPr>
              <a:t>επιθετικογενής</a:t>
            </a:r>
            <a:r>
              <a:rPr lang="el-GR" dirty="0" smtClean="0">
                <a:effectLst/>
              </a:rPr>
              <a:t> </a:t>
            </a:r>
            <a:r>
              <a:rPr lang="el-GR" dirty="0" err="1" smtClean="0">
                <a:effectLst/>
              </a:rPr>
              <a:t>μπακ</a:t>
            </a:r>
            <a:r>
              <a:rPr lang="el-GR" dirty="0" smtClean="0">
                <a:effectLst/>
              </a:rPr>
              <a:t> αν έχει την τεχνική κατάρτιση αλλά και την αντοχή.</a:t>
            </a:r>
          </a:p>
          <a:p>
            <a:endParaRPr lang="el-GR" dirty="0"/>
          </a:p>
        </p:txBody>
      </p:sp>
    </p:spTree>
    <p:extLst>
      <p:ext uri="{BB962C8B-B14F-4D97-AF65-F5344CB8AC3E}">
        <p14:creationId xmlns:p14="http://schemas.microsoft.com/office/powerpoint/2010/main" val="222310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91319" y="276999"/>
            <a:ext cx="5966643"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latin typeface="Arial" panose="020B0604020202020204" pitchFamily="34" charset="0"/>
              </a:rPr>
              <a:t>Παραλλαγές του 4-4-2</a:t>
            </a:r>
            <a:endParaRPr kumimoji="0" lang="el-GR" altLang="el-GR" sz="18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hlinkClick r:id="rId2"/>
              </a:rPr>
              <a:t>  </a:t>
            </a:r>
            <a:endParaRPr kumimoji="0" lang="el-GR" altLang="el-GR" sz="211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rPr>
              <a:t>Το 4-4-2 σε ρόμβο (diamond)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rPr>
              <a:t>Όπως είναι λογικό έχουν εξελιχθεί διάφορες παραλλαγές του 4-4-2 κυρίως με βάση τα αγωνιστικά χαρακτηριστικά των παικτών της ομάδα. Το πιο διάσημο είναι ο ρόμβος ή 4-1-2-1-2 (diamond) με τον Κάρλο Αντσελότι να είναι ο κυριότερος εκφραστής του σε υψηλό επίπεδο (Μίλαν, Τσέλσι). Στο ελληνικό ποδοσφαιρικό κοινό ο ρόμβος έγινε ευρέως γνωστό με το περιβόητο «κλικ» του  Ματζουράκη στον Ολυμπιακό. Στη ουσία ο ρόμβος διαφοροποιείται μόνο στους 2 κεντρικούς χαφ οι οποί δεν τοποθετούνται σε ευθεία (flat) αλλά κάθετα στο άξονα με τον αμυντικό μέσο ακριβώς μπροστά στα 2 στόπερ και τον επιθετικογενή μέσο πίσω από τους 2 επιθετικούς. Αυτό έχει κυρίως να κάνει με τα τεχνικά χαρακτηριστικά των παικτών και ιδιαίτερα με κοντρόλ, πάσα και αντοχή. Στην ουσία ο ρόμβος καταδεικνύει την ύπαρξη ενός αναλογικά άτεχνου αμυντικού μέσου που τοποθετείται ακριβώς μπροστά από τους αμυντικούς χωρίς να παίρνει πολλές πρωτοβουλίες σε σχέση με την ανάπτυξη της ομάδα.</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pic>
        <p:nvPicPr>
          <p:cNvPr id="2050" name="Picture 2" descr="https://overlapping.files.wordpress.com/2010/07/442diamond.jpg?w=64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48" y="119211"/>
            <a:ext cx="4714875" cy="6382672"/>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6915148" y="6501883"/>
            <a:ext cx="2918556" cy="369332"/>
          </a:xfrm>
          <a:prstGeom prst="rect">
            <a:avLst/>
          </a:prstGeom>
        </p:spPr>
        <p:txBody>
          <a:bodyPr wrap="none">
            <a:spAutoFit/>
          </a:bodyPr>
          <a:lstStyle/>
          <a:p>
            <a:r>
              <a:rPr lang="el-GR" dirty="0" smtClean="0"/>
              <a:t>Το 4-4-2 σε ρόμβο (</a:t>
            </a:r>
            <a:r>
              <a:rPr lang="el-GR" dirty="0" err="1" smtClean="0"/>
              <a:t>diamond</a:t>
            </a:r>
            <a:r>
              <a:rPr lang="el-GR" dirty="0" smtClean="0"/>
              <a:t>)</a:t>
            </a:r>
            <a:endParaRPr lang="el-GR" dirty="0"/>
          </a:p>
        </p:txBody>
      </p:sp>
    </p:spTree>
    <p:extLst>
      <p:ext uri="{BB962C8B-B14F-4D97-AF65-F5344CB8AC3E}">
        <p14:creationId xmlns:p14="http://schemas.microsoft.com/office/powerpoint/2010/main" val="4174828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TotalTime>
  <Words>1217</Words>
  <Application>Microsoft Office PowerPoint</Application>
  <PresentationFormat>Ευρεία οθόνη</PresentationFormat>
  <Paragraphs>62</Paragraphs>
  <Slides>18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18</vt:i4>
      </vt:variant>
    </vt:vector>
  </HeadingPairs>
  <TitlesOfParts>
    <vt:vector size="22" baseType="lpstr">
      <vt:lpstr>Arial</vt:lpstr>
      <vt:lpstr>Calibri</vt:lpstr>
      <vt:lpstr>Calibri Light</vt:lpstr>
      <vt:lpstr>Θέμα του Office</vt:lpstr>
      <vt:lpstr>Μορφές βασικής διάταξης και αγωνιστικά συστήματα </vt:lpstr>
      <vt:lpstr>4-4-2 </vt:lpstr>
      <vt:lpstr>Στοιχεία </vt:lpstr>
      <vt:lpstr>Παρουσίαση του PowerPoint</vt:lpstr>
      <vt:lpstr>Παρουσίαση του PowerPoint</vt:lpstr>
      <vt:lpstr>H Άμυνα </vt:lpstr>
      <vt:lpstr>Το κέντρο </vt:lpstr>
      <vt:lpstr>Η επίθεση </vt:lpstr>
      <vt:lpstr>Παρουσίαση του PowerPoint</vt:lpstr>
      <vt:lpstr>Παρουσίαση του PowerPoint</vt:lpstr>
      <vt:lpstr>Κέντρο  </vt:lpstr>
      <vt:lpstr>Παρουσίαση του PowerPoint</vt:lpstr>
      <vt:lpstr>Παρουσίαση του PowerPoint</vt:lpstr>
      <vt:lpstr>Μειονεκτήματα  </vt:lpstr>
      <vt:lpstr>Συμπέρασμα  </vt:lpstr>
      <vt:lpstr>Γενικά </vt:lpstr>
      <vt:lpstr> Συμπέρασμα </vt:lpstr>
      <vt:lpstr>Ευχαριστώ για την προσοχή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Μορφές βασικής διάταξης και αγωνιστικά συστήματα</dc:title>
  <dc:creator>Evelina</dc:creator>
  <cp:lastModifiedBy>Evelina</cp:lastModifiedBy>
  <cp:revision>11</cp:revision>
  <dcterms:created xsi:type="dcterms:W3CDTF">2022-11-21T22:36:23Z</dcterms:created>
  <dcterms:modified xsi:type="dcterms:W3CDTF">2022-11-29T11:10:41Z</dcterms:modified>
</cp:coreProperties>
</file>