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ADF684A-BD8A-4799-90D4-2DA846C08635}" type="datetimeFigureOut">
              <a:rPr lang="el-GR" smtClean="0"/>
              <a:pPr/>
              <a:t>4/1/2021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C80B835-D969-450F-8E49-D7E56645634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ADF684A-BD8A-4799-90D4-2DA846C08635}" type="datetimeFigureOut">
              <a:rPr lang="el-GR" smtClean="0"/>
              <a:pPr/>
              <a:t>4/1/2021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C80B835-D969-450F-8E49-D7E56645634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ADF684A-BD8A-4799-90D4-2DA846C08635}" type="datetimeFigureOut">
              <a:rPr lang="el-GR" smtClean="0"/>
              <a:pPr/>
              <a:t>4/1/2021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C80B835-D969-450F-8E49-D7E56645634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ADF684A-BD8A-4799-90D4-2DA846C08635}" type="datetimeFigureOut">
              <a:rPr lang="el-GR" smtClean="0"/>
              <a:pPr/>
              <a:t>4/1/2021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C80B835-D969-450F-8E49-D7E56645634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ADF684A-BD8A-4799-90D4-2DA846C08635}" type="datetimeFigureOut">
              <a:rPr lang="el-GR" smtClean="0"/>
              <a:pPr/>
              <a:t>4/1/2021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C80B835-D969-450F-8E49-D7E56645634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ADF684A-BD8A-4799-90D4-2DA846C08635}" type="datetimeFigureOut">
              <a:rPr lang="el-GR" smtClean="0"/>
              <a:pPr/>
              <a:t>4/1/2021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C80B835-D969-450F-8E49-D7E56645634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ADF684A-BD8A-4799-90D4-2DA846C08635}" type="datetimeFigureOut">
              <a:rPr lang="el-GR" smtClean="0"/>
              <a:pPr/>
              <a:t>4/1/2021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C80B835-D969-450F-8E49-D7E56645634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ADF684A-BD8A-4799-90D4-2DA846C08635}" type="datetimeFigureOut">
              <a:rPr lang="el-GR" smtClean="0"/>
              <a:pPr/>
              <a:t>4/1/2021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C80B835-D969-450F-8E49-D7E56645634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ADF684A-BD8A-4799-90D4-2DA846C08635}" type="datetimeFigureOut">
              <a:rPr lang="el-GR" smtClean="0"/>
              <a:pPr/>
              <a:t>4/1/2021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C80B835-D969-450F-8E49-D7E56645634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ADF684A-BD8A-4799-90D4-2DA846C08635}" type="datetimeFigureOut">
              <a:rPr lang="el-GR" smtClean="0"/>
              <a:pPr/>
              <a:t>4/1/2021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C80B835-D969-450F-8E49-D7E56645634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ADF684A-BD8A-4799-90D4-2DA846C08635}" type="datetimeFigureOut">
              <a:rPr lang="el-GR" smtClean="0"/>
              <a:pPr/>
              <a:t>4/1/2021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C80B835-D969-450F-8E49-D7E56645634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DF684A-BD8A-4799-90D4-2DA846C08635}" type="datetimeFigureOut">
              <a:rPr lang="el-GR" smtClean="0"/>
              <a:pPr/>
              <a:t>4/1/2021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0B835-D969-450F-8E49-D7E56645634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3357562"/>
            <a:ext cx="7772400" cy="1571636"/>
          </a:xfrm>
        </p:spPr>
        <p:txBody>
          <a:bodyPr>
            <a:normAutofit/>
          </a:bodyPr>
          <a:lstStyle/>
          <a:p>
            <a:r>
              <a:rPr lang="el-GR" dirty="0" smtClean="0"/>
              <a:t>Ψυχοπαθολογία</a:t>
            </a:r>
            <a:endParaRPr lang="el-GR" dirty="0"/>
          </a:p>
        </p:txBody>
      </p:sp>
      <p:sp>
        <p:nvSpPr>
          <p:cNvPr id="22530" name="AutoShape 2" descr="ΨΥΧΙΚΗ ΥΓΕΙΑ Ψυχοπαθολογία Παιδιών &amp; Εφήβων – depsy.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22531" name="Picture 3"/>
          <p:cNvPicPr>
            <a:picLocks noChangeAspect="1" noChangeArrowheads="1"/>
          </p:cNvPicPr>
          <p:nvPr/>
        </p:nvPicPr>
        <p:blipFill>
          <a:blip r:embed="rId2"/>
          <a:srcRect/>
          <a:stretch>
            <a:fillRect/>
          </a:stretch>
        </p:blipFill>
        <p:spPr bwMode="auto">
          <a:xfrm>
            <a:off x="2143108" y="642918"/>
            <a:ext cx="5357850" cy="2786082"/>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Νευρώσεις </a:t>
            </a:r>
            <a:r>
              <a:rPr lang="en-US" dirty="0" smtClean="0"/>
              <a:t>VS</a:t>
            </a:r>
            <a:r>
              <a:rPr lang="el-GR" dirty="0" smtClean="0"/>
              <a:t> Ψυχώσεις</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Η κύρια διαφορά των νευρώσεων από τις ψυχώσεις, βρίσκεται στην έκταση, το βάθος και την ποιότητα της ψυχικής διαταραχής. </a:t>
            </a:r>
            <a:endParaRPr lang="el-GR" dirty="0"/>
          </a:p>
          <a:p>
            <a:pPr algn="just"/>
            <a:r>
              <a:rPr lang="el-GR" dirty="0" smtClean="0"/>
              <a:t>Στις νευρώσεις δε θίγονται βαθιά στρώματα της προσωπικότητας, δεν αποδιοργανώνεται η προσωπικότητα του ατόμου που πάσχει και δεν επέρχεται πλήρης διακοπή επικοινωνίας με την πραγματικότητα που το περιβάλλει, όπως στις ψυχώσεις.</a:t>
            </a:r>
          </a:p>
          <a:p>
            <a:pPr algn="just"/>
            <a:r>
              <a:rPr lang="el-GR" dirty="0" smtClean="0"/>
              <a:t>Στις νευρώσεις, το άτομο που πάσχει, έχει πλήρη συνείδηση της κατάστασής του και υποφέρει γι αυτό, ενώ στις ψυχώσεις το άτομο μπορεί μόνο του να αισθανθεί αόριστα μερικές φορές ότι κάτι δεν πάει καλά στον εαυτό του.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Βιβλιογραφικές αναφορές</a:t>
            </a:r>
            <a:endParaRPr lang="el-GR" dirty="0"/>
          </a:p>
        </p:txBody>
      </p:sp>
      <p:sp>
        <p:nvSpPr>
          <p:cNvPr id="3" name="2 - Θέση περιεχομένου"/>
          <p:cNvSpPr>
            <a:spLocks noGrp="1"/>
          </p:cNvSpPr>
          <p:nvPr>
            <p:ph idx="1"/>
          </p:nvPr>
        </p:nvSpPr>
        <p:spPr/>
        <p:txBody>
          <a:bodyPr/>
          <a:lstStyle/>
          <a:p>
            <a:r>
              <a:rPr lang="el-GR" dirty="0" smtClean="0"/>
              <a:t>Νασιάκου Μαρία, 1982, Κλινική Ψυχολογία, Η ψυχολογία σήμερα, Εκδόσεις </a:t>
            </a:r>
            <a:r>
              <a:rPr lang="el-GR" dirty="0" err="1" smtClean="0"/>
              <a:t>Παπαζήση</a:t>
            </a:r>
            <a:r>
              <a:rPr lang="el-GR" dirty="0" smtClean="0"/>
              <a:t> </a:t>
            </a:r>
          </a:p>
          <a:p>
            <a:r>
              <a:rPr lang="el-GR" dirty="0" smtClean="0"/>
              <a:t> Παρασκευόπουλος Ιωάννης, 1988, Κλινική Ψυχολογία</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Ψυχοπαθολογία</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Ψυχοπαθολογία είναι η επιστήμη η οποία μελετά της ανάπτυξης της δυσπροσάρμοστης συμπεριφοράς καθώς επίσης και των διαδικασιών που οδηγούν σε αυτήν.</a:t>
            </a:r>
          </a:p>
          <a:p>
            <a:pPr algn="just"/>
            <a:r>
              <a:rPr lang="el-GR" dirty="0" smtClean="0"/>
              <a:t>Η έρευνα στην αναπτυξιακή ψυχοπαθολογία εστιάζεται στα αίτια και την εξέλιξη κάποιας διαταραχής, στον τρόπο που αυτή εκδηλώνεται στις διάφορες φάσεις της ανάπτυξης και στη σχέση που μπορεί να έχει με υγιή στοιχεία της συμπεριφοράς.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Καθορισμός παθολογικής συμπεριφοράς</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Τα όρια ανάμεσα στη φυσιολογική και παθολογική συμπεριφορά είναι ρευστά </a:t>
            </a:r>
          </a:p>
          <a:p>
            <a:pPr algn="just"/>
            <a:r>
              <a:rPr lang="el-GR" dirty="0" smtClean="0"/>
              <a:t>Είναι συνάρτηση και των εκάστοτε ψυχοκοινωνικών αντιλήψεων </a:t>
            </a:r>
          </a:p>
          <a:p>
            <a:pPr algn="just"/>
            <a:r>
              <a:rPr lang="el-GR" dirty="0" smtClean="0"/>
              <a:t> Διαφέρει από εποχή σε εποχή κι από κοινωνία σε κοινωνία</a:t>
            </a:r>
          </a:p>
          <a:p>
            <a:pPr algn="just"/>
            <a:r>
              <a:rPr lang="el-GR" dirty="0" smtClean="0"/>
              <a:t> </a:t>
            </a:r>
            <a:r>
              <a:rPr lang="el-GR" dirty="0"/>
              <a:t>Κ</a:t>
            </a:r>
            <a:r>
              <a:rPr lang="el-GR" dirty="0" smtClean="0"/>
              <a:t>άθε συμπεριφορά που έχει χαμηλή συχνότητα και διαφέρει σημαντικά από το σύνηθες θεωρείται ύποπτη παθολογίας. </a:t>
            </a:r>
          </a:p>
          <a:p>
            <a:pPr algn="just"/>
            <a:r>
              <a:rPr lang="el-GR" dirty="0" smtClean="0"/>
              <a:t> Αν, συγχρόνως, η συμπεριφορά αυτή εμποδίζει το άτομο να προσαρμοστεί και να ζήσει αρμονικά μέσα στο κοινωνικό σύνολο θεωρείται ‘διπλά ύποπτη’ διαταραχής και αντιμετωπίζεται ως παθολογική.</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Αντικείμενο της Ψυχοπαθολογίας</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Αρχικά, επιχειρείται η αναγνώριση των ατόμων με ψυχικές διαταραχές </a:t>
            </a:r>
          </a:p>
          <a:p>
            <a:pPr algn="just"/>
            <a:r>
              <a:rPr lang="el-GR" dirty="0" smtClean="0"/>
              <a:t> Στη συνέχεια, διερευνάται η αναπτυξιακή τους πορεία προκειμένου να εντοπιστούν οι παράγοντες που ευθύνονται για την εμφάνιση κάποιας διαταραχής </a:t>
            </a:r>
          </a:p>
          <a:p>
            <a:pPr algn="just"/>
            <a:r>
              <a:rPr lang="el-GR" dirty="0" smtClean="0"/>
              <a:t>Τέλος διερευνούνται οι παράγοντες που συμβάλλουν στην πρόληψη της εμφάνισής της.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Νευρώσεις</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a:t>Οι </a:t>
            </a:r>
            <a:r>
              <a:rPr lang="el-GR" b="1" dirty="0"/>
              <a:t>νευρώσεις</a:t>
            </a:r>
            <a:r>
              <a:rPr lang="el-GR" dirty="0"/>
              <a:t> είναι </a:t>
            </a:r>
            <a:r>
              <a:rPr lang="el-GR" i="1" dirty="0" smtClean="0"/>
              <a:t>ελαφριάς </a:t>
            </a:r>
            <a:r>
              <a:rPr lang="el-GR" i="1" dirty="0"/>
              <a:t>μορφής</a:t>
            </a:r>
            <a:r>
              <a:rPr lang="el-GR" dirty="0"/>
              <a:t> ψυχικές διαταραχές με κύριο χαρακτηριστικό τους το υπερβολικό </a:t>
            </a:r>
            <a:r>
              <a:rPr lang="el-GR" i="1" dirty="0" smtClean="0"/>
              <a:t>άγχος. </a:t>
            </a:r>
            <a:r>
              <a:rPr lang="el-GR" i="1" dirty="0"/>
              <a:t>Μ</a:t>
            </a:r>
            <a:r>
              <a:rPr lang="el-GR" dirty="0" smtClean="0"/>
              <a:t>ια </a:t>
            </a:r>
            <a:r>
              <a:rPr lang="el-GR" dirty="0"/>
              <a:t>έντονη διαρκή εσωτερική ανησυχία. Το νευρωσικό άτομο </a:t>
            </a:r>
            <a:r>
              <a:rPr lang="el-GR" i="1" dirty="0"/>
              <a:t>δεν χάνει</a:t>
            </a:r>
            <a:r>
              <a:rPr lang="el-GR" dirty="0"/>
              <a:t> την επαφή του με την πραγματικότητα, αλλά για να μην βιώνει τις δυσάρεστες συνέπειες του άγχους, αποφεύγει να συζητάει ορισμένα θέματα ή να επικοινωνεί με άλλους ανθρώπους ή να πλησιάζει ορισμένους χώρους ή αντικείμενα κλπ. Αν και αναγνωρίζει ότι πρόκειται για παράλογες εκδηλώσεις του, εντούτοις η επιστράτευση της λογικής δεν του επιφέρει κανένα ουσιαστικό αποτέλεσμα, ενώ το ανακουφίζει μόνον η απομάκρυνση από τις αιτίες και τις συνθήκες που του προξενούν άγχος.</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Είδη νευρώσεων</a:t>
            </a: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l-GR" b="1" dirty="0" smtClean="0"/>
              <a:t>Αγχώδης </a:t>
            </a:r>
            <a:r>
              <a:rPr lang="el-GR" b="1" dirty="0"/>
              <a:t>νεύρωση</a:t>
            </a:r>
            <a:r>
              <a:rPr lang="el-GR" dirty="0"/>
              <a:t>: αόριστος, αιωρούμενος και γενικευμένος φόβος που μπορεί να ενταθεί ως τον πανικό, μια κατάσταση αδιάλειπτης ανησυχίας, ένας μόνιμος διάχυτος φόβος που διαποτίζει κάθε ενέργεια του </a:t>
            </a:r>
            <a:r>
              <a:rPr lang="el-GR" dirty="0" smtClean="0"/>
              <a:t>ατόμου.</a:t>
            </a:r>
            <a:endParaRPr lang="el-GR" dirty="0"/>
          </a:p>
          <a:p>
            <a:pPr algn="just"/>
            <a:r>
              <a:rPr lang="el-GR" b="1" dirty="0" smtClean="0"/>
              <a:t>Φοβίες</a:t>
            </a:r>
            <a:r>
              <a:rPr lang="el-GR" dirty="0"/>
              <a:t>: κάτι ενδιάμεσο μεταξύ φόβου και άγχους, έντονος φόβος μπροστά σε ορισμένα ερεθίσματα ή καταστάσεις που δεν προέρχονται από πραγματική αιτία (π.χ. ακροφοβία, αγοραφοβία, κλειστοφοβία κλπ</a:t>
            </a:r>
            <a:r>
              <a:rPr lang="el-GR" dirty="0" smtClean="0"/>
              <a:t>.).</a:t>
            </a:r>
            <a:endParaRPr lang="el-GR" dirty="0"/>
          </a:p>
          <a:p>
            <a:pPr algn="just"/>
            <a:r>
              <a:rPr lang="el-GR" b="1" dirty="0" smtClean="0"/>
              <a:t>Νευρωσική </a:t>
            </a:r>
            <a:r>
              <a:rPr lang="el-GR" b="1" dirty="0"/>
              <a:t>κατάθλιψη</a:t>
            </a:r>
            <a:r>
              <a:rPr lang="el-GR" dirty="0"/>
              <a:t>: υπερβολική ευαισθησία σε δυσάρεστα γεγονότα που δημιουργεί βαθιά και παρατεταμένη απελπισία, έντονη μελαγχολική </a:t>
            </a:r>
            <a:r>
              <a:rPr lang="el-GR" dirty="0" smtClean="0"/>
              <a:t>κατάπτωση.</a:t>
            </a:r>
            <a:endParaRPr lang="el-GR" dirty="0"/>
          </a:p>
          <a:p>
            <a:pPr algn="just"/>
            <a:r>
              <a:rPr lang="el-GR" b="1" dirty="0" err="1" smtClean="0"/>
              <a:t>Ιδεο</a:t>
            </a:r>
            <a:r>
              <a:rPr lang="el-GR" b="1" dirty="0" smtClean="0"/>
              <a:t>-ψυχαναγκαστική </a:t>
            </a:r>
            <a:r>
              <a:rPr lang="el-GR" b="1" dirty="0"/>
              <a:t>νεύρωση</a:t>
            </a:r>
            <a:r>
              <a:rPr lang="el-GR" dirty="0"/>
              <a:t>: έμμονες ιδέες, επίμονη επανάληψη κατά τρόπο τελετουργικό μιας σειράς στερεότυπων </a:t>
            </a:r>
            <a:r>
              <a:rPr lang="el-GR" dirty="0" smtClean="0"/>
              <a:t>ενεργειών.</a:t>
            </a:r>
            <a:endParaRPr lang="el-GR" dirty="0"/>
          </a:p>
          <a:p>
            <a:pPr>
              <a:buNone/>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Είδη νευρώσεων</a:t>
            </a: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l-GR" b="1" dirty="0" err="1" smtClean="0"/>
              <a:t>Υποχονδρίαση</a:t>
            </a:r>
            <a:r>
              <a:rPr lang="el-GR" dirty="0"/>
              <a:t>: διαρκής ενασχόληση με θέματα σωματικής υγείας, συνεχής ανησυχία λόγω φόβου για κάποια ασθένεια και αγωνιώδης αναζήτηση τρόπων προς αποφυγή του </a:t>
            </a:r>
            <a:r>
              <a:rPr lang="el-GR" dirty="0" smtClean="0"/>
              <a:t>χειρότερου.</a:t>
            </a:r>
            <a:endParaRPr lang="el-GR" dirty="0"/>
          </a:p>
          <a:p>
            <a:pPr algn="just"/>
            <a:r>
              <a:rPr lang="el-GR" b="1" dirty="0" smtClean="0"/>
              <a:t>Ψυχοσωματικές </a:t>
            </a:r>
            <a:r>
              <a:rPr lang="el-GR" b="1" dirty="0"/>
              <a:t>διαταραχές</a:t>
            </a:r>
            <a:r>
              <a:rPr lang="el-GR" dirty="0"/>
              <a:t>: σωματοποιημένες διεργασίες – </a:t>
            </a:r>
            <a:r>
              <a:rPr lang="el-GR" dirty="0" err="1"/>
              <a:t>οργανονευρώσεις</a:t>
            </a:r>
            <a:r>
              <a:rPr lang="el-GR" dirty="0"/>
              <a:t> με κύριο στοιχείο τον πόνο, περιλαμβάνουν οργανικά συμπτώματα (π.χ. άσθμα, στομαχόπονος, πονοκέφαλος, ζάλη, κόπωση, έλκος κλπ.) που έχουν ως γενεσιουργό τους αίτιο κάποιο ψυχολογικό </a:t>
            </a:r>
            <a:r>
              <a:rPr lang="el-GR" dirty="0" smtClean="0"/>
              <a:t>πρόβλημα.</a:t>
            </a:r>
            <a:endParaRPr lang="el-GR" dirty="0"/>
          </a:p>
          <a:p>
            <a:pPr algn="just"/>
            <a:r>
              <a:rPr lang="el-GR" b="1" dirty="0" smtClean="0"/>
              <a:t>Υστερική </a:t>
            </a:r>
            <a:r>
              <a:rPr lang="el-GR" b="1" dirty="0"/>
              <a:t>νεύρωση</a:t>
            </a:r>
            <a:r>
              <a:rPr lang="el-GR" dirty="0"/>
              <a:t>: σε βαριές περιπτώσεις προκαλεί την εκδήλωση σοβαρών σωματικών συμπτωμάτων, όπως ολική ή μερική αχρηστία οργάνων ή μελών του σώματος (π.χ. υστερική τύφλωση, υστερική κώφωση, υστερική αλαλία, υστερική ανοσμία, υστερική ανορεξία, </a:t>
            </a:r>
            <a:r>
              <a:rPr lang="el-GR" dirty="0" smtClean="0"/>
              <a:t>υστερική παράλυση</a:t>
            </a:r>
            <a:r>
              <a:rPr lang="el-GR" dirty="0"/>
              <a:t>, υστερική αμνησία κλπ.) χωρίς όμως να υπάρχει αντίστοιχη οργανική βλάβη.</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Ψυχώσεις</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a:t>Οι ψυχώσεις είναι οι </a:t>
            </a:r>
            <a:r>
              <a:rPr lang="el-GR" i="1" dirty="0"/>
              <a:t>πιο βαριές μορφές</a:t>
            </a:r>
            <a:r>
              <a:rPr lang="el-GR" dirty="0"/>
              <a:t> ψυχικών διαταραχών, στις οποίες το </a:t>
            </a:r>
            <a:r>
              <a:rPr lang="el-GR" dirty="0" err="1"/>
              <a:t>ψυχωσικό</a:t>
            </a:r>
            <a:r>
              <a:rPr lang="el-GR" dirty="0"/>
              <a:t> άτομο </a:t>
            </a:r>
            <a:r>
              <a:rPr lang="el-GR" i="1" dirty="0"/>
              <a:t>χάνει</a:t>
            </a:r>
            <a:r>
              <a:rPr lang="el-GR" dirty="0"/>
              <a:t> την επαφή του με την πραγματικότητα, καθώς διεγείρεται περισσότερο από εσωτερικές καταστάσεις, υπακούει σε μια εξωπραγματική λογική και ζει στον δικό του κόσμο, ενώ παρουσιάζει επίσης ένα είδος νοητικής σύγχυσης και έχει συχνά απρόσφορες ή ανορθόδοξες συναισθηματικές </a:t>
            </a:r>
            <a:r>
              <a:rPr lang="el-GR" dirty="0" smtClean="0"/>
              <a:t>αποκρίσεις. Οι </a:t>
            </a:r>
            <a:r>
              <a:rPr lang="el-GR" dirty="0"/>
              <a:t>ψυχώσεις διακρίνονται σε</a:t>
            </a:r>
            <a:r>
              <a:rPr lang="el-GR" dirty="0" smtClean="0"/>
              <a:t>: </a:t>
            </a:r>
          </a:p>
          <a:p>
            <a:pPr algn="just"/>
            <a:r>
              <a:rPr lang="el-GR" dirty="0" smtClean="0"/>
              <a:t>1)</a:t>
            </a:r>
            <a:r>
              <a:rPr lang="el-GR" dirty="0"/>
              <a:t> </a:t>
            </a:r>
            <a:r>
              <a:rPr lang="el-GR" b="1" i="1" dirty="0"/>
              <a:t>οργανικές</a:t>
            </a:r>
            <a:r>
              <a:rPr lang="el-GR" dirty="0"/>
              <a:t> (όταν οφείλονται σε οργανικό αίτιο, </a:t>
            </a:r>
            <a:r>
              <a:rPr lang="el-GR" dirty="0" err="1"/>
              <a:t>ιστοπαθολογική</a:t>
            </a:r>
            <a:r>
              <a:rPr lang="el-GR" dirty="0"/>
              <a:t> αλλοίωση, π.χ. τραύμα, ορμονικές διαταραχές, αρτηριοσκλήρυνση κλπ.) και</a:t>
            </a:r>
          </a:p>
          <a:p>
            <a:pPr algn="just"/>
            <a:r>
              <a:rPr lang="el-GR" dirty="0"/>
              <a:t>2</a:t>
            </a:r>
            <a:r>
              <a:rPr lang="el-GR" dirty="0" smtClean="0"/>
              <a:t>)</a:t>
            </a:r>
            <a:r>
              <a:rPr lang="el-GR" dirty="0"/>
              <a:t> </a:t>
            </a:r>
            <a:r>
              <a:rPr lang="el-GR" b="1" i="1" dirty="0"/>
              <a:t>λειτουργικές</a:t>
            </a:r>
            <a:r>
              <a:rPr lang="el-GR" dirty="0"/>
              <a:t> (όταν δεν προέρχονται από σαφώς διαγνωσμένη οργανική αιτία, αλλά μπορούν να αποδοθούν σε ψυχοκοινωνικά αίτια).</a:t>
            </a:r>
          </a:p>
          <a:p>
            <a:pPr algn="just"/>
            <a:endParaRPr lang="el-GR" dirty="0"/>
          </a:p>
          <a:p>
            <a:pPr algn="just"/>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Είδη των Ψυχώσεων</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r>
              <a:rPr lang="el-GR" b="1" dirty="0" smtClean="0"/>
              <a:t>Σχιζοφρένεια</a:t>
            </a:r>
            <a:r>
              <a:rPr lang="el-GR" dirty="0"/>
              <a:t>: περιλαμβάνει </a:t>
            </a:r>
            <a:r>
              <a:rPr lang="el-GR" dirty="0" smtClean="0"/>
              <a:t>διαταραχές στην</a:t>
            </a:r>
            <a:r>
              <a:rPr lang="el-GR" dirty="0"/>
              <a:t> </a:t>
            </a:r>
            <a:r>
              <a:rPr lang="el-GR" i="1" dirty="0"/>
              <a:t>σκέψη</a:t>
            </a:r>
            <a:r>
              <a:rPr lang="el-GR" dirty="0"/>
              <a:t> (παρερμηνείες, ψευδαισθήσεις, παραληρηματικές ιδέες), στο </a:t>
            </a:r>
            <a:r>
              <a:rPr lang="el-GR" i="1" dirty="0"/>
              <a:t>συναίσθημα</a:t>
            </a:r>
            <a:r>
              <a:rPr lang="el-GR" dirty="0"/>
              <a:t> (αμφίθυμες καταστάσεις, υποτονικό θυμικό, απρόσφορες συναισθηματικές αποκρίσεις) και στην κινητική – </a:t>
            </a:r>
            <a:r>
              <a:rPr lang="el-GR" dirty="0" err="1"/>
              <a:t>πραξιακή</a:t>
            </a:r>
            <a:r>
              <a:rPr lang="el-GR" dirty="0"/>
              <a:t> </a:t>
            </a:r>
            <a:r>
              <a:rPr lang="el-GR" i="1" dirty="0"/>
              <a:t>συμπεριφορά</a:t>
            </a:r>
            <a:r>
              <a:rPr lang="el-GR" dirty="0"/>
              <a:t> (αδράνεια, εσωστρέφεια, απόσυρση, παλινδρόμηση σε παιδικά πρότυπα συμπεριφοράς, παραδοξότητα),</a:t>
            </a:r>
          </a:p>
          <a:p>
            <a:pPr algn="just"/>
            <a:r>
              <a:rPr lang="el-GR" b="1" dirty="0" smtClean="0"/>
              <a:t>Παράνοια</a:t>
            </a:r>
            <a:r>
              <a:rPr lang="el-GR" dirty="0"/>
              <a:t>: επίμονες </a:t>
            </a:r>
            <a:r>
              <a:rPr lang="el-GR" i="1" dirty="0"/>
              <a:t>ιδεοληψίες</a:t>
            </a:r>
            <a:r>
              <a:rPr lang="el-GR" dirty="0"/>
              <a:t> και </a:t>
            </a:r>
            <a:r>
              <a:rPr lang="el-GR" i="1" dirty="0"/>
              <a:t>παραληρηματικές</a:t>
            </a:r>
            <a:r>
              <a:rPr lang="el-GR" dirty="0"/>
              <a:t> ιδέες γύρω από ένα κεντρικό θέμα (π.χ. μεγαλείου, ζηλοτυπίας, καταδίωξης κλπ.), που αποτελούν ένα πλήρες σύστημα καλά μελετημένο, συστηματοποιημένο, χωρίς κενό και ασυνέπειες, με έντονη λογικότητα, ετοιμότητα και αισθαντικότητα από το ίδιο το άτομο, αλλά με επιλεκτική ερμηνεία των γεγονότων,</a:t>
            </a:r>
          </a:p>
          <a:p>
            <a:pPr algn="just"/>
            <a:r>
              <a:rPr lang="el-GR" b="1" dirty="0"/>
              <a:t>Μανία</a:t>
            </a:r>
            <a:r>
              <a:rPr lang="el-GR" dirty="0"/>
              <a:t>-</a:t>
            </a:r>
            <a:r>
              <a:rPr lang="el-GR" b="1" dirty="0"/>
              <a:t>Μελαγχολία</a:t>
            </a:r>
            <a:r>
              <a:rPr lang="el-GR" dirty="0"/>
              <a:t>: περιοδική εμφάνιση ακραίων συναισθηματικών καταστάσεων αφενός με πλεονάζουσα </a:t>
            </a:r>
            <a:r>
              <a:rPr lang="el-GR" i="1" dirty="0"/>
              <a:t>συναισθηματική έξαρση</a:t>
            </a:r>
            <a:r>
              <a:rPr lang="el-GR" dirty="0"/>
              <a:t> και αφετέρου με </a:t>
            </a:r>
            <a:r>
              <a:rPr lang="el-GR" i="1" dirty="0"/>
              <a:t>καταθλιπτική κατάπτωση</a:t>
            </a:r>
            <a:r>
              <a:rPr lang="el-GR" dirty="0"/>
              <a:t>. Όταν διαδέχονται η μία την άλλη περιοδικά, τότε ονομάζεται </a:t>
            </a:r>
            <a:r>
              <a:rPr lang="el-GR" i="1" dirty="0" err="1"/>
              <a:t>μανιο</a:t>
            </a:r>
            <a:r>
              <a:rPr lang="el-GR" i="1" dirty="0"/>
              <a:t>-καταθλιπτική ψύχωση</a:t>
            </a:r>
            <a:r>
              <a:rPr lang="el-GR" dirty="0"/>
              <a:t>, ενώ όταν επαναλαμβάνεται η μία μόνο φάση, τότε λέγεται </a:t>
            </a:r>
            <a:r>
              <a:rPr lang="el-GR" i="1" dirty="0"/>
              <a:t>μονοφασική ψύχωση</a:t>
            </a:r>
            <a:r>
              <a:rPr lang="el-GR" dirty="0"/>
              <a:t> (διαλείπουσα μανία ή διαλείπουσα μελαγχολία). </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554</Words>
  <Application>Microsoft Office PowerPoint</Application>
  <PresentationFormat>Προβολή στην οθόνη (4:3)</PresentationFormat>
  <Paragraphs>40</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Ψυχοπαθολογία</vt:lpstr>
      <vt:lpstr>Ψυχοπαθολογία</vt:lpstr>
      <vt:lpstr>Καθορισμός παθολογικής συμπεριφοράς</vt:lpstr>
      <vt:lpstr>Αντικείμενο της Ψυχοπαθολογίας</vt:lpstr>
      <vt:lpstr>Νευρώσεις</vt:lpstr>
      <vt:lpstr>Είδη νευρώσεων</vt:lpstr>
      <vt:lpstr>Είδη νευρώσεων</vt:lpstr>
      <vt:lpstr>Ψυχώσεις</vt:lpstr>
      <vt:lpstr>Είδη των Ψυχώσεων</vt:lpstr>
      <vt:lpstr>Νευρώσεις VS Ψυχώσεις</vt:lpstr>
      <vt:lpstr>Βιβλιογραφικές αναφορές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Ψυχοπαθολογία</dc:title>
  <dc:creator>info@abem.gr</dc:creator>
  <cp:lastModifiedBy>info@abem.gr</cp:lastModifiedBy>
  <cp:revision>7</cp:revision>
  <dcterms:created xsi:type="dcterms:W3CDTF">2020-12-27T15:17:13Z</dcterms:created>
  <dcterms:modified xsi:type="dcterms:W3CDTF">2021-01-04T18:19:55Z</dcterms:modified>
</cp:coreProperties>
</file>