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58" r:id="rId5"/>
    <p:sldId id="260" r:id="rId6"/>
    <p:sldId id="261" r:id="rId7"/>
    <p:sldId id="262" r:id="rId8"/>
    <p:sldId id="263" r:id="rId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5" name="14 - Στρογγυλεμένο ορθογώνιο"/>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 Στρογγυλεμένο ορθογώνιο"/>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 Τίτλος"/>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l-GR" smtClean="0"/>
              <a:t>Kλικ για επεξεργασία του τίτλου</a:t>
            </a:r>
            <a:endParaRPr kumimoji="0" lang="en-US"/>
          </a:p>
        </p:txBody>
      </p:sp>
      <p:sp>
        <p:nvSpPr>
          <p:cNvPr id="20" name="19 - Υπότιτλος"/>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sp>
        <p:nvSpPr>
          <p:cNvPr id="19" name="18 - Θέση ημερομηνίας"/>
          <p:cNvSpPr>
            <a:spLocks noGrp="1"/>
          </p:cNvSpPr>
          <p:nvPr>
            <p:ph type="dt" sz="half" idx="10"/>
          </p:nvPr>
        </p:nvSpPr>
        <p:spPr/>
        <p:txBody>
          <a:bodyPr/>
          <a:lstStyle>
            <a:extLst/>
          </a:lstStyle>
          <a:p>
            <a:fld id="{076F3551-0098-4E0B-8B2E-B4CC837415B5}" type="datetimeFigureOut">
              <a:rPr lang="el-GR" smtClean="0"/>
              <a:pPr/>
              <a:t>9/11/2020</a:t>
            </a:fld>
            <a:endParaRPr lang="el-GR"/>
          </a:p>
        </p:txBody>
      </p:sp>
      <p:sp>
        <p:nvSpPr>
          <p:cNvPr id="8" name="7 - Θέση υποσέλιδου"/>
          <p:cNvSpPr>
            <a:spLocks noGrp="1"/>
          </p:cNvSpPr>
          <p:nvPr>
            <p:ph type="ftr" sz="quarter" idx="11"/>
          </p:nvPr>
        </p:nvSpPr>
        <p:spPr/>
        <p:txBody>
          <a:bodyPr/>
          <a:lstStyle>
            <a:extLst/>
          </a:lstStyle>
          <a:p>
            <a:endParaRPr lang="el-GR"/>
          </a:p>
        </p:txBody>
      </p:sp>
      <p:sp>
        <p:nvSpPr>
          <p:cNvPr id="11" name="10 - Θέση αριθμού διαφάνειας"/>
          <p:cNvSpPr>
            <a:spLocks noGrp="1"/>
          </p:cNvSpPr>
          <p:nvPr>
            <p:ph type="sldNum" sz="quarter" idx="12"/>
          </p:nvPr>
        </p:nvSpPr>
        <p:spPr/>
        <p:txBody>
          <a:bodyPr/>
          <a:lstStyle>
            <a:extLst/>
          </a:lstStyle>
          <a:p>
            <a:fld id="{5A746B6D-EB2A-49BD-B19F-798DCF9DD52E}"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502920" y="4983480"/>
            <a:ext cx="8183880" cy="1051560"/>
          </a:xfrm>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502920" y="530352"/>
            <a:ext cx="8183880" cy="4187952"/>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076F3551-0098-4E0B-8B2E-B4CC837415B5}" type="datetimeFigureOut">
              <a:rPr lang="el-GR" smtClean="0"/>
              <a:pPr/>
              <a:t>9/11/2020</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5A746B6D-EB2A-49BD-B19F-798DCF9DD52E}"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533404"/>
            <a:ext cx="1981200" cy="5257799"/>
          </a:xfrm>
        </p:spPr>
        <p:txBody>
          <a:bodyPr vert="eaVe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533400" y="533402"/>
            <a:ext cx="5943600" cy="5257801"/>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076F3551-0098-4E0B-8B2E-B4CC837415B5}" type="datetimeFigureOut">
              <a:rPr lang="el-GR" smtClean="0"/>
              <a:pPr/>
              <a:t>9/11/2020</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5A746B6D-EB2A-49BD-B19F-798DCF9DD52E}"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502920" y="4983480"/>
            <a:ext cx="8183880" cy="1051560"/>
          </a:xfrm>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a:xfrm>
            <a:off x="502920" y="530352"/>
            <a:ext cx="8183880" cy="4187952"/>
          </a:xfrm>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076F3551-0098-4E0B-8B2E-B4CC837415B5}" type="datetimeFigureOut">
              <a:rPr lang="el-GR" smtClean="0"/>
              <a:pPr/>
              <a:t>9/11/2020</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5A746B6D-EB2A-49BD-B19F-798DCF9DD52E}"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14" name="13 - Στρογγυλεμένο ορθογώνιο"/>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 Στρογγυλεμένο ορθογώνιο"/>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Τίτλος"/>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extLst/>
          </a:lstStyle>
          <a:p>
            <a:fld id="{076F3551-0098-4E0B-8B2E-B4CC837415B5}" type="datetimeFigureOut">
              <a:rPr lang="el-GR" smtClean="0"/>
              <a:pPr/>
              <a:t>9/11/2020</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5A746B6D-EB2A-49BD-B19F-798DCF9DD52E}"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076F3551-0098-4E0B-8B2E-B4CC837415B5}" type="datetimeFigureOut">
              <a:rPr lang="el-GR" smtClean="0"/>
              <a:pPr/>
              <a:t>9/11/2020</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5A746B6D-EB2A-49BD-B19F-798DCF9DD52E}"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502920" y="4983480"/>
            <a:ext cx="8183880" cy="1051560"/>
          </a:xfrm>
        </p:spPr>
        <p:txBody>
          <a:bodyPr anchor="b"/>
          <a:lstStyle>
            <a:lvl1pPr>
              <a:defRPr b="1"/>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fld id="{076F3551-0098-4E0B-8B2E-B4CC837415B5}" type="datetimeFigureOut">
              <a:rPr lang="el-GR" smtClean="0"/>
              <a:pPr/>
              <a:t>9/11/2020</a:t>
            </a:fld>
            <a:endParaRPr lang="el-GR"/>
          </a:p>
        </p:txBody>
      </p:sp>
      <p:sp>
        <p:nvSpPr>
          <p:cNvPr id="8" name="7 - Θέση υποσέλιδου"/>
          <p:cNvSpPr>
            <a:spLocks noGrp="1"/>
          </p:cNvSpPr>
          <p:nvPr>
            <p:ph type="ftr" sz="quarter" idx="11"/>
          </p:nvPr>
        </p:nvSpPr>
        <p:spPr/>
        <p:txBody>
          <a:bodyPr/>
          <a:lstStyle>
            <a:extLst/>
          </a:lstStyle>
          <a:p>
            <a:endParaRPr lang="el-GR"/>
          </a:p>
        </p:txBody>
      </p:sp>
      <p:sp>
        <p:nvSpPr>
          <p:cNvPr id="9" name="8 - Θέση αριθμού διαφάνειας"/>
          <p:cNvSpPr>
            <a:spLocks noGrp="1"/>
          </p:cNvSpPr>
          <p:nvPr>
            <p:ph type="sldNum" sz="quarter" idx="12"/>
          </p:nvPr>
        </p:nvSpPr>
        <p:spPr/>
        <p:txBody>
          <a:bodyPr/>
          <a:lstStyle>
            <a:extLst/>
          </a:lstStyle>
          <a:p>
            <a:fld id="{5A746B6D-EB2A-49BD-B19F-798DCF9DD52E}"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extLst/>
          </a:lstStyle>
          <a:p>
            <a:fld id="{076F3551-0098-4E0B-8B2E-B4CC837415B5}" type="datetimeFigureOut">
              <a:rPr lang="el-GR" smtClean="0"/>
              <a:pPr/>
              <a:t>9/11/2020</a:t>
            </a:fld>
            <a:endParaRPr lang="el-GR"/>
          </a:p>
        </p:txBody>
      </p:sp>
      <p:sp>
        <p:nvSpPr>
          <p:cNvPr id="4" name="3 - Θέση υποσέλιδου"/>
          <p:cNvSpPr>
            <a:spLocks noGrp="1"/>
          </p:cNvSpPr>
          <p:nvPr>
            <p:ph type="ftr" sz="quarter" idx="11"/>
          </p:nvPr>
        </p:nvSpPr>
        <p:spPr/>
        <p:txBody>
          <a:bodyPr/>
          <a:lstStyle>
            <a:extLst/>
          </a:lstStyle>
          <a:p>
            <a:endParaRPr lang="el-GR"/>
          </a:p>
        </p:txBody>
      </p:sp>
      <p:sp>
        <p:nvSpPr>
          <p:cNvPr id="5" name="4 - Θέση αριθμού διαφάνειας"/>
          <p:cNvSpPr>
            <a:spLocks noGrp="1"/>
          </p:cNvSpPr>
          <p:nvPr>
            <p:ph type="sldNum" sz="quarter" idx="12"/>
          </p:nvPr>
        </p:nvSpPr>
        <p:spPr/>
        <p:txBody>
          <a:bodyPr/>
          <a:lstStyle>
            <a:extLst/>
          </a:lstStyle>
          <a:p>
            <a:fld id="{5A746B6D-EB2A-49BD-B19F-798DCF9DD52E}"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7" name="6 - Στρογγυλεμένο ορθογώνιο"/>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Θέση ημερομηνίας"/>
          <p:cNvSpPr>
            <a:spLocks noGrp="1"/>
          </p:cNvSpPr>
          <p:nvPr>
            <p:ph type="dt" sz="half" idx="10"/>
          </p:nvPr>
        </p:nvSpPr>
        <p:spPr/>
        <p:txBody>
          <a:bodyPr/>
          <a:lstStyle>
            <a:extLst/>
          </a:lstStyle>
          <a:p>
            <a:fld id="{076F3551-0098-4E0B-8B2E-B4CC837415B5}" type="datetimeFigureOut">
              <a:rPr lang="el-GR" smtClean="0"/>
              <a:pPr/>
              <a:t>9/11/2020</a:t>
            </a:fld>
            <a:endParaRPr lang="el-GR"/>
          </a:p>
        </p:txBody>
      </p:sp>
      <p:sp>
        <p:nvSpPr>
          <p:cNvPr id="3" name="2 - Θέση υποσέλιδου"/>
          <p:cNvSpPr>
            <a:spLocks noGrp="1"/>
          </p:cNvSpPr>
          <p:nvPr>
            <p:ph type="ftr" sz="quarter" idx="11"/>
          </p:nvPr>
        </p:nvSpPr>
        <p:spPr/>
        <p:txBody>
          <a:bodyPr/>
          <a:lstStyle>
            <a:extLst/>
          </a:lstStyle>
          <a:p>
            <a:endParaRPr lang="el-GR"/>
          </a:p>
        </p:txBody>
      </p:sp>
      <p:sp>
        <p:nvSpPr>
          <p:cNvPr id="4" name="3 - Θέση αριθμού διαφάνειας"/>
          <p:cNvSpPr>
            <a:spLocks noGrp="1"/>
          </p:cNvSpPr>
          <p:nvPr>
            <p:ph type="sldNum" sz="quarter" idx="12"/>
          </p:nvPr>
        </p:nvSpPr>
        <p:spPr/>
        <p:txBody>
          <a:bodyPr/>
          <a:lstStyle>
            <a:extLst/>
          </a:lstStyle>
          <a:p>
            <a:fld id="{5A746B6D-EB2A-49BD-B19F-798DCF9DD52E}"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076F3551-0098-4E0B-8B2E-B4CC837415B5}" type="datetimeFigureOut">
              <a:rPr lang="el-GR" smtClean="0"/>
              <a:pPr/>
              <a:t>9/11/2020</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5A746B6D-EB2A-49BD-B19F-798DCF9DD52E}"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15" name="14 - Στρογγυλεμένο ορθογώνιο"/>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 Στρογγύλεμα μίας γωνίας ορθογωνίου"/>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Τίτλος"/>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076F3551-0098-4E0B-8B2E-B4CC837415B5}" type="datetimeFigureOut">
              <a:rPr lang="el-GR" smtClean="0"/>
              <a:pPr/>
              <a:t>9/11/2020</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5A746B6D-EB2A-49BD-B19F-798DCF9DD52E}" type="slidenum">
              <a:rPr lang="el-GR" smtClean="0"/>
              <a:pPr/>
              <a:t>‹#›</a:t>
            </a:fld>
            <a:endParaRPr lang="el-GR"/>
          </a:p>
        </p:txBody>
      </p:sp>
      <p:sp>
        <p:nvSpPr>
          <p:cNvPr id="3" name="2 - Θέση εικόνας"/>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l-GR" smtClean="0"/>
              <a:t>Κάντε κλικ στο εικονίδιο για να προσθέσετε μια εικόνα</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6 - Στρογγυλεμένο ορθογώνιο"/>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 Στρογγυλεμένο ορθογώνιο"/>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12 - Θέση τίτλου"/>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l-GR" smtClean="0"/>
              <a:t>Kλικ για επεξεργασία του τίτλου</a:t>
            </a:r>
            <a:endParaRPr kumimoji="0" lang="en-US"/>
          </a:p>
        </p:txBody>
      </p:sp>
      <p:sp>
        <p:nvSpPr>
          <p:cNvPr id="4" name="3 - Θέση κειμένου"/>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5" name="24 - Θέση ημερομηνίας"/>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076F3551-0098-4E0B-8B2E-B4CC837415B5}" type="datetimeFigureOut">
              <a:rPr lang="el-GR" smtClean="0"/>
              <a:pPr/>
              <a:t>9/11/2020</a:t>
            </a:fld>
            <a:endParaRPr lang="el-GR"/>
          </a:p>
        </p:txBody>
      </p:sp>
      <p:sp>
        <p:nvSpPr>
          <p:cNvPr id="18" name="17 - Θέση υποσέλιδου"/>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l-GR"/>
          </a:p>
        </p:txBody>
      </p:sp>
      <p:sp>
        <p:nvSpPr>
          <p:cNvPr id="5" name="4 - Θέση αριθμού διαφάνειας"/>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5A746B6D-EB2A-49BD-B19F-798DCF9DD52E}"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714348" y="785794"/>
            <a:ext cx="7772400" cy="1828800"/>
          </a:xfrm>
        </p:spPr>
        <p:txBody>
          <a:bodyPr>
            <a:normAutofit/>
          </a:bodyPr>
          <a:lstStyle/>
          <a:p>
            <a:pPr algn="ctr"/>
            <a:r>
              <a:rPr lang="el-GR" sz="4000" dirty="0" smtClean="0">
                <a:effectLst/>
                <a:latin typeface="Calibri" pitchFamily="34" charset="0"/>
              </a:rPr>
              <a:t>Αντισηψία</a:t>
            </a:r>
            <a:endParaRPr lang="el-GR" sz="4000" dirty="0">
              <a:effectLst/>
              <a:latin typeface="Calibri" pitchFamily="34" charset="0"/>
            </a:endParaRPr>
          </a:p>
        </p:txBody>
      </p:sp>
      <p:sp>
        <p:nvSpPr>
          <p:cNvPr id="3" name="2 - Υπότιτλος"/>
          <p:cNvSpPr>
            <a:spLocks noGrp="1"/>
          </p:cNvSpPr>
          <p:nvPr>
            <p:ph type="subTitle" idx="1"/>
          </p:nvPr>
        </p:nvSpPr>
        <p:spPr>
          <a:xfrm>
            <a:off x="642910" y="4399388"/>
            <a:ext cx="8064466" cy="2458612"/>
          </a:xfrm>
        </p:spPr>
        <p:txBody>
          <a:bodyPr>
            <a:normAutofit/>
          </a:bodyPr>
          <a:lstStyle/>
          <a:p>
            <a:r>
              <a:rPr lang="el-GR" dirty="0" smtClean="0">
                <a:solidFill>
                  <a:schemeClr val="accent2">
                    <a:lumMod val="75000"/>
                  </a:schemeClr>
                </a:solidFill>
                <a:latin typeface="Calibri" pitchFamily="34" charset="0"/>
              </a:rPr>
              <a:t>Ειδικότητα</a:t>
            </a:r>
            <a:r>
              <a:rPr lang="en-US" dirty="0" smtClean="0">
                <a:solidFill>
                  <a:schemeClr val="accent2">
                    <a:lumMod val="75000"/>
                  </a:schemeClr>
                </a:solidFill>
                <a:latin typeface="Calibri" pitchFamily="34" charset="0"/>
              </a:rPr>
              <a:t>:</a:t>
            </a:r>
            <a:r>
              <a:rPr lang="el-GR" dirty="0" smtClean="0">
                <a:solidFill>
                  <a:schemeClr val="accent2">
                    <a:lumMod val="75000"/>
                  </a:schemeClr>
                </a:solidFill>
                <a:latin typeface="Calibri" pitchFamily="34" charset="0"/>
              </a:rPr>
              <a:t>Τεχνικός Αισθητικός Ποδολογίας-</a:t>
            </a:r>
          </a:p>
          <a:p>
            <a:r>
              <a:rPr lang="el-GR" dirty="0" smtClean="0">
                <a:solidFill>
                  <a:schemeClr val="accent2">
                    <a:lumMod val="75000"/>
                  </a:schemeClr>
                </a:solidFill>
                <a:latin typeface="Calibri" pitchFamily="34" charset="0"/>
              </a:rPr>
              <a:t>Καλλωπισμού νυχιών και Ονυχοπλαστικής</a:t>
            </a:r>
          </a:p>
          <a:p>
            <a:r>
              <a:rPr lang="el-GR" dirty="0" smtClean="0">
                <a:solidFill>
                  <a:schemeClr val="accent2">
                    <a:lumMod val="75000"/>
                  </a:schemeClr>
                </a:solidFill>
                <a:latin typeface="Calibri" pitchFamily="34" charset="0"/>
              </a:rPr>
              <a:t>Εξάμηνο Α’</a:t>
            </a:r>
          </a:p>
          <a:p>
            <a:r>
              <a:rPr lang="el-GR" dirty="0" smtClean="0">
                <a:solidFill>
                  <a:schemeClr val="accent2">
                    <a:lumMod val="75000"/>
                  </a:schemeClr>
                </a:solidFill>
                <a:latin typeface="Calibri" pitchFamily="34" charset="0"/>
              </a:rPr>
              <a:t>Μάθημα</a:t>
            </a:r>
            <a:r>
              <a:rPr lang="en-US" dirty="0" smtClean="0">
                <a:solidFill>
                  <a:schemeClr val="accent2">
                    <a:lumMod val="75000"/>
                  </a:schemeClr>
                </a:solidFill>
                <a:latin typeface="Calibri" pitchFamily="34" charset="0"/>
              </a:rPr>
              <a:t>:</a:t>
            </a:r>
            <a:r>
              <a:rPr lang="el-GR" dirty="0" smtClean="0">
                <a:solidFill>
                  <a:schemeClr val="accent2">
                    <a:lumMod val="75000"/>
                  </a:schemeClr>
                </a:solidFill>
                <a:latin typeface="Calibri" pitchFamily="34" charset="0"/>
              </a:rPr>
              <a:t>Πρακτική Εφαρμογή στην ειδικότητα</a:t>
            </a:r>
          </a:p>
          <a:p>
            <a:r>
              <a:rPr lang="el-GR" dirty="0" smtClean="0">
                <a:solidFill>
                  <a:schemeClr val="accent2">
                    <a:lumMod val="75000"/>
                  </a:schemeClr>
                </a:solidFill>
                <a:latin typeface="Calibri" pitchFamily="34" charset="0"/>
              </a:rPr>
              <a:t>Ματοπούλου Ελένη</a:t>
            </a:r>
          </a:p>
          <a:p>
            <a:r>
              <a:rPr lang="el-GR" dirty="0" smtClean="0">
                <a:solidFill>
                  <a:schemeClr val="accent2">
                    <a:lumMod val="75000"/>
                  </a:schemeClr>
                </a:solidFill>
                <a:latin typeface="Calibri" pitchFamily="34" charset="0"/>
              </a:rPr>
              <a:t>Θεσσαλονίκη 2020</a:t>
            </a:r>
          </a:p>
          <a:p>
            <a:endParaRPr lang="el-GR" dirty="0" smtClean="0">
              <a:solidFill>
                <a:schemeClr val="accent2">
                  <a:lumMod val="75000"/>
                </a:schemeClr>
              </a:solidFill>
              <a:latin typeface="Calibri" pitchFamily="34" charset="0"/>
            </a:endParaRPr>
          </a:p>
          <a:p>
            <a:endParaRPr lang="el-GR" dirty="0">
              <a:solidFill>
                <a:schemeClr val="accent2">
                  <a:lumMod val="75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785786" y="2786058"/>
            <a:ext cx="7643866" cy="1015663"/>
          </a:xfrm>
          <a:prstGeom prst="rect">
            <a:avLst/>
          </a:prstGeom>
          <a:noFill/>
        </p:spPr>
        <p:txBody>
          <a:bodyPr wrap="square" rtlCol="0">
            <a:spAutoFit/>
          </a:bodyPr>
          <a:lstStyle/>
          <a:p>
            <a:pPr algn="ctr"/>
            <a:r>
              <a:rPr lang="el-GR" sz="2000" dirty="0">
                <a:solidFill>
                  <a:schemeClr val="accent2">
                    <a:lumMod val="75000"/>
                  </a:schemeClr>
                </a:solidFill>
                <a:latin typeface="Calibri" pitchFamily="34" charset="0"/>
              </a:rPr>
              <a:t>Η </a:t>
            </a:r>
            <a:r>
              <a:rPr lang="el-GR" sz="2000" dirty="0" smtClean="0">
                <a:solidFill>
                  <a:schemeClr val="accent2">
                    <a:lumMod val="75000"/>
                  </a:schemeClr>
                </a:solidFill>
                <a:latin typeface="Calibri" pitchFamily="34" charset="0"/>
              </a:rPr>
              <a:t>αντισηψία </a:t>
            </a:r>
            <a:r>
              <a:rPr lang="el-GR" sz="2000" dirty="0">
                <a:solidFill>
                  <a:schemeClr val="accent2">
                    <a:lumMod val="75000"/>
                  </a:schemeClr>
                </a:solidFill>
                <a:latin typeface="Calibri" pitchFamily="34" charset="0"/>
              </a:rPr>
              <a:t>έχει χρησιμοποιηθεί ακόμη από την αρχαιότητα. Ο Ιπποκράτης για τη θεραπεία των τραυμάτων χρησιμοποιούσε </a:t>
            </a:r>
            <a:r>
              <a:rPr lang="el-GR" sz="2000" dirty="0" smtClean="0">
                <a:solidFill>
                  <a:schemeClr val="accent2">
                    <a:lumMod val="75000"/>
                  </a:schemeClr>
                </a:solidFill>
                <a:latin typeface="Calibri" pitchFamily="34" charset="0"/>
              </a:rPr>
              <a:t>κρασί ή </a:t>
            </a:r>
            <a:r>
              <a:rPr lang="el-GR" sz="2000" dirty="0">
                <a:solidFill>
                  <a:schemeClr val="accent2">
                    <a:lumMod val="75000"/>
                  </a:schemeClr>
                </a:solidFill>
                <a:latin typeface="Calibri" pitchFamily="34" charset="0"/>
              </a:rPr>
              <a:t>μίγμα κρασιού με </a:t>
            </a:r>
            <a:r>
              <a:rPr lang="el-GR" sz="2000" dirty="0" smtClean="0">
                <a:solidFill>
                  <a:schemeClr val="accent2">
                    <a:lumMod val="75000"/>
                  </a:schemeClr>
                </a:solidFill>
                <a:latin typeface="Calibri" pitchFamily="34" charset="0"/>
              </a:rPr>
              <a:t>ξύδι. </a:t>
            </a:r>
            <a:endParaRPr lang="el-GR" sz="2000" dirty="0">
              <a:solidFill>
                <a:schemeClr val="accent2">
                  <a:lumMod val="75000"/>
                </a:schemeClr>
              </a:solidFill>
              <a:latin typeface="Calibri"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000100" y="2071678"/>
            <a:ext cx="7286676" cy="2246769"/>
          </a:xfrm>
          <a:prstGeom prst="rect">
            <a:avLst/>
          </a:prstGeom>
        </p:spPr>
        <p:txBody>
          <a:bodyPr wrap="square">
            <a:spAutoFit/>
          </a:bodyPr>
          <a:lstStyle/>
          <a:p>
            <a:pPr algn="ctr"/>
            <a:r>
              <a:rPr lang="el-GR" sz="2000" dirty="0" smtClean="0">
                <a:solidFill>
                  <a:schemeClr val="accent2">
                    <a:lumMod val="75000"/>
                  </a:schemeClr>
                </a:solidFill>
                <a:latin typeface="Calibri" pitchFamily="34" charset="0"/>
              </a:rPr>
              <a:t>Αντισηψία είναι η μέθοδος, με την οποία αναστέλλεται ο πολλαπλασιασμός ή η ανάπτυξη των μικροοργανισμών ή επιτυγχάνεται η εξόντωσή τους επάνω στο σώμα των ζώων και του ανθρώπου. Η αντισηψία επιτυγχάνεται με τη χρήση διαφόρων χημικών ουσιών οι οποίες εξουδετερώνουν ή και καταστρέφουν πλήρως τα μικρόβια όταν αυτά έλθουν σε επαφή με τις αντίστοιχες ουσίες.</a:t>
            </a:r>
            <a:endParaRPr lang="el-GR"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Ορθογώνιο"/>
          <p:cNvSpPr/>
          <p:nvPr/>
        </p:nvSpPr>
        <p:spPr>
          <a:xfrm>
            <a:off x="1071538" y="2214554"/>
            <a:ext cx="7072362" cy="2554545"/>
          </a:xfrm>
          <a:prstGeom prst="rect">
            <a:avLst/>
          </a:prstGeom>
        </p:spPr>
        <p:txBody>
          <a:bodyPr wrap="square">
            <a:spAutoFit/>
          </a:bodyPr>
          <a:lstStyle/>
          <a:p>
            <a:pPr algn="ctr" fontAlgn="base"/>
            <a:r>
              <a:rPr lang="el-GR" sz="2000" dirty="0">
                <a:solidFill>
                  <a:schemeClr val="accent2">
                    <a:lumMod val="75000"/>
                  </a:schemeClr>
                </a:solidFill>
                <a:latin typeface="Calibri" pitchFamily="34" charset="0"/>
              </a:rPr>
              <a:t>Τα αντισηπτικά εφαρμόζονται κυρίως τοπικώς, αν και υπάρχουν μερικά που δρουν δια της συστηματικής οδού.</a:t>
            </a:r>
            <a:r>
              <a:rPr lang="el-GR" sz="2000" dirty="0" smtClean="0">
                <a:solidFill>
                  <a:schemeClr val="accent2">
                    <a:lumMod val="75000"/>
                  </a:schemeClr>
                </a:solidFill>
                <a:latin typeface="Calibri" pitchFamily="34" charset="0"/>
              </a:rPr>
              <a:t/>
            </a:r>
            <a:br>
              <a:rPr lang="el-GR" sz="2000" dirty="0" smtClean="0">
                <a:solidFill>
                  <a:schemeClr val="accent2">
                    <a:lumMod val="75000"/>
                  </a:schemeClr>
                </a:solidFill>
                <a:latin typeface="Calibri" pitchFamily="34" charset="0"/>
              </a:rPr>
            </a:br>
            <a:r>
              <a:rPr lang="el-GR" sz="2000" dirty="0" smtClean="0">
                <a:solidFill>
                  <a:schemeClr val="accent2">
                    <a:lumMod val="75000"/>
                  </a:schemeClr>
                </a:solidFill>
                <a:latin typeface="Calibri" pitchFamily="34" charset="0"/>
              </a:rPr>
              <a:t>Στην </a:t>
            </a:r>
            <a:r>
              <a:rPr lang="el-GR" sz="2000" dirty="0">
                <a:solidFill>
                  <a:schemeClr val="accent2">
                    <a:lumMod val="75000"/>
                  </a:schemeClr>
                </a:solidFill>
                <a:latin typeface="Calibri" pitchFamily="34" charset="0"/>
              </a:rPr>
              <a:t>κατηγορία των μικροβιοκτόνων χημικών ουσιών υπάγονται πολλές ουσίες, ενώ παράλληλα, πολλά από τα αντισηπτικά έχουν και μυκητισιακή δράση. Δυστυχώς όμως, </a:t>
            </a:r>
            <a:r>
              <a:rPr lang="el-GR" sz="2000" dirty="0" smtClean="0">
                <a:solidFill>
                  <a:schemeClr val="accent2">
                    <a:lumMod val="75000"/>
                  </a:schemeClr>
                </a:solidFill>
                <a:latin typeface="Calibri" pitchFamily="34" charset="0"/>
              </a:rPr>
              <a:t>μερικές </a:t>
            </a:r>
            <a:r>
              <a:rPr lang="el-GR" sz="2000" dirty="0">
                <a:solidFill>
                  <a:schemeClr val="accent2">
                    <a:lumMod val="75000"/>
                  </a:schemeClr>
                </a:solidFill>
                <a:latin typeface="Calibri" pitchFamily="34" charset="0"/>
              </a:rPr>
              <a:t>από αυτές τις χημικές ουσίες δεν ενεργούν αποτελεσματικά, είτε λόγω παρενεργειών (τοξικότητας) ή εξ αιτίας του είδους του μικροοργανισμού.</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Ορθογώνιο"/>
          <p:cNvSpPr/>
          <p:nvPr/>
        </p:nvSpPr>
        <p:spPr>
          <a:xfrm>
            <a:off x="1214414" y="2571744"/>
            <a:ext cx="6786610" cy="1631216"/>
          </a:xfrm>
          <a:prstGeom prst="rect">
            <a:avLst/>
          </a:prstGeom>
        </p:spPr>
        <p:txBody>
          <a:bodyPr wrap="square">
            <a:spAutoFit/>
          </a:bodyPr>
          <a:lstStyle/>
          <a:p>
            <a:pPr algn="ctr"/>
            <a:r>
              <a:rPr lang="el-GR" sz="2000" dirty="0" smtClean="0">
                <a:solidFill>
                  <a:schemeClr val="accent2">
                    <a:lumMod val="75000"/>
                  </a:schemeClr>
                </a:solidFill>
                <a:latin typeface="Calibri" pitchFamily="34" charset="0"/>
              </a:rPr>
              <a:t>  Η αντισηψία γίνεται με τη χρησιμοποίηση των αντισηπτικών φαρμάκων, τα κυριότερα από τα οποία είναι το οινόπνευμα, το βάμμα ιωδίου, το οξυζενέ, το υπερμαγγανικό κάλιο και πολλά άλλα. Στο εμπόριο κυκλοφορούν πολλά αντισηπτικά ιδιοσκευάσματα</a:t>
            </a:r>
            <a:r>
              <a:rPr lang="el-GR" dirty="0" smtClean="0">
                <a:solidFill>
                  <a:schemeClr val="accent2">
                    <a:lumMod val="75000"/>
                  </a:schemeClr>
                </a:solidFill>
                <a:latin typeface="Calibri" pitchFamily="34" charset="0"/>
              </a:rPr>
              <a:t>.</a:t>
            </a:r>
            <a:endParaRPr lang="el-GR" dirty="0">
              <a:solidFill>
                <a:schemeClr val="accent2">
                  <a:lumMod val="75000"/>
                </a:schemeClr>
              </a:solidFill>
              <a:latin typeface="Calibri"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857224" y="2413338"/>
            <a:ext cx="7358114" cy="1631216"/>
          </a:xfrm>
          <a:prstGeom prst="rect">
            <a:avLst/>
          </a:prstGeom>
        </p:spPr>
        <p:txBody>
          <a:bodyPr wrap="square">
            <a:spAutoFit/>
          </a:bodyPr>
          <a:lstStyle/>
          <a:p>
            <a:pPr algn="ctr"/>
            <a:r>
              <a:rPr lang="el-GR" sz="2000" dirty="0" smtClean="0">
                <a:solidFill>
                  <a:schemeClr val="accent2">
                    <a:lumMod val="75000"/>
                  </a:schemeClr>
                </a:solidFill>
                <a:latin typeface="Calibri" pitchFamily="34" charset="0"/>
              </a:rPr>
              <a:t>Τα περισσότερα από τα αντισηπτικά φάρμακα μπορούν να χρησιμοποιούνται και ως απολυμαντικά.  Όμως τα απολυμαντικά φάρμακα δεν μπορούν να χρησιμοποιηθούν ως αντισηπτικά, γιατί τα απολυμαντικά φάρμακα είναι συνήθως τοξικά και επιβλαβή για τους ιστούς του οργανισμού.</a:t>
            </a:r>
            <a:endParaRPr lang="el-GR" sz="2000" dirty="0">
              <a:solidFill>
                <a:schemeClr val="accent2">
                  <a:lumMod val="75000"/>
                </a:schemeClr>
              </a:solidFill>
              <a:latin typeface="Calibri"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1357290" y="2357430"/>
            <a:ext cx="6643734" cy="2246769"/>
          </a:xfrm>
          <a:prstGeom prst="rect">
            <a:avLst/>
          </a:prstGeom>
          <a:noFill/>
        </p:spPr>
        <p:txBody>
          <a:bodyPr wrap="square" rtlCol="0">
            <a:spAutoFit/>
          </a:bodyPr>
          <a:lstStyle/>
          <a:p>
            <a:pPr algn="ctr"/>
            <a:r>
              <a:rPr lang="el-GR" sz="2000" dirty="0">
                <a:solidFill>
                  <a:schemeClr val="accent2">
                    <a:lumMod val="75000"/>
                  </a:schemeClr>
                </a:solidFill>
                <a:latin typeface="Calibri" pitchFamily="34" charset="0"/>
              </a:rPr>
              <a:t>Οι αντισηπτικές ουσίες ή φάρμακα, για να δράσουν κανονικά και να φέρουν το αναμενόμενο αποτέλεσμα πρέπει να χρησιμοποιούνται υπό μορφή διαλυμάτων με ορισμένη αναλογία. Η δραστικότητά τους είναι καλύτερη, όταν η θερμοκρασία των διαλυμάτων βρίσκεται στα όρια της θερμοκρασίας του σώματος ή και λίγο παραπάνω, δηλαδή </a:t>
            </a:r>
          </a:p>
          <a:p>
            <a:pPr algn="ctr"/>
            <a:r>
              <a:rPr lang="el-GR" sz="2000" dirty="0" smtClean="0">
                <a:solidFill>
                  <a:schemeClr val="accent2">
                    <a:lumMod val="75000"/>
                  </a:schemeClr>
                </a:solidFill>
                <a:latin typeface="Calibri" pitchFamily="34" charset="0"/>
              </a:rPr>
              <a:t>37-40</a:t>
            </a:r>
            <a:r>
              <a:rPr lang="el-GR" sz="2000" baseline="30000" dirty="0" smtClean="0">
                <a:solidFill>
                  <a:schemeClr val="accent2">
                    <a:lumMod val="75000"/>
                  </a:schemeClr>
                </a:solidFill>
                <a:latin typeface="Calibri" pitchFamily="34" charset="0"/>
              </a:rPr>
              <a:t>o</a:t>
            </a:r>
            <a:r>
              <a:rPr lang="el-GR" sz="2000" dirty="0" smtClean="0">
                <a:solidFill>
                  <a:schemeClr val="accent2">
                    <a:lumMod val="75000"/>
                  </a:schemeClr>
                </a:solidFill>
                <a:latin typeface="Calibri" pitchFamily="34" charset="0"/>
              </a:rPr>
              <a:t>C.</a:t>
            </a:r>
            <a:endParaRPr lang="el-GR" sz="2000" dirty="0">
              <a:solidFill>
                <a:schemeClr val="accent2">
                  <a:lumMod val="75000"/>
                </a:schemeClr>
              </a:solidFill>
              <a:latin typeface="Calibri"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500034" y="1214422"/>
            <a:ext cx="8143932" cy="707886"/>
          </a:xfrm>
          <a:prstGeom prst="rect">
            <a:avLst/>
          </a:prstGeom>
          <a:noFill/>
        </p:spPr>
        <p:txBody>
          <a:bodyPr wrap="square" rtlCol="0">
            <a:spAutoFit/>
          </a:bodyPr>
          <a:lstStyle/>
          <a:p>
            <a:pPr algn="ctr"/>
            <a:r>
              <a:rPr lang="el-GR" sz="4000" b="1" dirty="0" smtClean="0">
                <a:solidFill>
                  <a:schemeClr val="accent2">
                    <a:lumMod val="75000"/>
                  </a:schemeClr>
                </a:solidFill>
                <a:latin typeface="Calibri" pitchFamily="34" charset="0"/>
              </a:rPr>
              <a:t>Ευχαριστώ για την προσοχή σας</a:t>
            </a:r>
            <a:endParaRPr lang="el-GR" sz="4000" b="1" dirty="0">
              <a:solidFill>
                <a:schemeClr val="accent2">
                  <a:lumMod val="75000"/>
                </a:schemeClr>
              </a:solidFill>
              <a:latin typeface="Calibri" pitchFamily="34" charset="0"/>
            </a:endParaRPr>
          </a:p>
        </p:txBody>
      </p:sp>
      <p:pic>
        <p:nvPicPr>
          <p:cNvPr id="3" name="Pictur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071538" y="2143116"/>
            <a:ext cx="7011810" cy="3732093"/>
          </a:xfrm>
          <a:prstGeom prst="rect">
            <a:avLst/>
          </a:prstGeom>
          <a:effectLst/>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Άποψη">
  <a:themeElements>
    <a:clrScheme name="Προσαρμοσμένος 28">
      <a:dk1>
        <a:sysClr val="windowText" lastClr="000000"/>
      </a:dk1>
      <a:lt1>
        <a:sysClr val="window" lastClr="FFFFFF"/>
      </a:lt1>
      <a:dk2>
        <a:srgbClr val="DBDDCC"/>
      </a:dk2>
      <a:lt2>
        <a:srgbClr val="C9CCB3"/>
      </a:lt2>
      <a:accent1>
        <a:srgbClr val="808759"/>
      </a:accent1>
      <a:accent2>
        <a:srgbClr val="C9CCB3"/>
      </a:accent2>
      <a:accent3>
        <a:srgbClr val="A5AB81"/>
      </a:accent3>
      <a:accent4>
        <a:srgbClr val="D8B25C"/>
      </a:accent4>
      <a:accent5>
        <a:srgbClr val="7BA79D"/>
      </a:accent5>
      <a:accent6>
        <a:srgbClr val="968C8C"/>
      </a:accent6>
      <a:hlink>
        <a:srgbClr val="F7B615"/>
      </a:hlink>
      <a:folHlink>
        <a:srgbClr val="704404"/>
      </a:folHlink>
    </a:clrScheme>
    <a:fontScheme name="Άποψη">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Άποψη">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34</TotalTime>
  <Words>129</Words>
  <Application>Microsoft Office PowerPoint</Application>
  <PresentationFormat>Προβολή στην οθόνη (4:3)</PresentationFormat>
  <Paragraphs>15</Paragraphs>
  <Slides>8</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8</vt:i4>
      </vt:variant>
    </vt:vector>
  </HeadingPairs>
  <TitlesOfParts>
    <vt:vector size="9" baseType="lpstr">
      <vt:lpstr>Άποψη</vt:lpstr>
      <vt:lpstr>Αντισηψία</vt:lpstr>
      <vt:lpstr>Διαφάνεια 2</vt:lpstr>
      <vt:lpstr>Διαφάνεια 3</vt:lpstr>
      <vt:lpstr>Διαφάνεια 4</vt:lpstr>
      <vt:lpstr>Διαφάνεια 5</vt:lpstr>
      <vt:lpstr>Διαφάνεια 6</vt:lpstr>
      <vt:lpstr>Διαφάνεια 7</vt:lpstr>
      <vt:lpstr>Διαφάνεια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user</dc:creator>
  <cp:lastModifiedBy>user</cp:lastModifiedBy>
  <cp:revision>5</cp:revision>
  <dcterms:created xsi:type="dcterms:W3CDTF">2020-11-07T09:20:21Z</dcterms:created>
  <dcterms:modified xsi:type="dcterms:W3CDTF">2020-11-09T09:14:12Z</dcterms:modified>
</cp:coreProperties>
</file>