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93"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showGuides="1">
      <p:cViewPr varScale="1">
        <p:scale>
          <a:sx n="75" d="100"/>
          <a:sy n="75" d="100"/>
        </p:scale>
        <p:origin x="522"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D9DEB3AE-0D87-4CAB-8D23-E1FAEBACE39D}" type="datetimeFigureOut">
              <a:rPr lang="el-GR" smtClean="0"/>
              <a:t>25/5/2021</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C5A302F-400E-437B-BA60-DC013832C14B}" type="slidenum">
              <a:rPr lang="el-GR" smtClean="0"/>
              <a:t>‹#›</a:t>
            </a:fld>
            <a:endParaRPr lang="el-GR"/>
          </a:p>
        </p:txBody>
      </p:sp>
    </p:spTree>
    <p:extLst>
      <p:ext uri="{BB962C8B-B14F-4D97-AF65-F5344CB8AC3E}">
        <p14:creationId xmlns:p14="http://schemas.microsoft.com/office/powerpoint/2010/main" val="2555497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D9DEB3AE-0D87-4CAB-8D23-E1FAEBACE39D}" type="datetimeFigureOut">
              <a:rPr lang="el-GR" smtClean="0"/>
              <a:t>25/5/2021</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C5A302F-400E-437B-BA60-DC013832C14B}" type="slidenum">
              <a:rPr lang="el-GR" smtClean="0"/>
              <a:t>‹#›</a:t>
            </a:fld>
            <a:endParaRPr lang="el-GR"/>
          </a:p>
        </p:txBody>
      </p:sp>
    </p:spTree>
    <p:extLst>
      <p:ext uri="{BB962C8B-B14F-4D97-AF65-F5344CB8AC3E}">
        <p14:creationId xmlns:p14="http://schemas.microsoft.com/office/powerpoint/2010/main" val="4038372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D9DEB3AE-0D87-4CAB-8D23-E1FAEBACE39D}" type="datetimeFigureOut">
              <a:rPr lang="el-GR" smtClean="0"/>
              <a:t>25/5/2021</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C5A302F-400E-437B-BA60-DC013832C14B}"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21627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D9DEB3AE-0D87-4CAB-8D23-E1FAEBACE39D}" type="datetimeFigureOut">
              <a:rPr lang="el-GR" smtClean="0"/>
              <a:t>25/5/2021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C5A302F-400E-437B-BA60-DC013832C14B}" type="slidenum">
              <a:rPr lang="el-GR" smtClean="0"/>
              <a:t>‹#›</a:t>
            </a:fld>
            <a:endParaRPr lang="el-GR"/>
          </a:p>
        </p:txBody>
      </p:sp>
    </p:spTree>
    <p:extLst>
      <p:ext uri="{BB962C8B-B14F-4D97-AF65-F5344CB8AC3E}">
        <p14:creationId xmlns:p14="http://schemas.microsoft.com/office/powerpoint/2010/main" val="41527746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D9DEB3AE-0D87-4CAB-8D23-E1FAEBACE39D}" type="datetimeFigureOut">
              <a:rPr lang="el-GR" smtClean="0"/>
              <a:t>25/5/2021</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C5A302F-400E-437B-BA60-DC013832C14B}"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487348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D9DEB3AE-0D87-4CAB-8D23-E1FAEBACE39D}" type="datetimeFigureOut">
              <a:rPr lang="el-GR" smtClean="0"/>
              <a:t>25/5/2021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C5A302F-400E-437B-BA60-DC013832C14B}" type="slidenum">
              <a:rPr lang="el-GR" smtClean="0"/>
              <a:t>‹#›</a:t>
            </a:fld>
            <a:endParaRPr lang="el-GR"/>
          </a:p>
        </p:txBody>
      </p:sp>
    </p:spTree>
    <p:extLst>
      <p:ext uri="{BB962C8B-B14F-4D97-AF65-F5344CB8AC3E}">
        <p14:creationId xmlns:p14="http://schemas.microsoft.com/office/powerpoint/2010/main" val="42561501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D9DEB3AE-0D87-4CAB-8D23-E1FAEBACE39D}" type="datetimeFigureOut">
              <a:rPr lang="el-GR" smtClean="0"/>
              <a:t>25/5/2021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C5A302F-400E-437B-BA60-DC013832C14B}" type="slidenum">
              <a:rPr lang="el-GR" smtClean="0"/>
              <a:t>‹#›</a:t>
            </a:fld>
            <a:endParaRPr lang="el-GR"/>
          </a:p>
        </p:txBody>
      </p:sp>
    </p:spTree>
    <p:extLst>
      <p:ext uri="{BB962C8B-B14F-4D97-AF65-F5344CB8AC3E}">
        <p14:creationId xmlns:p14="http://schemas.microsoft.com/office/powerpoint/2010/main" val="3473174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D9DEB3AE-0D87-4CAB-8D23-E1FAEBACE39D}" type="datetimeFigureOut">
              <a:rPr lang="el-GR" smtClean="0"/>
              <a:t>25/5/2021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C5A302F-400E-437B-BA60-DC013832C14B}" type="slidenum">
              <a:rPr lang="el-GR" smtClean="0"/>
              <a:t>‹#›</a:t>
            </a:fld>
            <a:endParaRPr lang="el-GR"/>
          </a:p>
        </p:txBody>
      </p:sp>
    </p:spTree>
    <p:extLst>
      <p:ext uri="{BB962C8B-B14F-4D97-AF65-F5344CB8AC3E}">
        <p14:creationId xmlns:p14="http://schemas.microsoft.com/office/powerpoint/2010/main" val="188936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D9DEB3AE-0D87-4CAB-8D23-E1FAEBACE39D}" type="datetimeFigureOut">
              <a:rPr lang="el-GR" smtClean="0"/>
              <a:t>25/5/2021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C5A302F-400E-437B-BA60-DC013832C14B}" type="slidenum">
              <a:rPr lang="el-GR" smtClean="0"/>
              <a:t>‹#›</a:t>
            </a:fld>
            <a:endParaRPr lang="el-GR"/>
          </a:p>
        </p:txBody>
      </p:sp>
    </p:spTree>
    <p:extLst>
      <p:ext uri="{BB962C8B-B14F-4D97-AF65-F5344CB8AC3E}">
        <p14:creationId xmlns:p14="http://schemas.microsoft.com/office/powerpoint/2010/main" val="54796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D9DEB3AE-0D87-4CAB-8D23-E1FAEBACE39D}" type="datetimeFigureOut">
              <a:rPr lang="el-GR" smtClean="0"/>
              <a:t>25/5/2021</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C5A302F-400E-437B-BA60-DC013832C14B}" type="slidenum">
              <a:rPr lang="el-GR" smtClean="0"/>
              <a:t>‹#›</a:t>
            </a:fld>
            <a:endParaRPr lang="el-GR"/>
          </a:p>
        </p:txBody>
      </p:sp>
    </p:spTree>
    <p:extLst>
      <p:ext uri="{BB962C8B-B14F-4D97-AF65-F5344CB8AC3E}">
        <p14:creationId xmlns:p14="http://schemas.microsoft.com/office/powerpoint/2010/main" val="835930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D9DEB3AE-0D87-4CAB-8D23-E1FAEBACE39D}" type="datetimeFigureOut">
              <a:rPr lang="el-GR" smtClean="0"/>
              <a:t>25/5/2021</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C5A302F-400E-437B-BA60-DC013832C14B}" type="slidenum">
              <a:rPr lang="el-GR" smtClean="0"/>
              <a:t>‹#›</a:t>
            </a:fld>
            <a:endParaRPr lang="el-GR"/>
          </a:p>
        </p:txBody>
      </p:sp>
    </p:spTree>
    <p:extLst>
      <p:ext uri="{BB962C8B-B14F-4D97-AF65-F5344CB8AC3E}">
        <p14:creationId xmlns:p14="http://schemas.microsoft.com/office/powerpoint/2010/main" val="2731452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D9DEB3AE-0D87-4CAB-8D23-E1FAEBACE39D}" type="datetimeFigureOut">
              <a:rPr lang="el-GR" smtClean="0"/>
              <a:t>25/5/2021</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C5A302F-400E-437B-BA60-DC013832C14B}" type="slidenum">
              <a:rPr lang="el-GR" smtClean="0"/>
              <a:t>‹#›</a:t>
            </a:fld>
            <a:endParaRPr lang="el-GR"/>
          </a:p>
        </p:txBody>
      </p:sp>
    </p:spTree>
    <p:extLst>
      <p:ext uri="{BB962C8B-B14F-4D97-AF65-F5344CB8AC3E}">
        <p14:creationId xmlns:p14="http://schemas.microsoft.com/office/powerpoint/2010/main" val="3402192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D9DEB3AE-0D87-4CAB-8D23-E1FAEBACE39D}" type="datetimeFigureOut">
              <a:rPr lang="el-GR" smtClean="0"/>
              <a:t>25/5/2021</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C5A302F-400E-437B-BA60-DC013832C14B}" type="slidenum">
              <a:rPr lang="el-GR" smtClean="0"/>
              <a:t>‹#›</a:t>
            </a:fld>
            <a:endParaRPr lang="el-GR"/>
          </a:p>
        </p:txBody>
      </p:sp>
    </p:spTree>
    <p:extLst>
      <p:ext uri="{BB962C8B-B14F-4D97-AF65-F5344CB8AC3E}">
        <p14:creationId xmlns:p14="http://schemas.microsoft.com/office/powerpoint/2010/main" val="2974564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DEB3AE-0D87-4CAB-8D23-E1FAEBACE39D}" type="datetimeFigureOut">
              <a:rPr lang="el-GR" smtClean="0"/>
              <a:t>25/5/2021</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C5A302F-400E-437B-BA60-DC013832C14B}" type="slidenum">
              <a:rPr lang="el-GR" smtClean="0"/>
              <a:t>‹#›</a:t>
            </a:fld>
            <a:endParaRPr lang="el-GR"/>
          </a:p>
        </p:txBody>
      </p:sp>
    </p:spTree>
    <p:extLst>
      <p:ext uri="{BB962C8B-B14F-4D97-AF65-F5344CB8AC3E}">
        <p14:creationId xmlns:p14="http://schemas.microsoft.com/office/powerpoint/2010/main" val="2015014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D9DEB3AE-0D87-4CAB-8D23-E1FAEBACE39D}" type="datetimeFigureOut">
              <a:rPr lang="el-GR" smtClean="0"/>
              <a:t>25/5/2021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C5A302F-400E-437B-BA60-DC013832C14B}" type="slidenum">
              <a:rPr lang="el-GR" smtClean="0"/>
              <a:t>‹#›</a:t>
            </a:fld>
            <a:endParaRPr lang="el-GR"/>
          </a:p>
        </p:txBody>
      </p:sp>
    </p:spTree>
    <p:extLst>
      <p:ext uri="{BB962C8B-B14F-4D97-AF65-F5344CB8AC3E}">
        <p14:creationId xmlns:p14="http://schemas.microsoft.com/office/powerpoint/2010/main" val="3283359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D9DEB3AE-0D87-4CAB-8D23-E1FAEBACE39D}" type="datetimeFigureOut">
              <a:rPr lang="el-GR" smtClean="0"/>
              <a:t>25/5/2021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C5A302F-400E-437B-BA60-DC013832C14B}" type="slidenum">
              <a:rPr lang="el-GR" smtClean="0"/>
              <a:t>‹#›</a:t>
            </a:fld>
            <a:endParaRPr lang="el-GR"/>
          </a:p>
        </p:txBody>
      </p:sp>
    </p:spTree>
    <p:extLst>
      <p:ext uri="{BB962C8B-B14F-4D97-AF65-F5344CB8AC3E}">
        <p14:creationId xmlns:p14="http://schemas.microsoft.com/office/powerpoint/2010/main" val="1201128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9DEB3AE-0D87-4CAB-8D23-E1FAEBACE39D}" type="datetimeFigureOut">
              <a:rPr lang="el-GR" smtClean="0"/>
              <a:t>25/5/2021</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C5A302F-400E-437B-BA60-DC013832C14B}" type="slidenum">
              <a:rPr lang="el-GR" smtClean="0"/>
              <a:t>‹#›</a:t>
            </a:fld>
            <a:endParaRPr lang="el-GR"/>
          </a:p>
        </p:txBody>
      </p:sp>
    </p:spTree>
    <p:extLst>
      <p:ext uri="{BB962C8B-B14F-4D97-AF65-F5344CB8AC3E}">
        <p14:creationId xmlns:p14="http://schemas.microsoft.com/office/powerpoint/2010/main" val="316624905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pPr lvl="1"/>
            <a:r>
              <a:rPr lang="en-US" sz="4600" dirty="0" smtClean="0"/>
              <a:t>          </a:t>
            </a:r>
            <a:r>
              <a:rPr lang="el-GR" sz="4600" b="1" dirty="0" smtClean="0">
                <a:solidFill>
                  <a:srgbClr val="FF0000"/>
                </a:solidFill>
              </a:rPr>
              <a:t>ΟΡΓΑΝΩΣΗ </a:t>
            </a:r>
            <a:endParaRPr lang="en-US" sz="4600" b="1" dirty="0" smtClean="0">
              <a:solidFill>
                <a:srgbClr val="FF0000"/>
              </a:solidFill>
            </a:endParaRPr>
          </a:p>
          <a:p>
            <a:pPr marL="457200" lvl="1" indent="0">
              <a:buNone/>
            </a:pPr>
            <a:r>
              <a:rPr lang="el-GR" sz="4600" b="1" smtClean="0">
                <a:solidFill>
                  <a:srgbClr val="FF0000"/>
                </a:solidFill>
              </a:rPr>
              <a:t>ΚΑΤΑΣΤΗΜΑΤΟΣ-</a:t>
            </a:r>
            <a:r>
              <a:rPr lang="en-US" sz="4600" b="1" dirty="0" smtClean="0">
                <a:solidFill>
                  <a:srgbClr val="FF0000"/>
                </a:solidFill>
              </a:rPr>
              <a:t>MARKETING</a:t>
            </a:r>
            <a:endParaRPr lang="el-GR" sz="4600" b="1" dirty="0">
              <a:solidFill>
                <a:srgbClr val="FF0000"/>
              </a:solidFill>
            </a:endParaRPr>
          </a:p>
        </p:txBody>
      </p:sp>
    </p:spTree>
    <p:extLst>
      <p:ext uri="{BB962C8B-B14F-4D97-AF65-F5344CB8AC3E}">
        <p14:creationId xmlns:p14="http://schemas.microsoft.com/office/powerpoint/2010/main" val="510941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ΑΝΑΛΥΣΗ ΥΦΙΣΤΑΜΕΝΗΣ ΚΑΤΑΣΤΑΣΗΣ</a:t>
            </a:r>
            <a:endParaRPr lang="el-GR" dirty="0"/>
          </a:p>
        </p:txBody>
      </p:sp>
      <p:sp>
        <p:nvSpPr>
          <p:cNvPr id="3" name="Θέση περιεχομένου 2"/>
          <p:cNvSpPr>
            <a:spLocks noGrp="1"/>
          </p:cNvSpPr>
          <p:nvPr>
            <p:ph idx="1"/>
          </p:nvPr>
        </p:nvSpPr>
        <p:spPr/>
        <p:txBody>
          <a:bodyPr>
            <a:normAutofit/>
          </a:bodyPr>
          <a:lstStyle/>
          <a:p>
            <a:r>
              <a:rPr lang="el-GR" sz="2400" dirty="0" smtClean="0"/>
              <a:t>Η ενότητα περιλαμβάνει μια αναλυτική περιγραφή της υφισταμένης κατάστασης στην οποία βρίσκεστε όσο αφορά τα προϊόντα/ υπηρεσίες σας.  Πρόκειται για μια περιγραφή του «περιβάλλοντός» της επιχείρησής σας.  Συνήθως αποτελείται από 4 κατηγορίες τις οποίες αναλύουμε παρακάτω:</a:t>
            </a:r>
            <a:endParaRPr lang="el-GR" sz="2400" dirty="0"/>
          </a:p>
        </p:txBody>
      </p:sp>
    </p:spTree>
    <p:extLst>
      <p:ext uri="{BB962C8B-B14F-4D97-AF65-F5344CB8AC3E}">
        <p14:creationId xmlns:p14="http://schemas.microsoft.com/office/powerpoint/2010/main" val="3011734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Ανάλυση Επιχειρηματικού  Περιβάλλοντος </a:t>
            </a:r>
            <a:endParaRPr lang="el-GR" dirty="0"/>
          </a:p>
        </p:txBody>
      </p:sp>
      <p:sp>
        <p:nvSpPr>
          <p:cNvPr id="3" name="Θέση περιεχομένου 2"/>
          <p:cNvSpPr>
            <a:spLocks noGrp="1"/>
          </p:cNvSpPr>
          <p:nvPr>
            <p:ph idx="1"/>
          </p:nvPr>
        </p:nvSpPr>
        <p:spPr>
          <a:xfrm>
            <a:off x="1905000" y="2133600"/>
            <a:ext cx="9599612" cy="4241800"/>
          </a:xfrm>
        </p:spPr>
        <p:txBody>
          <a:bodyPr>
            <a:noAutofit/>
          </a:bodyPr>
          <a:lstStyle/>
          <a:p>
            <a:r>
              <a:rPr lang="el-GR" sz="2400" dirty="0" smtClean="0"/>
              <a:t>Περιγράψτε την ζήτηση και τις μελλοντικές τάσεις ζήτησης για το προϊόν/ υπηρεσία σας.  Πιστεύετε πως η ζήτηση θα είναι ανοδική; ή όχι; Ποιοι είναι εκείνοι που παίρνουν την απόφαση αγοράς του προϊόντος που προσφέρετε;  και ποιοι είναι αυτοί που πραγματοποιούν την αγορά;  Για παράδειγμα, σε μια οικογένεια μπορεί ο σύζυγος να διαλέγει την μάρκα μπύρας που προτιμάει αλλά η σύζυγος να πραγματοποιεί την αγορά.  Εσείς πρέπει να γνωρίζετε πολύ καλά τους πιθανούς πελάτες σας έτσι ώστε να μπορέσετε να τους προσεγγίσετε αποτελεσματικά. </a:t>
            </a:r>
            <a:endParaRPr lang="el-GR" sz="2400" dirty="0"/>
          </a:p>
        </p:txBody>
      </p:sp>
    </p:spTree>
    <p:extLst>
      <p:ext uri="{BB962C8B-B14F-4D97-AF65-F5344CB8AC3E}">
        <p14:creationId xmlns:p14="http://schemas.microsoft.com/office/powerpoint/2010/main" val="614572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0"/>
            <a:ext cx="8911687" cy="1104900"/>
          </a:xfrm>
        </p:spPr>
        <p:txBody>
          <a:bodyPr>
            <a:normAutofit fontScale="90000"/>
          </a:bodyPr>
          <a:lstStyle/>
          <a:p>
            <a:r>
              <a:rPr lang="el-GR" dirty="0"/>
              <a:t>Ανάλυση Επιχειρηματικού  Περιβάλλοντος </a:t>
            </a:r>
          </a:p>
        </p:txBody>
      </p:sp>
      <p:sp>
        <p:nvSpPr>
          <p:cNvPr id="3" name="Θέση περιεχομένου 2"/>
          <p:cNvSpPr>
            <a:spLocks noGrp="1"/>
          </p:cNvSpPr>
          <p:nvPr>
            <p:ph idx="1"/>
          </p:nvPr>
        </p:nvSpPr>
        <p:spPr>
          <a:xfrm>
            <a:off x="850900" y="889000"/>
            <a:ext cx="11226800" cy="5816600"/>
          </a:xfrm>
        </p:spPr>
        <p:txBody>
          <a:bodyPr>
            <a:noAutofit/>
          </a:bodyPr>
          <a:lstStyle/>
          <a:p>
            <a:r>
              <a:rPr lang="el-GR" sz="2400" dirty="0" smtClean="0"/>
              <a:t>Ποιοι παράγοντες επηρεάζουν την απόφαση αγοράς:</a:t>
            </a:r>
          </a:p>
          <a:p>
            <a:endParaRPr lang="el-GR" sz="2400" dirty="0" smtClean="0"/>
          </a:p>
          <a:p>
            <a:r>
              <a:rPr lang="el-GR" sz="2400" dirty="0" smtClean="0"/>
              <a:t>Ποιοι πραγματοποιούν την αγορά;</a:t>
            </a:r>
          </a:p>
          <a:p>
            <a:endParaRPr lang="el-GR" sz="2400" dirty="0" smtClean="0"/>
          </a:p>
          <a:p>
            <a:r>
              <a:rPr lang="el-GR" sz="2400" dirty="0" smtClean="0"/>
              <a:t>Το δημογραφικό προφίλ του πελάτη είναι σημαντικό; Αν ναι γιατί; και ποιο είναι αυτό το προφίλ;  (Μόρφωση, οικονομικό εισόδημα, φύλο, ηλικία </a:t>
            </a:r>
            <a:r>
              <a:rPr lang="el-GR" sz="2400" dirty="0" err="1" smtClean="0"/>
              <a:t>κλπ</a:t>
            </a:r>
            <a:r>
              <a:rPr lang="el-GR" sz="2400" dirty="0" smtClean="0"/>
              <a:t>) Περιγράψτε την οικονομική περίοδο που διανύεται κατά την περίοδο προετοιμασίας του </a:t>
            </a:r>
            <a:r>
              <a:rPr lang="el-GR" sz="2400" dirty="0" err="1" smtClean="0"/>
              <a:t>marketing</a:t>
            </a:r>
            <a:r>
              <a:rPr lang="el-GR" sz="2400" dirty="0" smtClean="0"/>
              <a:t> </a:t>
            </a:r>
            <a:r>
              <a:rPr lang="el-GR" sz="2400" dirty="0" err="1" smtClean="0"/>
              <a:t>plan</a:t>
            </a:r>
            <a:r>
              <a:rPr lang="el-GR" sz="2400" dirty="0" smtClean="0"/>
              <a:t>.  Οι εμπορικές εργασίες  πάνε καλά ή όχι με βάση την παρούσα κατάσταση της οικονομίας;   Υπάρχουν πολλά τέτοιου είδους καινούρια προϊόντα που βγαίνουν στην αγορά; </a:t>
            </a:r>
          </a:p>
          <a:p>
            <a:endParaRPr lang="el-GR" sz="2400" dirty="0" smtClean="0"/>
          </a:p>
          <a:p>
            <a:r>
              <a:rPr lang="el-GR" sz="2400" dirty="0" smtClean="0"/>
              <a:t>Πως επηρεάζει η τεχνολογία, η πολιτική κατάσταση, το κλίμα, οι νομικοί περιορισμοί τα προϊόντα/ υπηρεσίες που παρέχετε; </a:t>
            </a:r>
          </a:p>
        </p:txBody>
      </p:sp>
    </p:spTree>
    <p:extLst>
      <p:ext uri="{BB962C8B-B14F-4D97-AF65-F5344CB8AC3E}">
        <p14:creationId xmlns:p14="http://schemas.microsoft.com/office/powerpoint/2010/main" val="599937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Νομικό Πλαίσιο </a:t>
            </a:r>
            <a:endParaRPr lang="el-GR" dirty="0"/>
          </a:p>
        </p:txBody>
      </p:sp>
      <p:sp>
        <p:nvSpPr>
          <p:cNvPr id="3" name="Θέση περιεχομένου 2"/>
          <p:cNvSpPr>
            <a:spLocks noGrp="1"/>
          </p:cNvSpPr>
          <p:nvPr>
            <p:ph idx="1"/>
          </p:nvPr>
        </p:nvSpPr>
        <p:spPr/>
        <p:txBody>
          <a:bodyPr>
            <a:normAutofit/>
          </a:bodyPr>
          <a:lstStyle/>
          <a:p>
            <a:r>
              <a:rPr lang="el-GR" sz="2400" dirty="0" smtClean="0"/>
              <a:t>Έχει κάποια επιρροή το κανονιστικό πλαίσιο στο </a:t>
            </a:r>
            <a:r>
              <a:rPr lang="el-GR" sz="2400" dirty="0" err="1" smtClean="0"/>
              <a:t>project</a:t>
            </a:r>
            <a:r>
              <a:rPr lang="el-GR" sz="2400" dirty="0" smtClean="0"/>
              <a:t> αυτό;  ______________________</a:t>
            </a:r>
          </a:p>
          <a:p>
            <a:r>
              <a:rPr lang="el-GR" sz="2400" dirty="0" smtClean="0"/>
              <a:t>Το</a:t>
            </a:r>
            <a:r>
              <a:rPr lang="en-US" sz="2400" dirty="0" smtClean="0"/>
              <a:t> </a:t>
            </a:r>
            <a:r>
              <a:rPr lang="el-GR" sz="2400" dirty="0" smtClean="0"/>
              <a:t>νομικό</a:t>
            </a:r>
            <a:r>
              <a:rPr lang="en-US" sz="2400" dirty="0" smtClean="0"/>
              <a:t> </a:t>
            </a:r>
            <a:r>
              <a:rPr lang="el-GR" sz="2400" dirty="0" smtClean="0"/>
              <a:t>πλαίσιο</a:t>
            </a:r>
            <a:endParaRPr lang="en-US" sz="2400" dirty="0" smtClean="0"/>
          </a:p>
          <a:p>
            <a:r>
              <a:rPr lang="el-GR" sz="2400" dirty="0" smtClean="0"/>
              <a:t>Τα ΜΜ Ενημέρωσης έχουν κάποια επιρροή στα σχέδιά σας; </a:t>
            </a:r>
            <a:endParaRPr lang="en-US" sz="2400" dirty="0" smtClean="0"/>
          </a:p>
          <a:p>
            <a:r>
              <a:rPr lang="el-GR" sz="2400" dirty="0" smtClean="0"/>
              <a:t>Η επικαιρότητα βοηθάει τα προϊόντα/ υπηρεσίες σας;  ή το αντίθετο; _______________________________________</a:t>
            </a:r>
          </a:p>
          <a:p>
            <a:endParaRPr lang="el-GR" sz="2400" dirty="0"/>
          </a:p>
        </p:txBody>
      </p:sp>
    </p:spTree>
    <p:extLst>
      <p:ext uri="{BB962C8B-B14F-4D97-AF65-F5344CB8AC3E}">
        <p14:creationId xmlns:p14="http://schemas.microsoft.com/office/powerpoint/2010/main" val="243296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0"/>
            <a:ext cx="8911687" cy="825500"/>
          </a:xfrm>
        </p:spPr>
        <p:txBody>
          <a:bodyPr/>
          <a:lstStyle/>
          <a:p>
            <a:r>
              <a:rPr lang="el-GR" dirty="0" smtClean="0"/>
              <a:t>Ανταγωνιστικό Περιβάλλον </a:t>
            </a:r>
            <a:endParaRPr lang="el-GR" dirty="0"/>
          </a:p>
        </p:txBody>
      </p:sp>
      <p:sp>
        <p:nvSpPr>
          <p:cNvPr id="3" name="Θέση περιεχομένου 2"/>
          <p:cNvSpPr>
            <a:spLocks noGrp="1"/>
          </p:cNvSpPr>
          <p:nvPr>
            <p:ph idx="1"/>
          </p:nvPr>
        </p:nvSpPr>
        <p:spPr>
          <a:xfrm>
            <a:off x="1168400" y="1270000"/>
            <a:ext cx="11023600" cy="5346700"/>
          </a:xfrm>
        </p:spPr>
        <p:txBody>
          <a:bodyPr>
            <a:normAutofit/>
          </a:bodyPr>
          <a:lstStyle/>
          <a:p>
            <a:r>
              <a:rPr lang="el-GR" sz="2400" dirty="0" smtClean="0"/>
              <a:t>Ποιοι είναι οι κύριοι ανταγωνιστές σας</a:t>
            </a:r>
          </a:p>
          <a:p>
            <a:r>
              <a:rPr lang="el-GR" sz="2400" dirty="0" smtClean="0"/>
              <a:t>Περιγράψτε τα προϊόντα που προσφέρουν</a:t>
            </a:r>
          </a:p>
          <a:p>
            <a:r>
              <a:rPr lang="el-GR" sz="2400" dirty="0" smtClean="0"/>
              <a:t>Το </a:t>
            </a:r>
            <a:r>
              <a:rPr lang="el-GR" sz="2400" dirty="0" err="1" smtClean="0"/>
              <a:t>know-how</a:t>
            </a:r>
            <a:r>
              <a:rPr lang="el-GR" sz="2400" dirty="0" smtClean="0"/>
              <a:t> τους </a:t>
            </a:r>
            <a:endParaRPr lang="en-US" sz="2400" dirty="0" smtClean="0"/>
          </a:p>
          <a:p>
            <a:r>
              <a:rPr lang="el-GR" sz="2400" dirty="0" smtClean="0"/>
              <a:t>Την δυνατότητα του ανθρώπινου δυναμικού τους</a:t>
            </a:r>
            <a:endParaRPr lang="en-US" sz="2400" dirty="0" smtClean="0"/>
          </a:p>
          <a:p>
            <a:r>
              <a:rPr lang="el-GR" sz="2400" dirty="0" smtClean="0"/>
              <a:t>Την οικονομική τους δυνατότητα</a:t>
            </a:r>
          </a:p>
          <a:p>
            <a:r>
              <a:rPr lang="el-GR" sz="2400" dirty="0" smtClean="0"/>
              <a:t>Τους προμηθευτές τους</a:t>
            </a:r>
          </a:p>
          <a:p>
            <a:r>
              <a:rPr lang="el-GR" sz="2400" dirty="0" smtClean="0"/>
              <a:t>Ακόμα ποιο σημαντικό είναι να περιγράψετε τις τωρινές καθώς και τις μελλοντικές τους στρατηγικές ενέργειες</a:t>
            </a:r>
          </a:p>
          <a:p>
            <a:r>
              <a:rPr lang="el-GR" sz="2400" dirty="0" smtClean="0"/>
              <a:t>Περιγράψτε επίσης τα δυνατά και αδύναμα σημεία για κάθε ένα από τους ανταγωνιστές σας, καθώς επίσης και τα κανάλια διαφήμισης που χρησιμοποιεί ο καθένας από αυτούς:</a:t>
            </a:r>
          </a:p>
          <a:p>
            <a:endParaRPr lang="el-GR" sz="2400" dirty="0"/>
          </a:p>
        </p:txBody>
      </p:sp>
    </p:spTree>
    <p:extLst>
      <p:ext uri="{BB962C8B-B14F-4D97-AF65-F5344CB8AC3E}">
        <p14:creationId xmlns:p14="http://schemas.microsoft.com/office/powerpoint/2010/main" val="1721879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292100"/>
            <a:ext cx="8911687" cy="1612900"/>
          </a:xfrm>
        </p:spPr>
        <p:txBody>
          <a:bodyPr/>
          <a:lstStyle/>
          <a:p>
            <a:r>
              <a:rPr lang="el-GR" dirty="0"/>
              <a:t>Ανταγωνιστικό Περιβάλλον </a:t>
            </a:r>
          </a:p>
        </p:txBody>
      </p:sp>
      <p:pic>
        <p:nvPicPr>
          <p:cNvPr id="4" name="Θέση περιεχομένου 3"/>
          <p:cNvPicPr>
            <a:picLocks noGrp="1" noChangeAspect="1"/>
          </p:cNvPicPr>
          <p:nvPr>
            <p:ph idx="1"/>
          </p:nvPr>
        </p:nvPicPr>
        <p:blipFill>
          <a:blip r:embed="rId2"/>
          <a:stretch>
            <a:fillRect/>
          </a:stretch>
        </p:blipFill>
        <p:spPr>
          <a:xfrm>
            <a:off x="1371600" y="1816101"/>
            <a:ext cx="9880600" cy="5334000"/>
          </a:xfrm>
          <a:prstGeom prst="rect">
            <a:avLst/>
          </a:prstGeom>
        </p:spPr>
      </p:pic>
    </p:spTree>
    <p:extLst>
      <p:ext uri="{BB962C8B-B14F-4D97-AF65-F5344CB8AC3E}">
        <p14:creationId xmlns:p14="http://schemas.microsoft.com/office/powerpoint/2010/main" val="1570792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266700"/>
            <a:ext cx="8911687" cy="825500"/>
          </a:xfrm>
        </p:spPr>
        <p:txBody>
          <a:bodyPr/>
          <a:lstStyle/>
          <a:p>
            <a:r>
              <a:rPr lang="el-GR" dirty="0" smtClean="0"/>
              <a:t>Εταιρικό Περιβάλλον</a:t>
            </a:r>
            <a:endParaRPr lang="el-GR" dirty="0"/>
          </a:p>
        </p:txBody>
      </p:sp>
      <p:pic>
        <p:nvPicPr>
          <p:cNvPr id="4" name="Θέση περιεχομένου 3"/>
          <p:cNvPicPr>
            <a:picLocks noGrp="1" noChangeAspect="1"/>
          </p:cNvPicPr>
          <p:nvPr>
            <p:ph idx="1"/>
          </p:nvPr>
        </p:nvPicPr>
        <p:blipFill>
          <a:blip r:embed="rId2"/>
          <a:stretch>
            <a:fillRect/>
          </a:stretch>
        </p:blipFill>
        <p:spPr>
          <a:xfrm>
            <a:off x="1181100" y="1168400"/>
            <a:ext cx="10033000" cy="5295900"/>
          </a:xfrm>
          <a:prstGeom prst="rect">
            <a:avLst/>
          </a:prstGeom>
        </p:spPr>
      </p:pic>
    </p:spTree>
    <p:extLst>
      <p:ext uri="{BB962C8B-B14F-4D97-AF65-F5344CB8AC3E}">
        <p14:creationId xmlns:p14="http://schemas.microsoft.com/office/powerpoint/2010/main" val="28037650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152400"/>
            <a:ext cx="8911687" cy="825500"/>
          </a:xfrm>
        </p:spPr>
        <p:txBody>
          <a:bodyPr/>
          <a:lstStyle/>
          <a:p>
            <a:r>
              <a:rPr lang="el-GR" dirty="0" smtClean="0"/>
              <a:t>ΠΕΛΑΤΕΣ ΣΤΟΧΟΣ</a:t>
            </a:r>
            <a:endParaRPr lang="el-GR" dirty="0"/>
          </a:p>
        </p:txBody>
      </p:sp>
      <p:sp>
        <p:nvSpPr>
          <p:cNvPr id="3" name="Θέση περιεχομένου 2"/>
          <p:cNvSpPr>
            <a:spLocks noGrp="1"/>
          </p:cNvSpPr>
          <p:nvPr>
            <p:ph idx="1"/>
          </p:nvPr>
        </p:nvSpPr>
        <p:spPr>
          <a:xfrm>
            <a:off x="647700" y="1066800"/>
            <a:ext cx="11277600" cy="5626100"/>
          </a:xfrm>
        </p:spPr>
        <p:txBody>
          <a:bodyPr>
            <a:normAutofit/>
          </a:bodyPr>
          <a:lstStyle/>
          <a:p>
            <a:r>
              <a:rPr lang="el-GR" dirty="0" smtClean="0"/>
              <a:t>Περιγράψτε με λεπτομέρεια ακριβώς ποιοι είναι οι πελάτες σας, τι, που, πότε, πώς, πόσο και κάθε πόσο αγοράζουν τα προϊόντα που προσφέρετε.  Μην καθησυχάζετε γράφοντας πως όλοι είναι πιθανοί σας πελάτες.  Κάθε επιχείρηση έχει πιο συγκεκριμένους πελάτες που μπορεί να εξυπηρετήσει πιο καλά απ’ ότι μια άλλη.  Πρέπει να δώσετε έμφαση στην ομάδα πελατών την οποία μπορείτε να εξυπηρετήσετε καλύτερα.  Προσδιορίστε γιατί πιστεύετε πως η ομάδα πελατών που διαλέξατε είναι η καλύτερη επιλογή από άλλες πιθανές ομάδες πελατών.  Μην ξεχάσετε να διευκρινίσετε το μέγεθος της κάθε ομάδας.  Πιο συγκεκριμένα περιγράψτε:</a:t>
            </a:r>
          </a:p>
          <a:p>
            <a:endParaRPr lang="el-GR" dirty="0" smtClean="0"/>
          </a:p>
          <a:p>
            <a:r>
              <a:rPr lang="el-GR" dirty="0" smtClean="0"/>
              <a:t>1.	Δημογραφικά στοιχεία με βάση στατιστικών όπως ηλικία, εισόδημα, μόρφωση: _______</a:t>
            </a:r>
          </a:p>
          <a:p>
            <a:endParaRPr lang="el-GR" dirty="0" smtClean="0"/>
          </a:p>
          <a:p>
            <a:r>
              <a:rPr lang="el-GR" dirty="0" smtClean="0"/>
              <a:t>2.	Γεωγραφικά στοιχεία: που βρίσκονται οι πελάτες που θέλετε να προσεγγίσετε; _______</a:t>
            </a:r>
          </a:p>
          <a:p>
            <a:endParaRPr lang="el-GR" dirty="0" smtClean="0"/>
          </a:p>
          <a:p>
            <a:r>
              <a:rPr lang="el-GR" dirty="0" smtClean="0"/>
              <a:t>3.	Ψυχολογία πελατών: πώς νομίζετε πως σκέφτονται;  ___________________________</a:t>
            </a:r>
          </a:p>
          <a:p>
            <a:endParaRPr lang="el-GR" dirty="0" smtClean="0"/>
          </a:p>
          <a:p>
            <a:r>
              <a:rPr lang="el-GR" dirty="0" smtClean="0"/>
              <a:t>4.	</a:t>
            </a:r>
            <a:r>
              <a:rPr lang="el-GR" dirty="0" err="1" smtClean="0"/>
              <a:t>Life-style</a:t>
            </a:r>
            <a:r>
              <a:rPr lang="el-GR" dirty="0" smtClean="0"/>
              <a:t>: ποιος είναι ο τρόπος ζωής τους; Ποια είναι τα ενδιαφέροντά τους, τα </a:t>
            </a:r>
            <a:r>
              <a:rPr lang="el-GR" dirty="0" err="1" smtClean="0"/>
              <a:t>hobbies</a:t>
            </a:r>
            <a:r>
              <a:rPr lang="el-GR" dirty="0" smtClean="0"/>
              <a:t> τους, οι απόψεις τους; __________________________________________________</a:t>
            </a:r>
          </a:p>
        </p:txBody>
      </p:sp>
    </p:spTree>
    <p:extLst>
      <p:ext uri="{BB962C8B-B14F-4D97-AF65-F5344CB8AC3E}">
        <p14:creationId xmlns:p14="http://schemas.microsoft.com/office/powerpoint/2010/main" val="19022203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114300"/>
            <a:ext cx="8911687" cy="774700"/>
          </a:xfrm>
        </p:spPr>
        <p:txBody>
          <a:bodyPr/>
          <a:lstStyle/>
          <a:p>
            <a:r>
              <a:rPr lang="el-GR" dirty="0" smtClean="0"/>
              <a:t>ΠΡΟΒΛΗΜΑΤΑ &amp; ΕΥΚΑΙΡΙΕΣ</a:t>
            </a:r>
            <a:endParaRPr lang="el-GR" dirty="0"/>
          </a:p>
        </p:txBody>
      </p:sp>
      <p:pic>
        <p:nvPicPr>
          <p:cNvPr id="4" name="Θέση περιεχομένου 3"/>
          <p:cNvPicPr>
            <a:picLocks noGrp="1" noChangeAspect="1"/>
          </p:cNvPicPr>
          <p:nvPr>
            <p:ph idx="1"/>
          </p:nvPr>
        </p:nvPicPr>
        <p:blipFill>
          <a:blip r:embed="rId2"/>
          <a:stretch>
            <a:fillRect/>
          </a:stretch>
        </p:blipFill>
        <p:spPr>
          <a:xfrm>
            <a:off x="635000" y="850900"/>
            <a:ext cx="11303000" cy="5727700"/>
          </a:xfrm>
          <a:prstGeom prst="rect">
            <a:avLst/>
          </a:prstGeom>
        </p:spPr>
      </p:pic>
    </p:spTree>
    <p:extLst>
      <p:ext uri="{BB962C8B-B14F-4D97-AF65-F5344CB8AC3E}">
        <p14:creationId xmlns:p14="http://schemas.microsoft.com/office/powerpoint/2010/main" val="13394653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a:t>
            </a:r>
            <a:r>
              <a:rPr lang="en-US" dirty="0" smtClean="0"/>
              <a:t>KO</a:t>
            </a:r>
            <a:r>
              <a:rPr lang="el-GR" dirty="0" smtClean="0"/>
              <a:t>ΠΟΣ &amp; ΣΤΟΧΟΙ </a:t>
            </a:r>
            <a:r>
              <a:rPr lang="en-US" dirty="0" smtClean="0"/>
              <a:t>MARKETING </a:t>
            </a:r>
            <a:endParaRPr lang="el-GR" dirty="0"/>
          </a:p>
        </p:txBody>
      </p:sp>
      <p:sp>
        <p:nvSpPr>
          <p:cNvPr id="3" name="Θέση περιεχομένου 2"/>
          <p:cNvSpPr>
            <a:spLocks noGrp="1"/>
          </p:cNvSpPr>
          <p:nvPr>
            <p:ph idx="1"/>
          </p:nvPr>
        </p:nvSpPr>
        <p:spPr>
          <a:xfrm>
            <a:off x="1397000" y="1485900"/>
            <a:ext cx="10107612" cy="4425322"/>
          </a:xfrm>
        </p:spPr>
        <p:txBody>
          <a:bodyPr>
            <a:normAutofit lnSpcReduction="10000"/>
          </a:bodyPr>
          <a:lstStyle/>
          <a:p>
            <a:r>
              <a:rPr lang="el-GR" sz="2400" dirty="0" smtClean="0"/>
              <a:t>Στην ουσία γράφετε το </a:t>
            </a:r>
            <a:r>
              <a:rPr lang="el-GR" sz="2400" dirty="0" err="1" smtClean="0"/>
              <a:t>marketing</a:t>
            </a:r>
            <a:r>
              <a:rPr lang="el-GR" sz="2400" dirty="0" smtClean="0"/>
              <a:t> </a:t>
            </a:r>
            <a:r>
              <a:rPr lang="el-GR" sz="2400" dirty="0" err="1" smtClean="0"/>
              <a:t>plan</a:t>
            </a:r>
            <a:r>
              <a:rPr lang="el-GR" sz="2400" dirty="0" smtClean="0"/>
              <a:t> για κάποιο σκοπό.  Στην ενότητα αυτή σας δίνεται η ευκαιρία να περιγράψετε αναλυτικά τους στόχους που θέλετε να πετύχετε με την βοήθεια του </a:t>
            </a:r>
            <a:r>
              <a:rPr lang="el-GR" sz="2400" dirty="0" err="1" smtClean="0"/>
              <a:t>marketing</a:t>
            </a:r>
            <a:r>
              <a:rPr lang="el-GR" sz="2400" dirty="0" smtClean="0"/>
              <a:t> </a:t>
            </a:r>
            <a:r>
              <a:rPr lang="el-GR" sz="2400" dirty="0" err="1" smtClean="0"/>
              <a:t>plan</a:t>
            </a:r>
            <a:r>
              <a:rPr lang="el-GR" sz="2400" dirty="0" smtClean="0"/>
              <a:t>.  </a:t>
            </a:r>
          </a:p>
          <a:p>
            <a:endParaRPr lang="el-GR" sz="2400" dirty="0" smtClean="0"/>
          </a:p>
          <a:p>
            <a:r>
              <a:rPr lang="el-GR" sz="2400" dirty="0" smtClean="0"/>
              <a:t>Σκοπός</a:t>
            </a:r>
          </a:p>
          <a:p>
            <a:r>
              <a:rPr lang="el-GR" sz="2400" dirty="0" smtClean="0"/>
              <a:t>Η περιγραφή του σκοπού είναι </a:t>
            </a:r>
            <a:r>
              <a:rPr lang="el-GR" sz="2400" b="1" dirty="0" smtClean="0">
                <a:solidFill>
                  <a:srgbClr val="FF0000"/>
                </a:solidFill>
              </a:rPr>
              <a:t>ποιοτική</a:t>
            </a:r>
            <a:r>
              <a:rPr lang="el-GR" sz="2400" dirty="0" smtClean="0"/>
              <a:t>.  Για παράδειγμα, θα μπορούσε να </a:t>
            </a:r>
            <a:r>
              <a:rPr lang="el-GR" sz="2400" dirty="0" err="1" smtClean="0"/>
              <a:t>λεει</a:t>
            </a:r>
            <a:r>
              <a:rPr lang="el-GR" sz="2400" dirty="0" smtClean="0"/>
              <a:t>: «Να αναπτύξουμε την προβολή του προϊόντος μας στην αγορά».  </a:t>
            </a:r>
          </a:p>
          <a:p>
            <a:endParaRPr lang="el-GR" sz="2400" dirty="0" smtClean="0"/>
          </a:p>
          <a:p>
            <a:r>
              <a:rPr lang="el-GR" sz="2400" dirty="0" smtClean="0"/>
              <a:t>Ποιος πιστεύετε πως είναι ο στόχος σας;</a:t>
            </a:r>
          </a:p>
          <a:p>
            <a:endParaRPr lang="el-GR" dirty="0"/>
          </a:p>
        </p:txBody>
      </p:sp>
    </p:spTree>
    <p:extLst>
      <p:ext uri="{BB962C8B-B14F-4D97-AF65-F5344CB8AC3E}">
        <p14:creationId xmlns:p14="http://schemas.microsoft.com/office/powerpoint/2010/main" val="2606854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pPr>
              <a:spcAft>
                <a:spcPts val="0"/>
              </a:spcAft>
            </a:pPr>
            <a:r>
              <a:rPr lang="en-US" b="1" dirty="0">
                <a:latin typeface="Verdana" panose="020B0604030504040204" pitchFamily="34" charset="0"/>
                <a:ea typeface="Times New Roman" panose="02020603050405020304" pitchFamily="18" charset="0"/>
                <a:cs typeface="Times New Roman" panose="02020603050405020304" pitchFamily="18" charset="0"/>
              </a:rPr>
              <a:t>MARKETING PLAN</a:t>
            </a:r>
            <a:r>
              <a:rPr lang="el-GR" b="1" dirty="0">
                <a:latin typeface="Arial" panose="020B0604020202020204" pitchFamily="34" charset="0"/>
                <a:ea typeface="Times New Roman" panose="02020603050405020304" pitchFamily="18" charset="0"/>
                <a:cs typeface="Times New Roman" panose="02020603050405020304" pitchFamily="18" charset="0"/>
              </a:rPr>
              <a:t/>
            </a:r>
            <a:br>
              <a:rPr lang="el-GR" b="1" dirty="0">
                <a:latin typeface="Arial" panose="020B0604020202020204" pitchFamily="34" charset="0"/>
                <a:ea typeface="Times New Roman" panose="02020603050405020304" pitchFamily="18" charset="0"/>
                <a:cs typeface="Times New Roman" panose="02020603050405020304" pitchFamily="18" charset="0"/>
              </a:rPr>
            </a:br>
            <a:endParaRPr lang="el-GR" dirty="0"/>
          </a:p>
        </p:txBody>
      </p:sp>
    </p:spTree>
    <p:extLst>
      <p:ext uri="{BB962C8B-B14F-4D97-AF65-F5344CB8AC3E}">
        <p14:creationId xmlns:p14="http://schemas.microsoft.com/office/powerpoint/2010/main" val="27969979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228600"/>
            <a:ext cx="8911687" cy="812800"/>
          </a:xfrm>
        </p:spPr>
        <p:txBody>
          <a:bodyPr/>
          <a:lstStyle/>
          <a:p>
            <a:r>
              <a:rPr lang="el-GR" dirty="0" smtClean="0"/>
              <a:t>Στόχοι</a:t>
            </a:r>
            <a:endParaRPr lang="el-GR" dirty="0"/>
          </a:p>
        </p:txBody>
      </p:sp>
      <p:sp>
        <p:nvSpPr>
          <p:cNvPr id="3" name="Θέση περιεχομένου 2"/>
          <p:cNvSpPr>
            <a:spLocks noGrp="1"/>
          </p:cNvSpPr>
          <p:nvPr>
            <p:ph idx="1"/>
          </p:nvPr>
        </p:nvSpPr>
        <p:spPr>
          <a:xfrm>
            <a:off x="444500" y="990600"/>
            <a:ext cx="11747500" cy="5549900"/>
          </a:xfrm>
        </p:spPr>
        <p:txBody>
          <a:bodyPr>
            <a:normAutofit lnSpcReduction="10000"/>
          </a:bodyPr>
          <a:lstStyle/>
          <a:p>
            <a:r>
              <a:rPr lang="el-GR" dirty="0" smtClean="0"/>
              <a:t>Οι στόχοι όμως πρέπει να είναι </a:t>
            </a:r>
            <a:r>
              <a:rPr lang="el-GR" b="1" dirty="0" smtClean="0">
                <a:solidFill>
                  <a:srgbClr val="FF0000"/>
                </a:solidFill>
              </a:rPr>
              <a:t>ποσοτικοί.</a:t>
            </a:r>
            <a:r>
              <a:rPr lang="el-GR" dirty="0" smtClean="0"/>
              <a:t>  Συνεπώς ο κάθε στόχος πρέπει να διευκρινίζει ποσότητα αλλά και την χρονική προθεσμία.  </a:t>
            </a:r>
          </a:p>
          <a:p>
            <a:endParaRPr lang="el-GR" dirty="0" smtClean="0"/>
          </a:p>
          <a:p>
            <a:r>
              <a:rPr lang="el-GR" dirty="0" smtClean="0"/>
              <a:t>Παράδειγμα #1:«Στόχος μας είναι να πουλήσουμε 10,000 κομμάτια του «x» προϊόντος μέχρι το τέλος του έτους» </a:t>
            </a:r>
          </a:p>
          <a:p>
            <a:r>
              <a:rPr lang="el-GR" dirty="0" smtClean="0"/>
              <a:t>Παράδειγμα #2: «Στόχος μας είναι ν’ αυξήσουμε το μερίδιο μας στην αγορά από 10% σε 15% μέχρι το τέλος του 2002».  </a:t>
            </a:r>
          </a:p>
          <a:p>
            <a:endParaRPr lang="el-GR" dirty="0" smtClean="0"/>
          </a:p>
          <a:p>
            <a:r>
              <a:rPr lang="el-GR" dirty="0" smtClean="0"/>
              <a:t>Σιγουρευτείτε πως οι στόχοι και ο σκοπός σας μπορούν να συνυπάρξουν.  </a:t>
            </a:r>
          </a:p>
          <a:p>
            <a:endParaRPr lang="el-GR" dirty="0" smtClean="0"/>
          </a:p>
          <a:p>
            <a:r>
              <a:rPr lang="el-GR" dirty="0" smtClean="0"/>
              <a:t>Στόχος #1: ______________________________________________________________</a:t>
            </a:r>
          </a:p>
          <a:p>
            <a:endParaRPr lang="el-GR" dirty="0" smtClean="0"/>
          </a:p>
          <a:p>
            <a:r>
              <a:rPr lang="el-GR" dirty="0" smtClean="0"/>
              <a:t>Στόχος #2: ______________________________________________________________</a:t>
            </a:r>
          </a:p>
          <a:p>
            <a:endParaRPr lang="el-GR" dirty="0" smtClean="0"/>
          </a:p>
          <a:p>
            <a:r>
              <a:rPr lang="el-GR" dirty="0" smtClean="0"/>
              <a:t>Στόχος #3: ______________________________________________________________</a:t>
            </a:r>
          </a:p>
          <a:p>
            <a:endParaRPr lang="el-GR" dirty="0"/>
          </a:p>
        </p:txBody>
      </p:sp>
    </p:spTree>
    <p:extLst>
      <p:ext uri="{BB962C8B-B14F-4D97-AF65-F5344CB8AC3E}">
        <p14:creationId xmlns:p14="http://schemas.microsoft.com/office/powerpoint/2010/main" val="40732961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419100"/>
            <a:ext cx="8911687" cy="762000"/>
          </a:xfrm>
        </p:spPr>
        <p:txBody>
          <a:bodyPr/>
          <a:lstStyle/>
          <a:p>
            <a:r>
              <a:rPr lang="el-GR" dirty="0" smtClean="0"/>
              <a:t>ΣΤΡΑΤΗΓΙΚΗ </a:t>
            </a:r>
            <a:r>
              <a:rPr lang="en-US" dirty="0" smtClean="0"/>
              <a:t>MARKETING</a:t>
            </a:r>
            <a:endParaRPr lang="el-GR" dirty="0"/>
          </a:p>
        </p:txBody>
      </p:sp>
      <p:sp>
        <p:nvSpPr>
          <p:cNvPr id="3" name="Θέση περιεχομένου 2"/>
          <p:cNvSpPr>
            <a:spLocks noGrp="1"/>
          </p:cNvSpPr>
          <p:nvPr>
            <p:ph idx="1"/>
          </p:nvPr>
        </p:nvSpPr>
        <p:spPr>
          <a:xfrm>
            <a:off x="965200" y="1460500"/>
            <a:ext cx="10539412" cy="5270500"/>
          </a:xfrm>
        </p:spPr>
        <p:txBody>
          <a:bodyPr>
            <a:normAutofit/>
          </a:bodyPr>
          <a:lstStyle/>
          <a:p>
            <a:r>
              <a:rPr lang="el-GR" dirty="0" smtClean="0"/>
              <a:t>Στο σημείο αυτό περιγράφετε τι ακριβώς σκοπεύετε να κάνετε για να πετύχετε τους στόχους σας. </a:t>
            </a:r>
            <a:endParaRPr lang="en-US" dirty="0" smtClean="0"/>
          </a:p>
          <a:p>
            <a:r>
              <a:rPr lang="el-GR" dirty="0" smtClean="0"/>
              <a:t> Για παράδειγμα ίσως αποφασίσετε να διαφοροποιήσετε το προϊόν σας από αυτά των ανταγωνιστών σας.  Περιγράψτε την διαφοροποίηση αυτή.  Ίσως αποφασίσετε να </a:t>
            </a:r>
            <a:r>
              <a:rPr lang="el-GR" dirty="0" err="1" smtClean="0"/>
              <a:t>τμηματοποιήσετε</a:t>
            </a:r>
            <a:r>
              <a:rPr lang="el-GR" dirty="0" smtClean="0"/>
              <a:t> τους πελάτες σας και να απευθυνθείτε με ειδικό τρόπο στο κάθε τμήμα πελατών.  Περιγράψτε λοιπόν την </a:t>
            </a:r>
            <a:r>
              <a:rPr lang="el-GR" dirty="0" err="1" smtClean="0"/>
              <a:t>τμηματοποίηση</a:t>
            </a:r>
            <a:r>
              <a:rPr lang="el-GR" dirty="0" smtClean="0"/>
              <a:t> αυτή καθώς επίσης και τον τρόπο με τον οποίο θα προσεγγίσετε το κάθε τμήμα.  Ίσως πάλι αποφασίσετε να αλλάξετε την «θέση» του προϊόντος σας στην αγορά, πράγμα που σημαίνει πως θ’ αλλάξετε την «εικόνα» του προϊόντος σας όπως την αντιλαμβάνονται οι πελάτες σε σχέση με τα προϊόντα των ανταγωνιστών.  </a:t>
            </a:r>
          </a:p>
          <a:p>
            <a:endParaRPr lang="el-GR" dirty="0" smtClean="0"/>
          </a:p>
          <a:p>
            <a:r>
              <a:rPr lang="el-GR" dirty="0" smtClean="0"/>
              <a:t>Μην ξεχάσετε να αναφερθείτε σε τυχόν ευκαιρίες που αναλύσατε στην παραπάνω ενότητα.  Επιπλέον, περιγράψτε πως σκοπεύετε να λύσετε τα προβλήματα στα οποία αναφερθήκατε προηγουμένως. </a:t>
            </a:r>
            <a:endParaRPr lang="el-GR" dirty="0"/>
          </a:p>
        </p:txBody>
      </p:sp>
    </p:spTree>
    <p:extLst>
      <p:ext uri="{BB962C8B-B14F-4D97-AF65-F5344CB8AC3E}">
        <p14:creationId xmlns:p14="http://schemas.microsoft.com/office/powerpoint/2010/main" val="2467557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304800"/>
            <a:ext cx="8911687" cy="762000"/>
          </a:xfrm>
        </p:spPr>
        <p:txBody>
          <a:bodyPr/>
          <a:lstStyle/>
          <a:p>
            <a:r>
              <a:rPr lang="el-GR" dirty="0" smtClean="0"/>
              <a:t>ΤΑΚΤΙΚΕΣ </a:t>
            </a:r>
            <a:r>
              <a:rPr lang="en-US" dirty="0" smtClean="0"/>
              <a:t>MARKETING</a:t>
            </a:r>
            <a:endParaRPr lang="el-GR" dirty="0"/>
          </a:p>
        </p:txBody>
      </p:sp>
      <p:sp>
        <p:nvSpPr>
          <p:cNvPr id="3" name="Θέση περιεχομένου 2"/>
          <p:cNvSpPr>
            <a:spLocks noGrp="1"/>
          </p:cNvSpPr>
          <p:nvPr>
            <p:ph idx="1"/>
          </p:nvPr>
        </p:nvSpPr>
        <p:spPr>
          <a:xfrm>
            <a:off x="584200" y="1473200"/>
            <a:ext cx="10920412" cy="5245100"/>
          </a:xfrm>
        </p:spPr>
        <p:txBody>
          <a:bodyPr>
            <a:normAutofit/>
          </a:bodyPr>
          <a:lstStyle/>
          <a:p>
            <a:r>
              <a:rPr lang="el-GR" sz="2400" b="1" dirty="0" smtClean="0"/>
              <a:t>Η </a:t>
            </a:r>
            <a:r>
              <a:rPr lang="el-GR" sz="2400" b="1" dirty="0" smtClean="0">
                <a:solidFill>
                  <a:srgbClr val="FF0000"/>
                </a:solidFill>
              </a:rPr>
              <a:t>στρατηγική </a:t>
            </a:r>
            <a:r>
              <a:rPr lang="el-GR" sz="2400" b="1" dirty="0" err="1" smtClean="0">
                <a:solidFill>
                  <a:srgbClr val="FF0000"/>
                </a:solidFill>
              </a:rPr>
              <a:t>marketing</a:t>
            </a:r>
            <a:r>
              <a:rPr lang="el-GR" sz="2400" b="1" dirty="0" smtClean="0">
                <a:solidFill>
                  <a:srgbClr val="FF0000"/>
                </a:solidFill>
              </a:rPr>
              <a:t> </a:t>
            </a:r>
            <a:r>
              <a:rPr lang="el-GR" sz="2400" b="1" dirty="0" smtClean="0"/>
              <a:t>μας οδηγεί στο </a:t>
            </a:r>
            <a:r>
              <a:rPr lang="el-GR" sz="2400" b="1" dirty="0" smtClean="0">
                <a:solidFill>
                  <a:srgbClr val="FF0000"/>
                </a:solidFill>
              </a:rPr>
              <a:t>τι πρέπει να κάνουμε για </a:t>
            </a:r>
            <a:r>
              <a:rPr lang="el-GR" sz="2400" b="1" dirty="0" smtClean="0"/>
              <a:t>να πετύχουμε τους στόχους μας. </a:t>
            </a:r>
            <a:endParaRPr lang="en-US" sz="2400" b="1" dirty="0" smtClean="0"/>
          </a:p>
          <a:p>
            <a:r>
              <a:rPr lang="el-GR" sz="2400" b="1" dirty="0" smtClean="0"/>
              <a:t> Οι </a:t>
            </a:r>
            <a:r>
              <a:rPr lang="el-GR" sz="2400" b="1" dirty="0" smtClean="0">
                <a:solidFill>
                  <a:srgbClr val="FF0000"/>
                </a:solidFill>
              </a:rPr>
              <a:t>τακτικές </a:t>
            </a:r>
            <a:r>
              <a:rPr lang="el-GR" sz="2400" b="1" dirty="0" err="1" smtClean="0">
                <a:solidFill>
                  <a:srgbClr val="FF0000"/>
                </a:solidFill>
              </a:rPr>
              <a:t>marketing</a:t>
            </a:r>
            <a:r>
              <a:rPr lang="el-GR" sz="2400" b="1" dirty="0" smtClean="0">
                <a:solidFill>
                  <a:srgbClr val="FF0000"/>
                </a:solidFill>
              </a:rPr>
              <a:t> </a:t>
            </a:r>
            <a:r>
              <a:rPr lang="el-GR" sz="2400" dirty="0" smtClean="0">
                <a:solidFill>
                  <a:srgbClr val="FF0000"/>
                </a:solidFill>
              </a:rPr>
              <a:t>είναι οι διάφοροι τρόποι </a:t>
            </a:r>
            <a:r>
              <a:rPr lang="el-GR" sz="2400" b="1" dirty="0" smtClean="0"/>
              <a:t>που θα χρησιμοποιήσετε για να υλοποιήσετε την στρατηγική αυτή.  Φτιάξτε μια λίστα με όλα τα βήματα που χρειάζονται στην διάρκεια της υλοποίησης.  Καθορίστε την προτεραιότητά τους καθώς επίσης και την χρονική προθεσμία στην οποία πρέπει να έχει ολοκληρωθεί το κάθε βήμα.  Όταν δημιουργείτε τις τακτικές του </a:t>
            </a:r>
            <a:r>
              <a:rPr lang="el-GR" sz="2400" b="1" dirty="0" err="1" smtClean="0"/>
              <a:t>marketing</a:t>
            </a:r>
            <a:r>
              <a:rPr lang="el-GR" sz="2400" b="1" dirty="0" smtClean="0"/>
              <a:t> σκεφτείτε τα 4 σημεία που ακολουθούν:</a:t>
            </a:r>
            <a:endParaRPr lang="en-US" sz="2400" b="1" dirty="0" smtClean="0"/>
          </a:p>
          <a:p>
            <a:endParaRPr lang="el-GR" sz="2400" b="1" dirty="0" smtClean="0"/>
          </a:p>
          <a:p>
            <a:r>
              <a:rPr lang="el-GR" sz="2400" b="1" dirty="0" smtClean="0"/>
              <a:t>Στα αγγλικά είναι γνωστά ως τα 4Ps. </a:t>
            </a:r>
            <a:endParaRPr lang="el-GR" sz="2400" b="1" dirty="0"/>
          </a:p>
        </p:txBody>
      </p:sp>
    </p:spTree>
    <p:extLst>
      <p:ext uri="{BB962C8B-B14F-4D97-AF65-F5344CB8AC3E}">
        <p14:creationId xmlns:p14="http://schemas.microsoft.com/office/powerpoint/2010/main" val="4188336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 PRODUCT – </a:t>
            </a:r>
            <a:r>
              <a:rPr lang="el-GR" dirty="0" smtClean="0"/>
              <a:t>ΠΡΟΪΟΝ (ή υπηρεσία)</a:t>
            </a:r>
            <a:endParaRPr lang="el-GR" dirty="0"/>
          </a:p>
        </p:txBody>
      </p:sp>
      <p:sp>
        <p:nvSpPr>
          <p:cNvPr id="3" name="Θέση περιεχομένου 2"/>
          <p:cNvSpPr>
            <a:spLocks noGrp="1"/>
          </p:cNvSpPr>
          <p:nvPr>
            <p:ph idx="1"/>
          </p:nvPr>
        </p:nvSpPr>
        <p:spPr/>
        <p:txBody>
          <a:bodyPr>
            <a:normAutofit/>
          </a:bodyPr>
          <a:lstStyle/>
          <a:p>
            <a:r>
              <a:rPr lang="el-GR" sz="2400" dirty="0" smtClean="0"/>
              <a:t>Η στρατηγική </a:t>
            </a:r>
            <a:r>
              <a:rPr lang="el-GR" sz="2400" dirty="0" err="1" smtClean="0"/>
              <a:t>marketing</a:t>
            </a:r>
            <a:r>
              <a:rPr lang="el-GR" sz="2400" dirty="0" smtClean="0"/>
              <a:t> που σχετίζεται με το προϊόν περιέχει τρεις </a:t>
            </a:r>
            <a:r>
              <a:rPr lang="el-GR" sz="2400" dirty="0" err="1" smtClean="0"/>
              <a:t>υπο</a:t>
            </a:r>
            <a:r>
              <a:rPr lang="el-GR" sz="2400" dirty="0" smtClean="0"/>
              <a:t>-κατηγορίες:</a:t>
            </a:r>
          </a:p>
          <a:p>
            <a:endParaRPr lang="el-GR" sz="2400" dirty="0" smtClean="0"/>
          </a:p>
          <a:p>
            <a:r>
              <a:rPr lang="el-GR" sz="2400" dirty="0" smtClean="0"/>
              <a:t>1.	Ποιότητα του προϊόντος</a:t>
            </a:r>
          </a:p>
          <a:p>
            <a:r>
              <a:rPr lang="el-GR" sz="2400" dirty="0" smtClean="0"/>
              <a:t>2.	Εικόνα (μάρκα) του προϊόντος</a:t>
            </a:r>
          </a:p>
          <a:p>
            <a:r>
              <a:rPr lang="el-GR" sz="2400" dirty="0" smtClean="0"/>
              <a:t>3.	Συσκευασία του προϊόντος</a:t>
            </a:r>
          </a:p>
          <a:p>
            <a:endParaRPr lang="el-GR" sz="2400" dirty="0"/>
          </a:p>
        </p:txBody>
      </p:sp>
    </p:spTree>
    <p:extLst>
      <p:ext uri="{BB962C8B-B14F-4D97-AF65-F5344CB8AC3E}">
        <p14:creationId xmlns:p14="http://schemas.microsoft.com/office/powerpoint/2010/main" val="12589017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1.	Ποιότητα του προϊόντος </a:t>
            </a:r>
            <a:endParaRPr lang="el-GR" dirty="0"/>
          </a:p>
        </p:txBody>
      </p:sp>
      <p:sp>
        <p:nvSpPr>
          <p:cNvPr id="3" name="Θέση περιεχομένου 2"/>
          <p:cNvSpPr>
            <a:spLocks noGrp="1"/>
          </p:cNvSpPr>
          <p:nvPr>
            <p:ph idx="1"/>
          </p:nvPr>
        </p:nvSpPr>
        <p:spPr>
          <a:xfrm>
            <a:off x="1117600" y="1536700"/>
            <a:ext cx="10387012" cy="4374522"/>
          </a:xfrm>
        </p:spPr>
        <p:txBody>
          <a:bodyPr>
            <a:normAutofit/>
          </a:bodyPr>
          <a:lstStyle/>
          <a:p>
            <a:r>
              <a:rPr lang="el-GR" sz="2400" dirty="0" smtClean="0"/>
              <a:t>Πολλοί άνθρωποι που ασχολούνται με το </a:t>
            </a:r>
            <a:r>
              <a:rPr lang="el-GR" sz="2400" dirty="0" err="1" smtClean="0"/>
              <a:t>marketing</a:t>
            </a:r>
            <a:r>
              <a:rPr lang="el-GR" sz="2400" dirty="0" smtClean="0"/>
              <a:t> υποθέτουν πως αν μειώσουν το επίπεδο ποιότητας, μειώνοντας με αυτόν τον τρόπο το κόστος, θα ανεβούν αυτόματα τα κέρδη τους. </a:t>
            </a:r>
            <a:endParaRPr lang="en-US" sz="2400" dirty="0" smtClean="0"/>
          </a:p>
          <a:p>
            <a:r>
              <a:rPr lang="el-GR" sz="2400" dirty="0" smtClean="0"/>
              <a:t> </a:t>
            </a:r>
            <a:r>
              <a:rPr lang="el-GR" sz="2400" b="1" u="sng" dirty="0" smtClean="0">
                <a:solidFill>
                  <a:srgbClr val="FF0000"/>
                </a:solidFill>
              </a:rPr>
              <a:t>Αυτό είναι λάθος!  </a:t>
            </a:r>
            <a:endParaRPr lang="en-US" sz="2400" b="1" u="sng" dirty="0" smtClean="0">
              <a:solidFill>
                <a:srgbClr val="FF0000"/>
              </a:solidFill>
            </a:endParaRPr>
          </a:p>
          <a:p>
            <a:r>
              <a:rPr lang="el-GR" sz="2400" dirty="0" smtClean="0"/>
              <a:t>Οι πελάτες σας μπορεί να εκτιμούν την ποιότητα και να προτιμήσουν τους ανταγωνιστές σας αν εσείς την μειώσετε.  Συνεπώς τα κέρδη σας θα μειωθούν και το αποτέλεσμα θα είναι το αντίθετο από αυτό που περιμένατε.  Είναι λοιπόν κρίσιμο το να ξέρετε τι θέλουν οι πελάτες που στοχεύετε να προσελκύσετε, καθώς επίσης να γνωρίζετε ποιο επίπεδο ποιότητας είναι διατεθειμένοι να πληρώσουν. </a:t>
            </a:r>
            <a:endParaRPr lang="el-GR" sz="2400" dirty="0"/>
          </a:p>
        </p:txBody>
      </p:sp>
    </p:spTree>
    <p:extLst>
      <p:ext uri="{BB962C8B-B14F-4D97-AF65-F5344CB8AC3E}">
        <p14:creationId xmlns:p14="http://schemas.microsoft.com/office/powerpoint/2010/main" val="2605086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2.	Η εικόνα του προϊόντος (μάρκα)</a:t>
            </a:r>
            <a:endParaRPr lang="el-GR" dirty="0"/>
          </a:p>
        </p:txBody>
      </p:sp>
      <p:sp>
        <p:nvSpPr>
          <p:cNvPr id="3" name="Θέση περιεχομένου 2"/>
          <p:cNvSpPr>
            <a:spLocks noGrp="1"/>
          </p:cNvSpPr>
          <p:nvPr>
            <p:ph idx="1"/>
          </p:nvPr>
        </p:nvSpPr>
        <p:spPr>
          <a:xfrm>
            <a:off x="1270000" y="1447800"/>
            <a:ext cx="10234612" cy="5054600"/>
          </a:xfrm>
        </p:spPr>
        <p:txBody>
          <a:bodyPr>
            <a:normAutofit fontScale="92500" lnSpcReduction="10000"/>
          </a:bodyPr>
          <a:lstStyle/>
          <a:p>
            <a:r>
              <a:rPr lang="el-GR" sz="2400" dirty="0" smtClean="0"/>
              <a:t>Τα προϊόντα που έχουν ένα γνωστό όνομα (</a:t>
            </a:r>
            <a:r>
              <a:rPr lang="el-GR" sz="2400" dirty="0" err="1" smtClean="0"/>
              <a:t>brand</a:t>
            </a:r>
            <a:r>
              <a:rPr lang="el-GR" sz="2400" dirty="0" smtClean="0"/>
              <a:t>) στην αγορά, δημιουργούν μια εικόνα στο μυαλό των αγοραστών.  Πρέπει να σκεφτείτε προσεκτικά ποια εικόνα σας συμφέρει να έχετε για τα προϊόντα σας. </a:t>
            </a:r>
            <a:endParaRPr lang="en-US" sz="2400" dirty="0" smtClean="0"/>
          </a:p>
          <a:p>
            <a:r>
              <a:rPr lang="el-GR" sz="2400" dirty="0" smtClean="0"/>
              <a:t> Για παράδειγμα, αν είστε κατασκευαστής πολυτελών αυτοκινήτων (Cadillac) και σκέφτεστε να εισάγετε στην αγορά ένα πιο προσιτό αυτοκίνητο, η κίνηση αυτή μάλλον δεν είναι σωστή μακροπρόθεσμα.  </a:t>
            </a:r>
            <a:endParaRPr lang="en-US" sz="2400" dirty="0" smtClean="0"/>
          </a:p>
          <a:p>
            <a:r>
              <a:rPr lang="el-GR" sz="2400" dirty="0" smtClean="0"/>
              <a:t>Αν και μπορεί να αυξηθούν οι πωλήσεις σας γιατί πιο πολλοί θα μπορούν να αγοράσουν το φθηνότερο αυτοκίνητο, η εικόνα της Cadillac θα αλλοιωθεί. </a:t>
            </a:r>
            <a:endParaRPr lang="en-US" sz="2400" dirty="0" smtClean="0"/>
          </a:p>
          <a:p>
            <a:r>
              <a:rPr lang="el-GR" sz="2400" dirty="0" smtClean="0"/>
              <a:t> Έτσι, τυχόν πελάτες που ψάχνουν για πολυτέλεια και </a:t>
            </a:r>
            <a:r>
              <a:rPr lang="el-GR" sz="2400" dirty="0" err="1" smtClean="0"/>
              <a:t>prestige</a:t>
            </a:r>
            <a:r>
              <a:rPr lang="el-GR" sz="2400" dirty="0" smtClean="0"/>
              <a:t> θα προτιμήσουν μια άλλη εταιρεία, την Jaguar για παράδειγμα.  Με λίγα λόγια έχετε «χαλάσει» την εικόνα σας και μακροπρόθεσμα έχετε «χάσει» τους πελάτες που προσπαθείτε να αποκτήσετε</a:t>
            </a:r>
            <a:r>
              <a:rPr lang="el-GR" dirty="0" smtClean="0"/>
              <a:t>. </a:t>
            </a:r>
            <a:endParaRPr lang="el-GR" dirty="0"/>
          </a:p>
        </p:txBody>
      </p:sp>
    </p:spTree>
    <p:extLst>
      <p:ext uri="{BB962C8B-B14F-4D97-AF65-F5344CB8AC3E}">
        <p14:creationId xmlns:p14="http://schemas.microsoft.com/office/powerpoint/2010/main" val="29084542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εικόνα του προϊόντος (μάρκα)</a:t>
            </a:r>
          </a:p>
        </p:txBody>
      </p:sp>
      <p:sp>
        <p:nvSpPr>
          <p:cNvPr id="3" name="Θέση περιεχομένου 2"/>
          <p:cNvSpPr>
            <a:spLocks noGrp="1"/>
          </p:cNvSpPr>
          <p:nvPr>
            <p:ph idx="1"/>
          </p:nvPr>
        </p:nvSpPr>
        <p:spPr>
          <a:xfrm>
            <a:off x="863600" y="1562100"/>
            <a:ext cx="10641012" cy="4914900"/>
          </a:xfrm>
        </p:spPr>
        <p:txBody>
          <a:bodyPr>
            <a:normAutofit/>
          </a:bodyPr>
          <a:lstStyle/>
          <a:p>
            <a:r>
              <a:rPr lang="el-GR" sz="2400" dirty="0" smtClean="0"/>
              <a:t>Το ίδιο ισχύει και από την αντίθετη πλευρά.  Εάν θέλετε να προσεγγίσετε πελάτες που ψάχνουν για χαμηλές τιμές, μην δημιουργήσετε μια εικόνα πολυτελείας για το προϊόν σας, γιατί θα τους απωθήσει.  </a:t>
            </a:r>
            <a:endParaRPr lang="en-US" sz="2400" dirty="0" smtClean="0"/>
          </a:p>
          <a:p>
            <a:r>
              <a:rPr lang="el-GR" sz="2400" dirty="0" smtClean="0"/>
              <a:t>Όλα τα παραπάνω είναι πολύ λογικά αλλά καμιά φορά τα ξεχνάμε όταν παίρνουμε σοβαρές αποφάσεις!! </a:t>
            </a:r>
            <a:endParaRPr lang="en-US" sz="2400" dirty="0" smtClean="0"/>
          </a:p>
          <a:p>
            <a:r>
              <a:rPr lang="el-GR" sz="2400" dirty="0" smtClean="0"/>
              <a:t>Εσείς σκεφτείτε όλες τις πλευρές κάθε επιλογής και αποφασίστε σωστά. </a:t>
            </a:r>
            <a:endParaRPr lang="en-US" sz="2400" dirty="0" smtClean="0"/>
          </a:p>
          <a:p>
            <a:r>
              <a:rPr lang="el-GR" sz="2400" dirty="0" smtClean="0"/>
              <a:t> Στο </a:t>
            </a:r>
            <a:r>
              <a:rPr lang="el-GR" sz="2400" dirty="0" err="1" smtClean="0"/>
              <a:t>marketing</a:t>
            </a:r>
            <a:r>
              <a:rPr lang="el-GR" sz="2400" dirty="0" smtClean="0"/>
              <a:t> </a:t>
            </a:r>
            <a:r>
              <a:rPr lang="el-GR" sz="2400" dirty="0" err="1" smtClean="0"/>
              <a:t>plan</a:t>
            </a:r>
            <a:r>
              <a:rPr lang="el-GR" sz="2400" dirty="0" smtClean="0"/>
              <a:t> εξηγείστε γιατί κάνετε τις επιλογές που κάνατε και προπάντων πως θα τις υλοποιήσετε!</a:t>
            </a:r>
            <a:endParaRPr lang="el-GR" sz="2400" dirty="0"/>
          </a:p>
        </p:txBody>
      </p:sp>
    </p:spTree>
    <p:extLst>
      <p:ext uri="{BB962C8B-B14F-4D97-AF65-F5344CB8AC3E}">
        <p14:creationId xmlns:p14="http://schemas.microsoft.com/office/powerpoint/2010/main" val="1005757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3.	Συσκευασία προϊόντος</a:t>
            </a:r>
            <a:endParaRPr lang="el-GR" dirty="0"/>
          </a:p>
        </p:txBody>
      </p:sp>
      <p:sp>
        <p:nvSpPr>
          <p:cNvPr id="3" name="Θέση περιεχομένου 2"/>
          <p:cNvSpPr>
            <a:spLocks noGrp="1"/>
          </p:cNvSpPr>
          <p:nvPr>
            <p:ph idx="1"/>
          </p:nvPr>
        </p:nvSpPr>
        <p:spPr>
          <a:xfrm>
            <a:off x="2017712" y="1917700"/>
            <a:ext cx="8915400" cy="3777622"/>
          </a:xfrm>
        </p:spPr>
        <p:txBody>
          <a:bodyPr>
            <a:normAutofit/>
          </a:bodyPr>
          <a:lstStyle/>
          <a:p>
            <a:r>
              <a:rPr lang="el-GR" sz="2400" dirty="0" smtClean="0"/>
              <a:t>Η συσκευασία του προϊόντος είναι εξίσου σημαντική γιατί βοηθάει στην προστασία αλλά και στην αποτελεσματική προώθηση του προϊόντος. </a:t>
            </a:r>
            <a:endParaRPr lang="en-US" sz="2400" dirty="0" smtClean="0"/>
          </a:p>
          <a:p>
            <a:r>
              <a:rPr lang="el-GR" sz="2400" dirty="0" smtClean="0"/>
              <a:t> Επίσης, η συσκευασία κάνει ένα προϊόν να ξεχωρίζει αλλά και να είναι πιο εύχρηστο.  </a:t>
            </a:r>
          </a:p>
          <a:p>
            <a:endParaRPr lang="el-GR" sz="2400" dirty="0" smtClean="0"/>
          </a:p>
          <a:p>
            <a:r>
              <a:rPr lang="el-GR" sz="2400" dirty="0" smtClean="0"/>
              <a:t>Σκεφτείτε και περιγράψτε την συνολική στρατηγική </a:t>
            </a:r>
            <a:r>
              <a:rPr lang="el-GR" sz="2400" dirty="0" err="1" smtClean="0"/>
              <a:t>marketing</a:t>
            </a:r>
            <a:r>
              <a:rPr lang="el-GR" sz="2400" dirty="0" smtClean="0"/>
              <a:t> που θα ακολουθήσετε: </a:t>
            </a:r>
            <a:endParaRPr lang="el-GR" sz="2400" dirty="0"/>
          </a:p>
        </p:txBody>
      </p:sp>
    </p:spTree>
    <p:extLst>
      <p:ext uri="{BB962C8B-B14F-4D97-AF65-F5344CB8AC3E}">
        <p14:creationId xmlns:p14="http://schemas.microsoft.com/office/powerpoint/2010/main" val="24872805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 PROMOTION – </a:t>
            </a:r>
            <a:r>
              <a:rPr lang="el-GR" dirty="0" smtClean="0"/>
              <a:t>ΠΡΟΩΘΗΣΗ</a:t>
            </a:r>
            <a:endParaRPr lang="el-GR" dirty="0"/>
          </a:p>
        </p:txBody>
      </p:sp>
      <p:sp>
        <p:nvSpPr>
          <p:cNvPr id="3" name="Θέση περιεχομένου 2"/>
          <p:cNvSpPr>
            <a:spLocks noGrp="1"/>
          </p:cNvSpPr>
          <p:nvPr>
            <p:ph idx="1"/>
          </p:nvPr>
        </p:nvSpPr>
        <p:spPr>
          <a:xfrm>
            <a:off x="457200" y="1435100"/>
            <a:ext cx="11047412" cy="4978400"/>
          </a:xfrm>
        </p:spPr>
        <p:txBody>
          <a:bodyPr>
            <a:normAutofit fontScale="92500" lnSpcReduction="10000"/>
          </a:bodyPr>
          <a:lstStyle/>
          <a:p>
            <a:r>
              <a:rPr lang="el-GR" sz="2400" dirty="0" smtClean="0"/>
              <a:t>Καταρχήν πρέπει να γνωρίζετε πόσα χρήματα θα ξοδέψετε για την προώθηση των προϊόντων/ υπηρεσιών σας για ένα ορισμένο χρονικό διάστημα.  Αφού έχετε προσδιορίσει τον </a:t>
            </a:r>
            <a:r>
              <a:rPr lang="el-GR" sz="2400" dirty="0" smtClean="0">
                <a:solidFill>
                  <a:srgbClr val="FF0000"/>
                </a:solidFill>
              </a:rPr>
              <a:t>προϋπολογισμό</a:t>
            </a:r>
            <a:r>
              <a:rPr lang="el-GR" sz="2400" dirty="0" smtClean="0"/>
              <a:t> αυτό αποφασίστε:</a:t>
            </a:r>
          </a:p>
          <a:p>
            <a:endParaRPr lang="el-GR" sz="2400" dirty="0" smtClean="0"/>
          </a:p>
          <a:p>
            <a:r>
              <a:rPr lang="el-GR" sz="2400" dirty="0" smtClean="0"/>
              <a:t>1.	Πώς θα κατανέμετε τα χρήματα αυτά;</a:t>
            </a:r>
          </a:p>
          <a:p>
            <a:r>
              <a:rPr lang="el-GR" sz="2400" dirty="0" smtClean="0"/>
              <a:t>2.	Πότε θα κάνετε τις παραπάνω κινήσεις;</a:t>
            </a:r>
          </a:p>
          <a:p>
            <a:r>
              <a:rPr lang="el-GR" sz="2400" dirty="0" smtClean="0"/>
              <a:t>3.	Ποιο μήνυμα θα περάσετε στους αγοραστές σας;</a:t>
            </a:r>
          </a:p>
          <a:p>
            <a:r>
              <a:rPr lang="el-GR" sz="2400" dirty="0" smtClean="0"/>
              <a:t>4.	Πώς θα μετρήσετε τα αποτελέσματα των ενεργειών αυτών στις πωλήσεις σας;</a:t>
            </a:r>
          </a:p>
          <a:p>
            <a:endParaRPr lang="el-GR" sz="2400" dirty="0" smtClean="0"/>
          </a:p>
          <a:p>
            <a:r>
              <a:rPr lang="el-GR" sz="2400" dirty="0" smtClean="0"/>
              <a:t>Οι παρακάτω σελίδες θα σας βοηθήσουν να οργανώσετε αυτό το κομμάτι του </a:t>
            </a:r>
            <a:r>
              <a:rPr lang="el-GR" sz="2400" dirty="0" err="1" smtClean="0"/>
              <a:t>marketing</a:t>
            </a:r>
            <a:r>
              <a:rPr lang="el-GR" sz="2400" dirty="0" smtClean="0"/>
              <a:t> </a:t>
            </a:r>
            <a:r>
              <a:rPr lang="el-GR" sz="2400" dirty="0" err="1" smtClean="0"/>
              <a:t>plan</a:t>
            </a:r>
            <a:r>
              <a:rPr lang="el-GR" dirty="0" smtClean="0"/>
              <a:t>. </a:t>
            </a:r>
            <a:endParaRPr lang="el-GR" dirty="0"/>
          </a:p>
        </p:txBody>
      </p:sp>
    </p:spTree>
    <p:extLst>
      <p:ext uri="{BB962C8B-B14F-4D97-AF65-F5344CB8AC3E}">
        <p14:creationId xmlns:p14="http://schemas.microsoft.com/office/powerpoint/2010/main" val="37809764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152400"/>
            <a:ext cx="8911687" cy="749300"/>
          </a:xfrm>
        </p:spPr>
        <p:txBody>
          <a:bodyPr/>
          <a:lstStyle/>
          <a:p>
            <a:r>
              <a:rPr lang="el-GR" dirty="0" smtClean="0"/>
              <a:t> ΣΤΟΧΟΙ ΔΙΑΦΗΜΙΣΗΣ:</a:t>
            </a:r>
            <a:endParaRPr lang="el-GR" dirty="0"/>
          </a:p>
        </p:txBody>
      </p:sp>
      <p:sp>
        <p:nvSpPr>
          <p:cNvPr id="3" name="Θέση περιεχομένου 2"/>
          <p:cNvSpPr>
            <a:spLocks noGrp="1"/>
          </p:cNvSpPr>
          <p:nvPr>
            <p:ph idx="1"/>
          </p:nvPr>
        </p:nvSpPr>
        <p:spPr>
          <a:xfrm>
            <a:off x="800100" y="1320800"/>
            <a:ext cx="10704512" cy="5537200"/>
          </a:xfrm>
        </p:spPr>
        <p:txBody>
          <a:bodyPr>
            <a:normAutofit/>
          </a:bodyPr>
          <a:lstStyle/>
          <a:p>
            <a:r>
              <a:rPr lang="el-GR" dirty="0" smtClean="0"/>
              <a:t>Α.  ΣΤΟΧΟΙ ΔΙΑΦΗΜΙΣΗΣ:</a:t>
            </a:r>
          </a:p>
          <a:p>
            <a:r>
              <a:rPr lang="el-GR" dirty="0" smtClean="0"/>
              <a:t>1._________________________________________________________________</a:t>
            </a:r>
          </a:p>
          <a:p>
            <a:r>
              <a:rPr lang="el-GR" dirty="0" smtClean="0"/>
              <a:t>2._________________________________________________________________</a:t>
            </a:r>
          </a:p>
          <a:p>
            <a:r>
              <a:rPr lang="el-GR" dirty="0" smtClean="0"/>
              <a:t>3._________________________________________________________________</a:t>
            </a:r>
          </a:p>
          <a:p>
            <a:endParaRPr lang="el-GR" dirty="0" smtClean="0"/>
          </a:p>
          <a:p>
            <a:r>
              <a:rPr lang="el-GR" dirty="0" smtClean="0"/>
              <a:t>ΘΕΜΑ ΤΗΣ ΚΑΜΠΑΝΙΑΣ: ____________________________________________________</a:t>
            </a:r>
          </a:p>
          <a:p>
            <a:endParaRPr lang="el-GR" dirty="0" smtClean="0"/>
          </a:p>
          <a:p>
            <a:r>
              <a:rPr lang="el-GR" dirty="0" smtClean="0"/>
              <a:t>ΠΛΑΝΟ ΜΕΣΩΝ ΜΑΖΙΚΗΣ ΕΝΗΜΕΡΩΣΗΣ </a:t>
            </a:r>
          </a:p>
          <a:p>
            <a:pPr marL="0" indent="0">
              <a:buNone/>
            </a:pPr>
            <a:endParaRPr lang="el-GR" dirty="0" smtClean="0"/>
          </a:p>
        </p:txBody>
      </p:sp>
    </p:spTree>
    <p:extLst>
      <p:ext uri="{BB962C8B-B14F-4D97-AF65-F5344CB8AC3E}">
        <p14:creationId xmlns:p14="http://schemas.microsoft.com/office/powerpoint/2010/main" val="2539761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dirty="0">
                <a:solidFill>
                  <a:srgbClr val="FF0000"/>
                </a:solidFill>
                <a:latin typeface="Calibri" panose="020F0502020204030204"/>
                <a:ea typeface="+mn-ea"/>
                <a:cs typeface="+mn-cs"/>
              </a:rPr>
              <a:t>ΑΝΑΛΥΣΗ ΥΦΙΣΤΑΜΕΝΗΣ ΚΑΤΑΣΤΑΣΗΣ</a:t>
            </a:r>
            <a:endParaRPr lang="el-GR" dirty="0">
              <a:solidFill>
                <a:srgbClr val="FF0000"/>
              </a:solidFill>
            </a:endParaRPr>
          </a:p>
        </p:txBody>
      </p:sp>
      <p:sp>
        <p:nvSpPr>
          <p:cNvPr id="3" name="Θέση περιεχομένου 2"/>
          <p:cNvSpPr>
            <a:spLocks noGrp="1"/>
          </p:cNvSpPr>
          <p:nvPr>
            <p:ph idx="1"/>
          </p:nvPr>
        </p:nvSpPr>
        <p:spPr/>
        <p:txBody>
          <a:bodyPr>
            <a:normAutofit/>
          </a:bodyPr>
          <a:lstStyle/>
          <a:p>
            <a:r>
              <a:rPr lang="el-GR" sz="2400" dirty="0" smtClean="0"/>
              <a:t>4.1. ΑΝΑΛΥΣΗ ΕΠΙΧΕΙΡΗΜΑΤΙΚΟΥ  ΠΕΡΙΒΑΛΛΟΝΤΟΣ	</a:t>
            </a:r>
          </a:p>
          <a:p>
            <a:r>
              <a:rPr lang="el-GR" sz="2400" dirty="0" smtClean="0"/>
              <a:t>4.2. ΝΟΜΙΚΟ ΠΛΑΙΣΙΟ	</a:t>
            </a:r>
          </a:p>
          <a:p>
            <a:r>
              <a:rPr lang="el-GR" sz="2400" dirty="0" smtClean="0"/>
              <a:t>4.3. ΑΝΤΑΓΩΝΙΣΤΙΚΟ ΠΕΡΙΒΑΛΛΟΝ	</a:t>
            </a:r>
          </a:p>
          <a:p>
            <a:r>
              <a:rPr lang="el-GR" sz="2400" dirty="0" smtClean="0"/>
              <a:t>4.4. ΕΤΑΙΡΙΚΟ ΠΕΡΙΒΑΛΛΟΝ</a:t>
            </a:r>
          </a:p>
          <a:p>
            <a:endParaRPr lang="el-GR" sz="2400" dirty="0"/>
          </a:p>
        </p:txBody>
      </p:sp>
    </p:spTree>
    <p:extLst>
      <p:ext uri="{BB962C8B-B14F-4D97-AF65-F5344CB8AC3E}">
        <p14:creationId xmlns:p14="http://schemas.microsoft.com/office/powerpoint/2010/main" val="28042439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80225" y="674910"/>
            <a:ext cx="8911687" cy="1280890"/>
          </a:xfrm>
        </p:spPr>
        <p:txBody>
          <a:bodyPr/>
          <a:lstStyle/>
          <a:p>
            <a:pPr algn="ctr"/>
            <a:r>
              <a:rPr lang="el-GR" dirty="0"/>
              <a:t>ΣΤΟΧΟΙ ΔΙΑΦΗΜΙΣΗΣ</a:t>
            </a:r>
          </a:p>
        </p:txBody>
      </p:sp>
      <p:pic>
        <p:nvPicPr>
          <p:cNvPr id="4" name="Θέση περιεχομένου 3"/>
          <p:cNvPicPr>
            <a:picLocks noGrp="1" noChangeAspect="1"/>
          </p:cNvPicPr>
          <p:nvPr>
            <p:ph idx="1"/>
          </p:nvPr>
        </p:nvPicPr>
        <p:blipFill>
          <a:blip r:embed="rId2"/>
          <a:stretch>
            <a:fillRect/>
          </a:stretch>
        </p:blipFill>
        <p:spPr>
          <a:xfrm>
            <a:off x="1206500" y="1739900"/>
            <a:ext cx="10477500" cy="4978400"/>
          </a:xfrm>
          <a:prstGeom prst="rect">
            <a:avLst/>
          </a:prstGeom>
        </p:spPr>
      </p:pic>
    </p:spTree>
    <p:extLst>
      <p:ext uri="{BB962C8B-B14F-4D97-AF65-F5344CB8AC3E}">
        <p14:creationId xmlns:p14="http://schemas.microsoft.com/office/powerpoint/2010/main" val="23215233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292100"/>
            <a:ext cx="8911687" cy="800100"/>
          </a:xfrm>
        </p:spPr>
        <p:txBody>
          <a:bodyPr/>
          <a:lstStyle/>
          <a:p>
            <a:r>
              <a:rPr lang="el-GR" dirty="0" smtClean="0"/>
              <a:t>ΣΤΟΧΟΙ ΔΗΜΟΣΙΟΤΗΤΑΣ: </a:t>
            </a:r>
            <a:endParaRPr lang="el-GR" dirty="0"/>
          </a:p>
        </p:txBody>
      </p:sp>
      <p:pic>
        <p:nvPicPr>
          <p:cNvPr id="4" name="Θέση περιεχομένου 3"/>
          <p:cNvPicPr>
            <a:picLocks noGrp="1" noChangeAspect="1"/>
          </p:cNvPicPr>
          <p:nvPr>
            <p:ph idx="1"/>
          </p:nvPr>
        </p:nvPicPr>
        <p:blipFill>
          <a:blip r:embed="rId2"/>
          <a:stretch>
            <a:fillRect/>
          </a:stretch>
        </p:blipFill>
        <p:spPr>
          <a:xfrm>
            <a:off x="863600" y="1422400"/>
            <a:ext cx="9956800" cy="5029200"/>
          </a:xfrm>
          <a:prstGeom prst="rect">
            <a:avLst/>
          </a:prstGeom>
        </p:spPr>
      </p:pic>
    </p:spTree>
    <p:extLst>
      <p:ext uri="{BB962C8B-B14F-4D97-AF65-F5344CB8AC3E}">
        <p14:creationId xmlns:p14="http://schemas.microsoft.com/office/powerpoint/2010/main" val="17363400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 ΣΤΟΧΟΙ ΑΜΕΣΩΝ ΠΩΛΗΣΕΩΝ</a:t>
            </a:r>
            <a:endParaRPr lang="el-GR" dirty="0"/>
          </a:p>
        </p:txBody>
      </p:sp>
      <p:pic>
        <p:nvPicPr>
          <p:cNvPr id="4" name="Θέση περιεχομένου 3"/>
          <p:cNvPicPr>
            <a:picLocks noGrp="1" noChangeAspect="1"/>
          </p:cNvPicPr>
          <p:nvPr>
            <p:ph idx="1"/>
          </p:nvPr>
        </p:nvPicPr>
        <p:blipFill>
          <a:blip r:embed="rId2"/>
          <a:stretch>
            <a:fillRect/>
          </a:stretch>
        </p:blipFill>
        <p:spPr>
          <a:xfrm>
            <a:off x="1257300" y="1473200"/>
            <a:ext cx="9436100" cy="5118100"/>
          </a:xfrm>
          <a:prstGeom prst="rect">
            <a:avLst/>
          </a:prstGeom>
        </p:spPr>
      </p:pic>
    </p:spTree>
    <p:extLst>
      <p:ext uri="{BB962C8B-B14F-4D97-AF65-F5344CB8AC3E}">
        <p14:creationId xmlns:p14="http://schemas.microsoft.com/office/powerpoint/2010/main" val="16163760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ΠΡΟΩΘΗΣΗ ΠΩΛΗΣΕΩΝ</a:t>
            </a:r>
            <a:br>
              <a:rPr lang="el-GR" dirty="0" smtClean="0"/>
            </a:br>
            <a:r>
              <a:rPr lang="el-GR" dirty="0" smtClean="0"/>
              <a:t/>
            </a:r>
            <a:br>
              <a:rPr lang="el-GR" dirty="0" smtClean="0"/>
            </a:br>
            <a:endParaRPr lang="el-GR" dirty="0"/>
          </a:p>
        </p:txBody>
      </p:sp>
      <p:pic>
        <p:nvPicPr>
          <p:cNvPr id="6" name="Θέση περιεχομένου 5"/>
          <p:cNvPicPr>
            <a:picLocks noGrp="1" noChangeAspect="1"/>
          </p:cNvPicPr>
          <p:nvPr>
            <p:ph idx="1"/>
          </p:nvPr>
        </p:nvPicPr>
        <p:blipFill>
          <a:blip r:embed="rId2"/>
          <a:stretch>
            <a:fillRect/>
          </a:stretch>
        </p:blipFill>
        <p:spPr>
          <a:xfrm>
            <a:off x="889000" y="1689100"/>
            <a:ext cx="11023600" cy="4864100"/>
          </a:xfrm>
          <a:prstGeom prst="rect">
            <a:avLst/>
          </a:prstGeom>
        </p:spPr>
      </p:pic>
    </p:spTree>
    <p:extLst>
      <p:ext uri="{BB962C8B-B14F-4D97-AF65-F5344CB8AC3E}">
        <p14:creationId xmlns:p14="http://schemas.microsoft.com/office/powerpoint/2010/main" val="336930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solidFill>
                  <a:prstClr val="black">
                    <a:lumMod val="85000"/>
                    <a:lumOff val="15000"/>
                  </a:prstClr>
                </a:solidFill>
              </a:rPr>
              <a:t>ΠΡΟΩΘΗΣΗ ΠΩΛΗΣΕΩΝ</a:t>
            </a:r>
            <a:endParaRPr lang="el-GR" dirty="0"/>
          </a:p>
        </p:txBody>
      </p:sp>
      <p:pic>
        <p:nvPicPr>
          <p:cNvPr id="4" name="Θέση περιεχομένου 3"/>
          <p:cNvPicPr>
            <a:picLocks noGrp="1" noChangeAspect="1"/>
          </p:cNvPicPr>
          <p:nvPr>
            <p:ph idx="1"/>
          </p:nvPr>
        </p:nvPicPr>
        <p:blipFill>
          <a:blip r:embed="rId2"/>
          <a:stretch>
            <a:fillRect/>
          </a:stretch>
        </p:blipFill>
        <p:spPr>
          <a:xfrm>
            <a:off x="1460500" y="1866900"/>
            <a:ext cx="9385300" cy="4089400"/>
          </a:xfrm>
          <a:prstGeom prst="rect">
            <a:avLst/>
          </a:prstGeom>
        </p:spPr>
      </p:pic>
    </p:spTree>
    <p:extLst>
      <p:ext uri="{BB962C8B-B14F-4D97-AF65-F5344CB8AC3E}">
        <p14:creationId xmlns:p14="http://schemas.microsoft.com/office/powerpoint/2010/main" val="11911151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8911687" cy="785590"/>
          </a:xfrm>
        </p:spPr>
        <p:txBody>
          <a:bodyPr/>
          <a:lstStyle/>
          <a:p>
            <a:pPr algn="ctr"/>
            <a:r>
              <a:rPr lang="en-US" dirty="0" smtClean="0"/>
              <a:t>PLACE – </a:t>
            </a:r>
            <a:r>
              <a:rPr lang="el-GR" dirty="0" smtClean="0"/>
              <a:t>ΤΟΠΟΣ</a:t>
            </a:r>
            <a:endParaRPr lang="el-GR" dirty="0"/>
          </a:p>
        </p:txBody>
      </p:sp>
      <p:pic>
        <p:nvPicPr>
          <p:cNvPr id="4" name="Θέση περιεχομένου 3"/>
          <p:cNvPicPr>
            <a:picLocks noGrp="1" noChangeAspect="1"/>
          </p:cNvPicPr>
          <p:nvPr>
            <p:ph idx="1"/>
          </p:nvPr>
        </p:nvPicPr>
        <p:blipFill>
          <a:blip r:embed="rId2"/>
          <a:stretch>
            <a:fillRect/>
          </a:stretch>
        </p:blipFill>
        <p:spPr>
          <a:xfrm>
            <a:off x="647700" y="1701800"/>
            <a:ext cx="11137900" cy="5156200"/>
          </a:xfrm>
          <a:prstGeom prst="rect">
            <a:avLst/>
          </a:prstGeom>
        </p:spPr>
      </p:pic>
    </p:spTree>
    <p:extLst>
      <p:ext uri="{BB962C8B-B14F-4D97-AF65-F5344CB8AC3E}">
        <p14:creationId xmlns:p14="http://schemas.microsoft.com/office/powerpoint/2010/main" val="32301566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215900"/>
            <a:ext cx="8911687" cy="1689100"/>
          </a:xfrm>
        </p:spPr>
        <p:txBody>
          <a:bodyPr/>
          <a:lstStyle/>
          <a:p>
            <a:r>
              <a:rPr lang="en-US" dirty="0" smtClean="0"/>
              <a:t> PRICE -- </a:t>
            </a:r>
            <a:r>
              <a:rPr lang="el-GR" dirty="0" smtClean="0"/>
              <a:t>ΤΙΜΗ </a:t>
            </a:r>
            <a:endParaRPr lang="el-GR" dirty="0"/>
          </a:p>
        </p:txBody>
      </p:sp>
      <p:pic>
        <p:nvPicPr>
          <p:cNvPr id="4" name="Θέση περιεχομένου 3"/>
          <p:cNvPicPr>
            <a:picLocks noGrp="1" noChangeAspect="1"/>
          </p:cNvPicPr>
          <p:nvPr>
            <p:ph idx="1"/>
          </p:nvPr>
        </p:nvPicPr>
        <p:blipFill>
          <a:blip r:embed="rId2"/>
          <a:stretch>
            <a:fillRect/>
          </a:stretch>
        </p:blipFill>
        <p:spPr>
          <a:xfrm>
            <a:off x="1079500" y="1349740"/>
            <a:ext cx="10033000" cy="5025660"/>
          </a:xfrm>
          <a:prstGeom prst="rect">
            <a:avLst/>
          </a:prstGeom>
        </p:spPr>
      </p:pic>
    </p:spTree>
    <p:extLst>
      <p:ext uri="{BB962C8B-B14F-4D97-AF65-F5344CB8AC3E}">
        <p14:creationId xmlns:p14="http://schemas.microsoft.com/office/powerpoint/2010/main" val="32824038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n-US" dirty="0"/>
              <a:t>PRICE -- </a:t>
            </a:r>
            <a:r>
              <a:rPr lang="el-GR" dirty="0"/>
              <a:t>ΤΙΜΗ </a:t>
            </a:r>
          </a:p>
        </p:txBody>
      </p:sp>
      <p:pic>
        <p:nvPicPr>
          <p:cNvPr id="4" name="Θέση περιεχομένου 3"/>
          <p:cNvPicPr>
            <a:picLocks noGrp="1" noChangeAspect="1"/>
          </p:cNvPicPr>
          <p:nvPr>
            <p:ph idx="1"/>
          </p:nvPr>
        </p:nvPicPr>
        <p:blipFill>
          <a:blip r:embed="rId2"/>
          <a:stretch>
            <a:fillRect/>
          </a:stretch>
        </p:blipFill>
        <p:spPr>
          <a:xfrm>
            <a:off x="1117600" y="1905000"/>
            <a:ext cx="9601200" cy="3581400"/>
          </a:xfrm>
          <a:prstGeom prst="rect">
            <a:avLst/>
          </a:prstGeom>
        </p:spPr>
      </p:pic>
    </p:spTree>
    <p:extLst>
      <p:ext uri="{BB962C8B-B14F-4D97-AF65-F5344CB8AC3E}">
        <p14:creationId xmlns:p14="http://schemas.microsoft.com/office/powerpoint/2010/main" val="18428032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ΕΠΙΛΟΓΟΣ </a:t>
            </a:r>
            <a:endParaRPr lang="el-GR" dirty="0"/>
          </a:p>
        </p:txBody>
      </p:sp>
      <p:sp>
        <p:nvSpPr>
          <p:cNvPr id="3" name="Θέση περιεχομένου 2"/>
          <p:cNvSpPr>
            <a:spLocks noGrp="1"/>
          </p:cNvSpPr>
          <p:nvPr>
            <p:ph idx="1"/>
          </p:nvPr>
        </p:nvSpPr>
        <p:spPr>
          <a:xfrm>
            <a:off x="850900" y="1549400"/>
            <a:ext cx="10653712" cy="5067300"/>
          </a:xfrm>
        </p:spPr>
        <p:txBody>
          <a:bodyPr>
            <a:normAutofit/>
          </a:bodyPr>
          <a:lstStyle/>
          <a:p>
            <a:r>
              <a:rPr lang="el-GR" sz="2400" dirty="0" smtClean="0"/>
              <a:t>Τέλος, δημιουργήστε έναν μικρό επίλογο με τα σημαντικά σημεία του </a:t>
            </a:r>
            <a:r>
              <a:rPr lang="el-GR" sz="2400" dirty="0" err="1" smtClean="0"/>
              <a:t>marketing</a:t>
            </a:r>
            <a:r>
              <a:rPr lang="el-GR" sz="2400" dirty="0" smtClean="0"/>
              <a:t> </a:t>
            </a:r>
            <a:r>
              <a:rPr lang="el-GR" sz="2400" dirty="0" err="1" smtClean="0"/>
              <a:t>plan</a:t>
            </a:r>
            <a:r>
              <a:rPr lang="el-GR" sz="2400" dirty="0" smtClean="0"/>
              <a:t>.  Αναφερθείτε για άλλη μια φορά στους στόχους, στην στρατηγική και στις τακτικές που έχετε αναφέρει και προηγουμένως.  </a:t>
            </a:r>
          </a:p>
          <a:p>
            <a:endParaRPr lang="el-GR" sz="2400" dirty="0" smtClean="0"/>
          </a:p>
          <a:p>
            <a:r>
              <a:rPr lang="el-GR" sz="2400" dirty="0" smtClean="0"/>
              <a:t>Σας θυμίζουμε πως ένα </a:t>
            </a:r>
            <a:r>
              <a:rPr lang="el-GR" sz="2400" dirty="0" err="1" smtClean="0"/>
              <a:t>Marketing</a:t>
            </a:r>
            <a:r>
              <a:rPr lang="el-GR" sz="2400" dirty="0" smtClean="0"/>
              <a:t> </a:t>
            </a:r>
            <a:r>
              <a:rPr lang="el-GR" sz="2400" dirty="0" err="1" smtClean="0"/>
              <a:t>Plan</a:t>
            </a:r>
            <a:r>
              <a:rPr lang="el-GR" sz="2400" dirty="0" smtClean="0"/>
              <a:t> χρειάζεται αρκετό χρόνο για να γραφτεί σωστά, αλλά αξίζει σίγουρα τον κόπο, γιατί βοηθάει στο να πάρετε σωστές μελλοντικές αποφάσεις.  Προπαντός, πρέπει να είναι ευπαρουσίαστο και οργανωμένο.  Θυμηθείτε πως βοηθάνε πολύ οι γραφικές παραστάσεις και οι πίνακες στο να γίνει ευανάγνωστο και όμορφο.</a:t>
            </a:r>
          </a:p>
          <a:p>
            <a:endParaRPr lang="el-GR" sz="2400" dirty="0"/>
          </a:p>
        </p:txBody>
      </p:sp>
    </p:spTree>
    <p:extLst>
      <p:ext uri="{BB962C8B-B14F-4D97-AF65-F5344CB8AC3E}">
        <p14:creationId xmlns:p14="http://schemas.microsoft.com/office/powerpoint/2010/main" val="3111233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solidFill>
                  <a:srgbClr val="FF0000"/>
                </a:solidFill>
              </a:rPr>
              <a:t>ΣΚΟΠΟΣ ΚΑΙ ΣΤΟΧΟΙ</a:t>
            </a:r>
            <a:endParaRPr lang="el-GR" dirty="0">
              <a:solidFill>
                <a:srgbClr val="FF0000"/>
              </a:solidFill>
            </a:endParaRPr>
          </a:p>
        </p:txBody>
      </p:sp>
      <p:sp>
        <p:nvSpPr>
          <p:cNvPr id="3" name="Θέση περιεχομένου 2"/>
          <p:cNvSpPr>
            <a:spLocks noGrp="1"/>
          </p:cNvSpPr>
          <p:nvPr>
            <p:ph idx="1"/>
          </p:nvPr>
        </p:nvSpPr>
        <p:spPr/>
        <p:txBody>
          <a:bodyPr>
            <a:normAutofit/>
          </a:bodyPr>
          <a:lstStyle/>
          <a:p>
            <a:r>
              <a:rPr lang="el-GR" sz="2800" dirty="0" smtClean="0"/>
              <a:t>  ΠΕΛΑΤΕΣ ΣΤΟΧΟΣ</a:t>
            </a:r>
          </a:p>
          <a:p>
            <a:r>
              <a:rPr lang="el-GR" sz="2800" dirty="0" smtClean="0"/>
              <a:t>  ΠΡΟΒΛΗΜΑΤΑ &amp; ΕΥΚΑΙΡΙΕΣ	</a:t>
            </a:r>
          </a:p>
          <a:p>
            <a:r>
              <a:rPr lang="el-GR" sz="2800" dirty="0" smtClean="0"/>
              <a:t>  Σ</a:t>
            </a:r>
            <a:r>
              <a:rPr lang="en-US" sz="2800" dirty="0" smtClean="0"/>
              <a:t>KO</a:t>
            </a:r>
            <a:r>
              <a:rPr lang="el-GR" sz="2800" dirty="0" smtClean="0"/>
              <a:t>ΠΟΣ &amp; ΣΤΟΧΟΙ </a:t>
            </a:r>
            <a:r>
              <a:rPr lang="en-US" sz="2800" dirty="0" smtClean="0"/>
              <a:t>MARKETING	</a:t>
            </a:r>
          </a:p>
          <a:p>
            <a:r>
              <a:rPr lang="en-US" sz="2800" dirty="0" smtClean="0"/>
              <a:t> </a:t>
            </a:r>
            <a:r>
              <a:rPr lang="el-GR" sz="2800" dirty="0" smtClean="0"/>
              <a:t>ΣΤΡΑΤ</a:t>
            </a:r>
            <a:r>
              <a:rPr lang="en-US" sz="2800" dirty="0" smtClean="0"/>
              <a:t>H</a:t>
            </a:r>
            <a:r>
              <a:rPr lang="el-GR" sz="2800" dirty="0" smtClean="0"/>
              <a:t>ΓΙΚΗ </a:t>
            </a:r>
            <a:r>
              <a:rPr lang="en-US" sz="2800" dirty="0" smtClean="0"/>
              <a:t>MARKETING</a:t>
            </a:r>
          </a:p>
          <a:p>
            <a:endParaRPr lang="el-GR" sz="2800" dirty="0"/>
          </a:p>
        </p:txBody>
      </p:sp>
    </p:spTree>
    <p:extLst>
      <p:ext uri="{BB962C8B-B14F-4D97-AF65-F5344CB8AC3E}">
        <p14:creationId xmlns:p14="http://schemas.microsoft.com/office/powerpoint/2010/main" val="668741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solidFill>
                  <a:srgbClr val="FF0000"/>
                </a:solidFill>
              </a:rPr>
              <a:t>ΤΑΚΤΙΚΕΣ </a:t>
            </a:r>
            <a:r>
              <a:rPr lang="en-US" dirty="0" smtClean="0">
                <a:solidFill>
                  <a:srgbClr val="FF0000"/>
                </a:solidFill>
              </a:rPr>
              <a:t>MARKETING</a:t>
            </a:r>
            <a:endParaRPr lang="el-GR" dirty="0">
              <a:solidFill>
                <a:srgbClr val="FF0000"/>
              </a:solidFill>
            </a:endParaRPr>
          </a:p>
        </p:txBody>
      </p:sp>
      <p:sp>
        <p:nvSpPr>
          <p:cNvPr id="3" name="Θέση περιεχομένου 2"/>
          <p:cNvSpPr>
            <a:spLocks noGrp="1"/>
          </p:cNvSpPr>
          <p:nvPr>
            <p:ph idx="1"/>
          </p:nvPr>
        </p:nvSpPr>
        <p:spPr/>
        <p:txBody>
          <a:bodyPr/>
          <a:lstStyle/>
          <a:p>
            <a:r>
              <a:rPr lang="en-US" sz="2800" dirty="0" smtClean="0"/>
              <a:t>PRODUCT – </a:t>
            </a:r>
            <a:r>
              <a:rPr lang="el-GR" sz="2800" dirty="0" smtClean="0"/>
              <a:t>ΠΡΟΙΟΝ (ΥΠΗΡΕΣΙΑ)	</a:t>
            </a:r>
          </a:p>
          <a:p>
            <a:r>
              <a:rPr lang="en-US" sz="2800" dirty="0" smtClean="0"/>
              <a:t>PROMOTION – </a:t>
            </a:r>
            <a:r>
              <a:rPr lang="el-GR" sz="2800" dirty="0" smtClean="0"/>
              <a:t>ΠΡΟΩΘΗΣΗ	</a:t>
            </a:r>
          </a:p>
          <a:p>
            <a:r>
              <a:rPr lang="el-GR" sz="2800" dirty="0" smtClean="0"/>
              <a:t> </a:t>
            </a:r>
            <a:r>
              <a:rPr lang="en-US" sz="2800" dirty="0" smtClean="0"/>
              <a:t>PLACE – </a:t>
            </a:r>
            <a:r>
              <a:rPr lang="el-GR" sz="2800" dirty="0" smtClean="0"/>
              <a:t>ΤΟΠΟΣ	</a:t>
            </a:r>
          </a:p>
          <a:p>
            <a:r>
              <a:rPr lang="el-GR" sz="2800" dirty="0" smtClean="0"/>
              <a:t> </a:t>
            </a:r>
            <a:r>
              <a:rPr lang="en-US" sz="2800" dirty="0" smtClean="0"/>
              <a:t>PRICE -- </a:t>
            </a:r>
            <a:r>
              <a:rPr lang="el-GR" sz="2800" dirty="0" smtClean="0"/>
              <a:t>ΤΙΜΗ</a:t>
            </a:r>
          </a:p>
          <a:p>
            <a:endParaRPr lang="el-GR" dirty="0"/>
          </a:p>
        </p:txBody>
      </p:sp>
    </p:spTree>
    <p:extLst>
      <p:ext uri="{BB962C8B-B14F-4D97-AF65-F5344CB8AC3E}">
        <p14:creationId xmlns:p14="http://schemas.microsoft.com/office/powerpoint/2010/main" val="987393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n-US" dirty="0" smtClean="0">
                <a:solidFill>
                  <a:srgbClr val="FF0000"/>
                </a:solidFill>
              </a:rPr>
              <a:t>MARKETING PLAN</a:t>
            </a:r>
            <a:br>
              <a:rPr lang="en-US" dirty="0" smtClean="0">
                <a:solidFill>
                  <a:srgbClr val="FF0000"/>
                </a:solidFill>
              </a:rPr>
            </a:br>
            <a:endParaRPr lang="el-GR" dirty="0">
              <a:solidFill>
                <a:srgbClr val="FF0000"/>
              </a:solidFill>
            </a:endParaRPr>
          </a:p>
        </p:txBody>
      </p:sp>
      <p:sp>
        <p:nvSpPr>
          <p:cNvPr id="3" name="Θέση περιεχομένου 2"/>
          <p:cNvSpPr>
            <a:spLocks noGrp="1"/>
          </p:cNvSpPr>
          <p:nvPr>
            <p:ph idx="1"/>
          </p:nvPr>
        </p:nvSpPr>
        <p:spPr>
          <a:xfrm>
            <a:off x="1422400" y="2133600"/>
            <a:ext cx="10082212" cy="3777622"/>
          </a:xfrm>
        </p:spPr>
        <p:txBody>
          <a:bodyPr/>
          <a:lstStyle/>
          <a:p>
            <a:r>
              <a:rPr lang="el-GR" sz="2400" dirty="0" smtClean="0"/>
              <a:t>Ένα </a:t>
            </a:r>
            <a:r>
              <a:rPr lang="el-GR" sz="2400" dirty="0" err="1" smtClean="0"/>
              <a:t>marketing</a:t>
            </a:r>
            <a:r>
              <a:rPr lang="el-GR" sz="2400" dirty="0" smtClean="0"/>
              <a:t> </a:t>
            </a:r>
            <a:r>
              <a:rPr lang="el-GR" sz="2400" dirty="0" err="1" smtClean="0"/>
              <a:t>plan</a:t>
            </a:r>
            <a:r>
              <a:rPr lang="el-GR" sz="2400" dirty="0" smtClean="0"/>
              <a:t> είναι απαραίτητο για κάθε επιχείρηση που θέλει να προβάλει τα προϊόντα/ υπηρεσίες της σωστά και αποτελεσματικά.  Η δημιουργία του </a:t>
            </a:r>
            <a:r>
              <a:rPr lang="el-GR" sz="2400" dirty="0" err="1" smtClean="0"/>
              <a:t>marketing</a:t>
            </a:r>
            <a:r>
              <a:rPr lang="el-GR" sz="2400" dirty="0" smtClean="0"/>
              <a:t> </a:t>
            </a:r>
            <a:r>
              <a:rPr lang="el-GR" sz="2400" dirty="0" err="1" smtClean="0"/>
              <a:t>plan</a:t>
            </a:r>
            <a:r>
              <a:rPr lang="el-GR" sz="2400" dirty="0" smtClean="0"/>
              <a:t> είναι μεν μια χρονοβόρα διαδικασία αλλά αξίζει πραγματικά τον κόπο γιατί θα σας «γλιτώσει» πολύ χρόνο στο μέλλον.  Το </a:t>
            </a:r>
            <a:r>
              <a:rPr lang="el-GR" sz="2400" dirty="0" err="1" smtClean="0"/>
              <a:t>marketing</a:t>
            </a:r>
            <a:r>
              <a:rPr lang="el-GR" sz="2400" dirty="0" smtClean="0"/>
              <a:t> </a:t>
            </a:r>
            <a:r>
              <a:rPr lang="el-GR" sz="2400" dirty="0" err="1" smtClean="0"/>
              <a:t>plan</a:t>
            </a:r>
            <a:r>
              <a:rPr lang="el-GR" sz="2400" dirty="0" smtClean="0"/>
              <a:t> θα σας βοηθήσει να δείτε καθαρά που «βαδίζει» η επιχείρησή σας αλλά και τι ακριβώς θέλετε να πετύχετε κατά την διάρκεια της πορείας αυτής. </a:t>
            </a:r>
            <a:endParaRPr lang="el-GR" sz="2400" dirty="0"/>
          </a:p>
        </p:txBody>
      </p:sp>
    </p:spTree>
    <p:extLst>
      <p:ext uri="{BB962C8B-B14F-4D97-AF65-F5344CB8AC3E}">
        <p14:creationId xmlns:p14="http://schemas.microsoft.com/office/powerpoint/2010/main" val="381944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n-US" dirty="0" smtClean="0"/>
              <a:t>MARKETING PLAN</a:t>
            </a:r>
            <a:endParaRPr lang="el-GR" dirty="0"/>
          </a:p>
        </p:txBody>
      </p:sp>
      <p:sp>
        <p:nvSpPr>
          <p:cNvPr id="3" name="Θέση περιεχομένου 2"/>
          <p:cNvSpPr>
            <a:spLocks noGrp="1"/>
          </p:cNvSpPr>
          <p:nvPr>
            <p:ph idx="1"/>
          </p:nvPr>
        </p:nvSpPr>
        <p:spPr>
          <a:xfrm>
            <a:off x="1422400" y="1435100"/>
            <a:ext cx="10082212" cy="4476122"/>
          </a:xfrm>
        </p:spPr>
        <p:txBody>
          <a:bodyPr/>
          <a:lstStyle/>
          <a:p>
            <a:r>
              <a:rPr lang="el-GR" sz="2400" dirty="0" smtClean="0"/>
              <a:t>Επιπλέον, το </a:t>
            </a:r>
            <a:r>
              <a:rPr lang="el-GR" sz="2400" dirty="0" err="1" smtClean="0"/>
              <a:t>marketing</a:t>
            </a:r>
            <a:r>
              <a:rPr lang="el-GR" sz="2400" dirty="0" smtClean="0"/>
              <a:t> </a:t>
            </a:r>
            <a:r>
              <a:rPr lang="el-GR" sz="2400" dirty="0" err="1" smtClean="0"/>
              <a:t>plan</a:t>
            </a:r>
            <a:r>
              <a:rPr lang="el-GR" sz="2400" dirty="0" smtClean="0"/>
              <a:t> παρουσιάζει με λεπτομέρεια τα σημαντικότερα βήματα που πρέπει να κάνετε για να φτάσει η επιχείρησή σας στο στάδιο που επιθυμείτε.  Ένα ακόμα όφελος του </a:t>
            </a:r>
            <a:r>
              <a:rPr lang="el-GR" sz="2400" dirty="0" err="1" smtClean="0"/>
              <a:t>marketing</a:t>
            </a:r>
            <a:r>
              <a:rPr lang="el-GR" sz="2400" dirty="0" smtClean="0"/>
              <a:t> </a:t>
            </a:r>
            <a:r>
              <a:rPr lang="el-GR" sz="2400" dirty="0" err="1" smtClean="0"/>
              <a:t>plan</a:t>
            </a:r>
            <a:r>
              <a:rPr lang="el-GR" sz="2400" dirty="0" smtClean="0"/>
              <a:t> είναι πως κατά την διάρκεια της δημιουργίας του, σας δίνεται η ευκαιρία να σκεφτείτε πόσο χρόνο θα πάρει να πραγματοποιήσετε το κάθε προ-σχεδιασμένο «βήμα» καθώς και τι θα σας κοστίσει σε χρήματα, χρόνο και προσπάθεια.  Σκεφτείτε πως χωρίς </a:t>
            </a:r>
            <a:r>
              <a:rPr lang="el-GR" sz="2400" dirty="0" err="1" smtClean="0"/>
              <a:t>marketing</a:t>
            </a:r>
            <a:r>
              <a:rPr lang="el-GR" sz="2400" dirty="0" smtClean="0"/>
              <a:t> </a:t>
            </a:r>
            <a:r>
              <a:rPr lang="el-GR" sz="2400" dirty="0" err="1" smtClean="0"/>
              <a:t>plan</a:t>
            </a:r>
            <a:r>
              <a:rPr lang="el-GR" sz="2400" dirty="0" smtClean="0"/>
              <a:t> δεν θα ξέρετε εάν έχετε φτάσει τους στόχους σας με επιτυχία!</a:t>
            </a:r>
          </a:p>
          <a:p>
            <a:endParaRPr lang="el-GR" dirty="0" smtClean="0"/>
          </a:p>
          <a:p>
            <a:endParaRPr lang="el-GR" dirty="0"/>
          </a:p>
        </p:txBody>
      </p:sp>
    </p:spTree>
    <p:extLst>
      <p:ext uri="{BB962C8B-B14F-4D97-AF65-F5344CB8AC3E}">
        <p14:creationId xmlns:p14="http://schemas.microsoft.com/office/powerpoint/2010/main" val="3824616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415125" y="624110"/>
            <a:ext cx="8911687" cy="1280890"/>
          </a:xfrm>
        </p:spPr>
        <p:txBody>
          <a:bodyPr/>
          <a:lstStyle/>
          <a:p>
            <a:pPr algn="ctr"/>
            <a:r>
              <a:rPr lang="el-GR" dirty="0" smtClean="0">
                <a:solidFill>
                  <a:srgbClr val="FF0000"/>
                </a:solidFill>
              </a:rPr>
              <a:t>ΠΕΡΙΕΧΟΜΕΝΑ</a:t>
            </a:r>
            <a:endParaRPr lang="el-GR" dirty="0">
              <a:solidFill>
                <a:srgbClr val="FF0000"/>
              </a:solidFill>
            </a:endParaRPr>
          </a:p>
        </p:txBody>
      </p:sp>
      <p:sp>
        <p:nvSpPr>
          <p:cNvPr id="3" name="Θέση περιεχομένου 2"/>
          <p:cNvSpPr>
            <a:spLocks noGrp="1"/>
          </p:cNvSpPr>
          <p:nvPr>
            <p:ph idx="1"/>
          </p:nvPr>
        </p:nvSpPr>
        <p:spPr>
          <a:xfrm>
            <a:off x="1498600" y="2133600"/>
            <a:ext cx="10006012" cy="3777622"/>
          </a:xfrm>
        </p:spPr>
        <p:txBody>
          <a:bodyPr>
            <a:normAutofit/>
          </a:bodyPr>
          <a:lstStyle/>
          <a:p>
            <a:r>
              <a:rPr lang="el-GR" sz="2400" dirty="0" smtClean="0"/>
              <a:t>Το </a:t>
            </a:r>
            <a:r>
              <a:rPr lang="el-GR" sz="2400" dirty="0" err="1" smtClean="0"/>
              <a:t>Marketing</a:t>
            </a:r>
            <a:r>
              <a:rPr lang="el-GR" sz="2400" dirty="0" smtClean="0"/>
              <a:t> </a:t>
            </a:r>
            <a:r>
              <a:rPr lang="el-GR" sz="2400" dirty="0" err="1" smtClean="0"/>
              <a:t>Plan</a:t>
            </a:r>
            <a:r>
              <a:rPr lang="el-GR" sz="2400" dirty="0" smtClean="0"/>
              <a:t> πρέπει να είναι πολύ καλά οργανωμένο, με κατηγορίες και </a:t>
            </a:r>
            <a:r>
              <a:rPr lang="el-GR" sz="2400" dirty="0" err="1" smtClean="0"/>
              <a:t>υπο</a:t>
            </a:r>
            <a:r>
              <a:rPr lang="el-GR" sz="2400" dirty="0" smtClean="0"/>
              <a:t>-κατηγορίες, οι οποίες θα είναι εύκολο να βρει κανείς στα περιεχόμενα του κειμένου.  Ο αναγνώστης σίγουρα θα εκτιμήσει τα περιεχόμενα και θα βοηθηθεί στο να διαβάσει τα σημεία που τον/ την ενδιαφέρουν περισσότερο.  Όταν έχετε τελειώσει το γράψιμο όλων των κειμένων λοιπόν, μην ξεχάσετε να προσθέσετε και τα περιεχόμενα.</a:t>
            </a:r>
            <a:endParaRPr lang="el-GR" sz="2400" dirty="0"/>
          </a:p>
        </p:txBody>
      </p:sp>
    </p:spTree>
    <p:extLst>
      <p:ext uri="{BB962C8B-B14F-4D97-AF65-F5344CB8AC3E}">
        <p14:creationId xmlns:p14="http://schemas.microsoft.com/office/powerpoint/2010/main" val="1500915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ΕΙΣΑΓΩΓΗ</a:t>
            </a:r>
            <a:endParaRPr lang="el-GR" dirty="0"/>
          </a:p>
        </p:txBody>
      </p:sp>
      <p:sp>
        <p:nvSpPr>
          <p:cNvPr id="3" name="Θέση περιεχομένου 2"/>
          <p:cNvSpPr>
            <a:spLocks noGrp="1"/>
          </p:cNvSpPr>
          <p:nvPr>
            <p:ph idx="1"/>
          </p:nvPr>
        </p:nvSpPr>
        <p:spPr/>
        <p:txBody>
          <a:bodyPr/>
          <a:lstStyle/>
          <a:p>
            <a:r>
              <a:rPr lang="el-GR" sz="2400" dirty="0" smtClean="0"/>
              <a:t>Στην εισαγωγή εξηγείστε με λεπτομέρεια το «</a:t>
            </a:r>
            <a:r>
              <a:rPr lang="el-GR" sz="2400" dirty="0" err="1" smtClean="0"/>
              <a:t>project</a:t>
            </a:r>
            <a:r>
              <a:rPr lang="el-GR" sz="2400" dirty="0" smtClean="0"/>
              <a:t>» σας.  Ο σκοπός της εισαγωγής είναι να δώσετε το ιστορικό του «</a:t>
            </a:r>
            <a:r>
              <a:rPr lang="el-GR" sz="2400" dirty="0" err="1" smtClean="0"/>
              <a:t>project</a:t>
            </a:r>
            <a:r>
              <a:rPr lang="el-GR" sz="2400" dirty="0" smtClean="0"/>
              <a:t>» και περιγράφοντας αναλυτικά το προϊόν/ υπηρεσία που προσφέρετε έτσι ώστε ο αναγνώστης να καταλάβει τι ακριβώς προτείνετε.  </a:t>
            </a:r>
          </a:p>
          <a:p>
            <a:r>
              <a:rPr lang="el-GR" sz="2400" dirty="0" smtClean="0"/>
              <a:t>Με λίγα λόγια διαβάζοντας την εισαγωγή ο αναγνώστης πρέπει να καταλάβει τα προϊόντα/ υπηρεσίες σας και τι προτείνετε να κάνετε για την προώθησή τους.  </a:t>
            </a:r>
          </a:p>
          <a:p>
            <a:endParaRPr lang="el-GR" dirty="0" smtClean="0"/>
          </a:p>
          <a:p>
            <a:endParaRPr lang="el-GR" dirty="0"/>
          </a:p>
        </p:txBody>
      </p:sp>
    </p:spTree>
    <p:extLst>
      <p:ext uri="{BB962C8B-B14F-4D97-AF65-F5344CB8AC3E}">
        <p14:creationId xmlns:p14="http://schemas.microsoft.com/office/powerpoint/2010/main" val="2207605967"/>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60</TotalTime>
  <Words>2005</Words>
  <Application>Microsoft Office PowerPoint</Application>
  <PresentationFormat>Ευρεία οθόνη</PresentationFormat>
  <Paragraphs>151</Paragraphs>
  <Slides>38</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38</vt:i4>
      </vt:variant>
    </vt:vector>
  </HeadingPairs>
  <TitlesOfParts>
    <vt:vector size="45" baseType="lpstr">
      <vt:lpstr>Arial</vt:lpstr>
      <vt:lpstr>Calibri</vt:lpstr>
      <vt:lpstr>Century Gothic</vt:lpstr>
      <vt:lpstr>Times New Roman</vt:lpstr>
      <vt:lpstr>Verdana</vt:lpstr>
      <vt:lpstr>Wingdings 3</vt:lpstr>
      <vt:lpstr>Θρόισμα</vt:lpstr>
      <vt:lpstr>Παρουσίαση του PowerPoint</vt:lpstr>
      <vt:lpstr>MARKETING PLAN </vt:lpstr>
      <vt:lpstr>ΑΝΑΛΥΣΗ ΥΦΙΣΤΑΜΕΝΗΣ ΚΑΤΑΣΤΑΣΗΣ</vt:lpstr>
      <vt:lpstr>ΣΚΟΠΟΣ ΚΑΙ ΣΤΟΧΟΙ</vt:lpstr>
      <vt:lpstr>ΤΑΚΤΙΚΕΣ MARKETING</vt:lpstr>
      <vt:lpstr>MARKETING PLAN </vt:lpstr>
      <vt:lpstr>MARKETING PLAN</vt:lpstr>
      <vt:lpstr>ΠΕΡΙΕΧΟΜΕΝΑ</vt:lpstr>
      <vt:lpstr>ΕΙΣΑΓΩΓΗ</vt:lpstr>
      <vt:lpstr>ΑΝΑΛΥΣΗ ΥΦΙΣΤΑΜΕΝΗΣ ΚΑΤΑΣΤΑΣΗΣ</vt:lpstr>
      <vt:lpstr>Ανάλυση Επιχειρηματικού  Περιβάλλοντος </vt:lpstr>
      <vt:lpstr>Ανάλυση Επιχειρηματικού  Περιβάλλοντος </vt:lpstr>
      <vt:lpstr>Νομικό Πλαίσιο </vt:lpstr>
      <vt:lpstr>Ανταγωνιστικό Περιβάλλον </vt:lpstr>
      <vt:lpstr>Ανταγωνιστικό Περιβάλλον </vt:lpstr>
      <vt:lpstr>Εταιρικό Περιβάλλον</vt:lpstr>
      <vt:lpstr>ΠΕΛΑΤΕΣ ΣΤΟΧΟΣ</vt:lpstr>
      <vt:lpstr>ΠΡΟΒΛΗΜΑΤΑ &amp; ΕΥΚΑΙΡΙΕΣ</vt:lpstr>
      <vt:lpstr>ΣKOΠΟΣ &amp; ΣΤΟΧΟΙ MARKETING </vt:lpstr>
      <vt:lpstr>Στόχοι</vt:lpstr>
      <vt:lpstr>ΣΤΡΑΤΗΓΙΚΗ MARKETING</vt:lpstr>
      <vt:lpstr>ΤΑΚΤΙΚΕΣ MARKETING</vt:lpstr>
      <vt:lpstr>. PRODUCT – ΠΡΟΪΟΝ (ή υπηρεσία)</vt:lpstr>
      <vt:lpstr>1. Ποιότητα του προϊόντος </vt:lpstr>
      <vt:lpstr>2. Η εικόνα του προϊόντος (μάρκα)</vt:lpstr>
      <vt:lpstr>Η εικόνα του προϊόντος (μάρκα)</vt:lpstr>
      <vt:lpstr>3. Συσκευασία προϊόντος</vt:lpstr>
      <vt:lpstr> PROMOTION – ΠΡΟΩΘΗΣΗ</vt:lpstr>
      <vt:lpstr> ΣΤΟΧΟΙ ΔΙΑΦΗΜΙΣΗΣ:</vt:lpstr>
      <vt:lpstr>ΣΤΟΧΟΙ ΔΙΑΦΗΜΙΣΗΣ</vt:lpstr>
      <vt:lpstr>ΣΤΟΧΟΙ ΔΗΜΟΣΙΟΤΗΤΑΣ: </vt:lpstr>
      <vt:lpstr> ΣΤΟΧΟΙ ΑΜΕΣΩΝ ΠΩΛΗΣΕΩΝ</vt:lpstr>
      <vt:lpstr>ΠΡΟΩΘΗΣΗ ΠΩΛΗΣΕΩΝ  </vt:lpstr>
      <vt:lpstr>ΠΡΟΩΘΗΣΗ ΠΩΛΗΣΕΩΝ</vt:lpstr>
      <vt:lpstr>PLACE – ΤΟΠΟΣ</vt:lpstr>
      <vt:lpstr> PRICE -- ΤΙΜΗ </vt:lpstr>
      <vt:lpstr>PRICE -- ΤΙΜΗ </vt:lpstr>
      <vt:lpstr>ΕΠΙΛΟΓΟΣ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PLAN</dc:title>
  <dc:creator>Χρήστης των Windows</dc:creator>
  <cp:lastModifiedBy>Χρήστης των Windows</cp:lastModifiedBy>
  <cp:revision>12</cp:revision>
  <dcterms:created xsi:type="dcterms:W3CDTF">2021-04-15T16:20:56Z</dcterms:created>
  <dcterms:modified xsi:type="dcterms:W3CDTF">2021-05-25T14:12:33Z</dcterms:modified>
</cp:coreProperties>
</file>