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82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96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957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457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747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747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107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188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45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945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718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8B15-2028-4CC2-BC82-003B75845976}" type="datetimeFigureOut">
              <a:rPr lang="el-GR" smtClean="0"/>
              <a:t>27/10/2022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4FEE9-4818-4416-91BF-EBEAF9E63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61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31149"/>
          </a:xfrm>
        </p:spPr>
        <p:txBody>
          <a:bodyPr>
            <a:noAutofit/>
          </a:bodyPr>
          <a:lstStyle/>
          <a:p>
            <a:r>
              <a:rPr lang="el-GR" sz="8000" b="1" u="sng" dirty="0" smtClean="0">
                <a:solidFill>
                  <a:srgbClr val="00B050"/>
                </a:solidFill>
              </a:rPr>
              <a:t>Υγιεινή - Μικροβιολογία</a:t>
            </a:r>
            <a:endParaRPr lang="el-GR" sz="8000" b="1" u="sng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6600" dirty="0" smtClean="0"/>
              <a:t>Μάθημα 3</a:t>
            </a:r>
            <a:endParaRPr lang="el-GR" sz="6600" dirty="0"/>
          </a:p>
        </p:txBody>
      </p:sp>
    </p:spTree>
    <p:extLst>
      <p:ext uri="{BB962C8B-B14F-4D97-AF65-F5344CB8AC3E}">
        <p14:creationId xmlns:p14="http://schemas.microsoft.com/office/powerpoint/2010/main" val="125433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Α. </a:t>
            </a:r>
            <a:r>
              <a:rPr lang="el-GR" b="1" dirty="0" smtClean="0"/>
              <a:t>  </a:t>
            </a:r>
            <a:r>
              <a:rPr lang="el-GR" b="1" dirty="0" smtClean="0">
                <a:solidFill>
                  <a:srgbClr val="FF0000"/>
                </a:solidFill>
              </a:rPr>
              <a:t>Σαλμονελλώσεις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Οι σαλμονέλλες είναι βακτήρια και προκαλούν νοσήματα, που λέγονται </a:t>
            </a:r>
            <a:r>
              <a:rPr lang="el-GR" dirty="0" smtClean="0"/>
              <a:t>σαλμονελλώσεις</a:t>
            </a:r>
            <a:r>
              <a:rPr lang="el-GR" dirty="0"/>
              <a:t>.</a:t>
            </a:r>
          </a:p>
          <a:p>
            <a:r>
              <a:rPr lang="el-GR" dirty="0"/>
              <a:t>Οι σαλμονελλώσεις </a:t>
            </a:r>
            <a:r>
              <a:rPr lang="el-GR" b="1" dirty="0"/>
              <a:t>μεταδίδονται </a:t>
            </a:r>
            <a:r>
              <a:rPr lang="el-GR" dirty="0"/>
              <a:t>με </a:t>
            </a:r>
            <a:r>
              <a:rPr lang="el-GR" b="1" i="1" dirty="0"/>
              <a:t>πρόσληψη του μικροβίου από το </a:t>
            </a:r>
            <a:r>
              <a:rPr lang="el-GR" b="1" i="1" dirty="0" smtClean="0"/>
              <a:t>στόμα </a:t>
            </a:r>
            <a:r>
              <a:rPr lang="el-GR" dirty="0" smtClean="0"/>
              <a:t>(</a:t>
            </a:r>
            <a:r>
              <a:rPr lang="el-GR" dirty="0"/>
              <a:t>μολυσμένη τροφή, νερό, ποτά) </a:t>
            </a:r>
            <a:r>
              <a:rPr lang="el-GR" b="1" i="1" dirty="0"/>
              <a:t>και μεταδίδονται από ζώα σε άνθρωπο ή από </a:t>
            </a:r>
            <a:r>
              <a:rPr lang="el-GR" b="1" i="1" dirty="0" smtClean="0"/>
              <a:t>άνθρωπο </a:t>
            </a:r>
            <a:r>
              <a:rPr lang="el-GR" b="1" i="1" dirty="0"/>
              <a:t>σε άνθρωπο.</a:t>
            </a:r>
          </a:p>
          <a:p>
            <a:r>
              <a:rPr lang="el-GR" dirty="0"/>
              <a:t>Συνήθεις </a:t>
            </a:r>
            <a:r>
              <a:rPr lang="el-GR" b="1" dirty="0"/>
              <a:t>πηγές μόλυνσης </a:t>
            </a:r>
            <a:r>
              <a:rPr lang="el-GR" dirty="0"/>
              <a:t>για τον άνθρωπο είναι τα ακάθαρτα νερά, που </a:t>
            </a:r>
            <a:r>
              <a:rPr lang="el-GR" dirty="0" smtClean="0"/>
              <a:t>βρίσκονται </a:t>
            </a:r>
            <a:r>
              <a:rPr lang="el-GR" dirty="0"/>
              <a:t>κοντά σε υπονόμους, τα θαλασσινά μύδια, το κρέας πουλερικών και τα </a:t>
            </a:r>
            <a:r>
              <a:rPr lang="el-GR" dirty="0" smtClean="0"/>
              <a:t>αυγά τους</a:t>
            </a:r>
            <a:r>
              <a:rPr lang="el-GR" dirty="0"/>
              <a:t>, οι ασθενείς και οι μικροβιοφορείς.</a:t>
            </a:r>
          </a:p>
          <a:p>
            <a:r>
              <a:rPr lang="el-GR" b="1" i="1" dirty="0"/>
              <a:t>Η γαστρεντερίτιδα από σαλμονέλλα </a:t>
            </a:r>
            <a:r>
              <a:rPr lang="el-GR" dirty="0"/>
              <a:t>είναι η συχνότερη μορφή της ασθένειας</a:t>
            </a:r>
            <a:r>
              <a:rPr lang="el-GR" dirty="0" smtClean="0"/>
              <a:t>.  Έχει </a:t>
            </a:r>
            <a:r>
              <a:rPr lang="el-GR" dirty="0"/>
              <a:t>χρόνο επώασης 8-48 ώρες από τη στιγμή λήψης της μολυσμένης τροφής. </a:t>
            </a:r>
            <a:r>
              <a:rPr lang="el-GR" b="1" i="1" u="sng" dirty="0" smtClean="0">
                <a:solidFill>
                  <a:srgbClr val="FF0000"/>
                </a:solidFill>
              </a:rPr>
              <a:t>Εκδηλώνεται </a:t>
            </a:r>
            <a:r>
              <a:rPr lang="el-GR" b="1" i="1" u="sng" dirty="0">
                <a:solidFill>
                  <a:srgbClr val="FF0000"/>
                </a:solidFill>
              </a:rPr>
              <a:t>με ναυτία, έμετο, κοιλιακά άλγη, διαρροϊκές κενώσεις, που σε </a:t>
            </a:r>
            <a:r>
              <a:rPr lang="el-GR" b="1" i="1" u="sng" dirty="0" smtClean="0">
                <a:solidFill>
                  <a:srgbClr val="FF0000"/>
                </a:solidFill>
              </a:rPr>
              <a:t>μερικές περιπτώσεις </a:t>
            </a:r>
            <a:r>
              <a:rPr lang="el-GR" b="1" i="1" u="sng" dirty="0">
                <a:solidFill>
                  <a:srgbClr val="FF0000"/>
                </a:solidFill>
              </a:rPr>
              <a:t>είναι βλεννοαιματηρές και πυρετό.</a:t>
            </a:r>
          </a:p>
        </p:txBody>
      </p:sp>
    </p:spTree>
    <p:extLst>
      <p:ext uri="{BB962C8B-B14F-4D97-AF65-F5344CB8AC3E}">
        <p14:creationId xmlns:p14="http://schemas.microsoft.com/office/powerpoint/2010/main" val="2622764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>
                <a:solidFill>
                  <a:schemeClr val="accent6">
                    <a:lumMod val="75000"/>
                  </a:schemeClr>
                </a:solidFill>
              </a:rPr>
              <a:t>Μέτρα Προφύλαξης:</a:t>
            </a:r>
            <a:endParaRPr lang="el-GR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l-GR" dirty="0"/>
              <a:t>Το κρέας, τα αυγά και τα πουλερικά </a:t>
            </a:r>
            <a:r>
              <a:rPr lang="el-GR" u="sng" dirty="0"/>
              <a:t>να μαγειρεύονται καλά</a:t>
            </a:r>
            <a:r>
              <a:rPr lang="el-GR" dirty="0"/>
              <a:t>. 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u="sng" dirty="0" smtClean="0"/>
              <a:t>Να </a:t>
            </a:r>
            <a:r>
              <a:rPr lang="el-GR" u="sng" dirty="0"/>
              <a:t>μη </a:t>
            </a:r>
            <a:r>
              <a:rPr lang="el-GR" u="sng" dirty="0" smtClean="0"/>
              <a:t>χρησιμοποιούνται </a:t>
            </a:r>
            <a:r>
              <a:rPr lang="el-GR" u="sng" dirty="0"/>
              <a:t>τα ίδια σκεύη για τα ωμά και τα ψημένα κρέατα</a:t>
            </a:r>
            <a:r>
              <a:rPr lang="el-GR" u="sng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l-GR" u="sng" dirty="0"/>
              <a:t>Καλό πλύσιμο των χεριών</a:t>
            </a:r>
            <a:r>
              <a:rPr lang="el-GR" u="sng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l-GR" u="sng" dirty="0"/>
              <a:t>Έλεγχος των εργαζομένων </a:t>
            </a:r>
            <a:r>
              <a:rPr lang="el-GR" dirty="0"/>
              <a:t>που ασχολούνται με τα τρόφιμα για την </a:t>
            </a:r>
            <a:r>
              <a:rPr lang="el-GR" dirty="0" smtClean="0"/>
              <a:t>αναζήτηση υγιών </a:t>
            </a:r>
            <a:r>
              <a:rPr lang="el-GR" dirty="0"/>
              <a:t>μικροβιοφορέων.</a:t>
            </a:r>
          </a:p>
        </p:txBody>
      </p:sp>
    </p:spTree>
    <p:extLst>
      <p:ext uri="{BB962C8B-B14F-4D97-AF65-F5344CB8AC3E}">
        <p14:creationId xmlns:p14="http://schemas.microsoft.com/office/powerpoint/2010/main" val="261643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Β.   </a:t>
            </a:r>
            <a:r>
              <a:rPr lang="el-GR" b="1" dirty="0" smtClean="0">
                <a:solidFill>
                  <a:srgbClr val="FF0000"/>
                </a:solidFill>
              </a:rPr>
              <a:t>Ηπατίτιδα 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</a:t>
            </a:r>
            <a:r>
              <a:rPr lang="el-GR" b="1" dirty="0"/>
              <a:t>ηπατίτιδα </a:t>
            </a:r>
            <a:r>
              <a:rPr lang="el-GR" dirty="0"/>
              <a:t>οφείλεται στον </a:t>
            </a:r>
            <a:r>
              <a:rPr lang="el-GR" b="1" dirty="0"/>
              <a:t>ιό της ηπατίτιδας Α </a:t>
            </a:r>
            <a:r>
              <a:rPr lang="el-GR" dirty="0"/>
              <a:t>και έχει χρόνο επώασης </a:t>
            </a:r>
            <a:r>
              <a:rPr lang="el-GR" dirty="0" smtClean="0"/>
              <a:t>4-6 εβδομάδες</a:t>
            </a:r>
            <a:r>
              <a:rPr lang="el-GR" dirty="0"/>
              <a:t>. Μεταδίδεται στο τέλος του σταδίου επώασης και τις πρώτες 5-6 ημέρες</a:t>
            </a:r>
            <a:r>
              <a:rPr lang="el-GR" dirty="0" smtClean="0"/>
              <a:t>, μετά </a:t>
            </a:r>
            <a:r>
              <a:rPr lang="el-GR" dirty="0"/>
              <a:t>την εμφάνιση του </a:t>
            </a:r>
            <a:r>
              <a:rPr lang="el-GR" b="1" u="sng" dirty="0">
                <a:solidFill>
                  <a:srgbClr val="FF0000"/>
                </a:solidFill>
              </a:rPr>
              <a:t>ίκτερου</a:t>
            </a:r>
            <a:r>
              <a:rPr lang="el-GR" dirty="0"/>
              <a:t>. Μεταδίδεται συχνότερα από άτομο σε άτομο </a:t>
            </a:r>
            <a:r>
              <a:rPr lang="el-GR" dirty="0" smtClean="0"/>
              <a:t>με </a:t>
            </a:r>
            <a:r>
              <a:rPr lang="el-GR" dirty="0"/>
              <a:t>τα κόπρανα (κόπρανα-άπλυτα χέρια-στόμα). Ο ιός ανευρίσκεται στα κόπρανα </a:t>
            </a:r>
            <a:r>
              <a:rPr lang="el-GR" dirty="0" smtClean="0"/>
              <a:t>των ασθενών</a:t>
            </a:r>
            <a:r>
              <a:rPr lang="el-GR" dirty="0"/>
              <a:t>, από τα οποία μολύνονται νερό και τρόφιμα και έτσι μπορεί να </a:t>
            </a:r>
            <a:r>
              <a:rPr lang="el-GR" dirty="0" smtClean="0"/>
              <a:t>μεταδοθεί σε </a:t>
            </a:r>
            <a:r>
              <a:rPr lang="el-GR" dirty="0"/>
              <a:t>ευαίσθητα άτομα, </a:t>
            </a:r>
            <a:r>
              <a:rPr lang="el-GR" b="1" u="sng" dirty="0"/>
              <a:t>προκαλώντας μικρές ή μεγάλες επιδημίες.</a:t>
            </a:r>
          </a:p>
          <a:p>
            <a:r>
              <a:rPr lang="el-GR" b="1" u="sng" dirty="0"/>
              <a:t>Τα παιδιά της προσχολικής ηλικίας προσβάλλονται πολύ συχνά </a:t>
            </a:r>
            <a:r>
              <a:rPr lang="el-GR" dirty="0"/>
              <a:t>και σε </a:t>
            </a:r>
            <a:r>
              <a:rPr lang="el-GR" dirty="0" smtClean="0"/>
              <a:t>μεγάλο ποσοστό </a:t>
            </a:r>
            <a:r>
              <a:rPr lang="el-GR" dirty="0"/>
              <a:t>χωρίς κλινικά συμπτώματα, με αποτέλεσμα να αποκτούν αντισώματα. </a:t>
            </a:r>
            <a:r>
              <a:rPr lang="el-GR" dirty="0" smtClean="0"/>
              <a:t>Αυτός </a:t>
            </a:r>
            <a:r>
              <a:rPr lang="el-GR" dirty="0"/>
              <a:t>είναι ο λόγος, που το 50% του πληθυσμού έχει ανοσοποιηθεί.</a:t>
            </a:r>
          </a:p>
        </p:txBody>
      </p:sp>
    </p:spTree>
    <p:extLst>
      <p:ext uri="{BB962C8B-B14F-4D97-AF65-F5344CB8AC3E}">
        <p14:creationId xmlns:p14="http://schemas.microsoft.com/office/powerpoint/2010/main" val="290366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>
                <a:solidFill>
                  <a:schemeClr val="accent6">
                    <a:lumMod val="75000"/>
                  </a:schemeClr>
                </a:solidFill>
              </a:rPr>
              <a:t>Μέτρα Προφύλαξης:</a:t>
            </a:r>
            <a:endParaRPr lang="el-GR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Ανάπαυση</a:t>
            </a:r>
            <a:r>
              <a:rPr lang="el-GR" dirty="0"/>
              <a:t> του ασθενή, ενώ τα </a:t>
            </a:r>
            <a:r>
              <a:rPr lang="el-GR" b="1" dirty="0"/>
              <a:t>προσωπικά του αντικείμενα θα πρέπει να μη </a:t>
            </a:r>
            <a:r>
              <a:rPr lang="el-GR" b="1" dirty="0" smtClean="0"/>
              <a:t>χρησιμοποιούνται </a:t>
            </a:r>
            <a:r>
              <a:rPr lang="el-GR" b="1" dirty="0"/>
              <a:t>από άλλους. Αν χρησιμοποιηθούν ξανά, θα πρέπει να </a:t>
            </a:r>
            <a:r>
              <a:rPr lang="el-GR" b="1" dirty="0" smtClean="0"/>
              <a:t>πλένονται στους </a:t>
            </a:r>
            <a:r>
              <a:rPr lang="el-GR" b="1" dirty="0"/>
              <a:t>90° </a:t>
            </a:r>
            <a:r>
              <a:rPr lang="en-US" b="1" dirty="0"/>
              <a:t>C.</a:t>
            </a:r>
          </a:p>
          <a:p>
            <a:r>
              <a:rPr lang="el-GR" dirty="0"/>
              <a:t>• </a:t>
            </a:r>
            <a:r>
              <a:rPr lang="el-GR" b="1" dirty="0"/>
              <a:t>Καθαριότητα και απολύμανση κοινοχρήστων χώρων </a:t>
            </a:r>
            <a:r>
              <a:rPr lang="el-GR" dirty="0"/>
              <a:t>(τουαλέτες, καντίνες κ.ά.).</a:t>
            </a:r>
          </a:p>
          <a:p>
            <a:r>
              <a:rPr lang="el-GR" dirty="0"/>
              <a:t>• </a:t>
            </a:r>
            <a:r>
              <a:rPr lang="el-GR" b="1" dirty="0"/>
              <a:t>Καλή λειτουργία των συστημάτων ύδρευσης και αποχέτευσης.</a:t>
            </a:r>
          </a:p>
          <a:p>
            <a:r>
              <a:rPr lang="el-GR" dirty="0"/>
              <a:t>• </a:t>
            </a:r>
            <a:r>
              <a:rPr lang="el-GR" b="1" dirty="0"/>
              <a:t>Αγωγή υγείας του κοινού και κυρίως των παιδιών για σχολαστικό πλύσιμο </a:t>
            </a:r>
            <a:r>
              <a:rPr lang="el-GR" b="1" dirty="0" smtClean="0"/>
              <a:t>των χεριών </a:t>
            </a:r>
            <a:r>
              <a:rPr lang="el-GR" b="1" dirty="0"/>
              <a:t>μετά την τουαλέτα και πριν το φαγητό.</a:t>
            </a:r>
          </a:p>
          <a:p>
            <a:r>
              <a:rPr lang="el-GR" dirty="0"/>
              <a:t>• Κρατικός έλεγχος των οστρακοειδών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Στα άτομα, που πιθανόν να μολυνθούν</a:t>
            </a:r>
            <a:r>
              <a:rPr lang="el-GR" b="1" dirty="0">
                <a:solidFill>
                  <a:srgbClr val="FF0000"/>
                </a:solidFill>
              </a:rPr>
              <a:t>, χορηγείται γ-σφαιρίνη</a:t>
            </a:r>
            <a:r>
              <a:rPr lang="el-GR" dirty="0"/>
              <a:t>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Τελευταία, (</a:t>
            </a:r>
            <a:r>
              <a:rPr lang="el-GR" dirty="0"/>
              <a:t>1998) έχει παρασκευαστεί εμβόλιο για την ηπατίτιδα Α.</a:t>
            </a:r>
          </a:p>
        </p:txBody>
      </p:sp>
    </p:spTree>
    <p:extLst>
      <p:ext uri="{BB962C8B-B14F-4D97-AF65-F5344CB8AC3E}">
        <p14:creationId xmlns:p14="http://schemas.microsoft.com/office/powerpoint/2010/main" val="372542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Λοιμώδη Νοσήματα (συνέχεια)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Τρόποι μετάδοσης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Νοσήματα μεταδιδόμενα μέσω του πεπτικού συστήματος</a:t>
            </a:r>
          </a:p>
        </p:txBody>
      </p:sp>
    </p:spTree>
    <p:extLst>
      <p:ext uri="{BB962C8B-B14F-4D97-AF65-F5344CB8AC3E}">
        <p14:creationId xmlns:p14="http://schemas.microsoft.com/office/powerpoint/2010/main" val="108687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Προϋποθέσεις εμφάνισης ενός λοιμώδους νοσήματος </a:t>
            </a:r>
            <a:r>
              <a:rPr lang="el-GR" dirty="0" smtClean="0"/>
              <a:t>είναι: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α</a:t>
            </a:r>
            <a:r>
              <a:rPr lang="el-GR" b="1" dirty="0"/>
              <a:t>) </a:t>
            </a:r>
            <a:r>
              <a:rPr lang="el-GR" dirty="0"/>
              <a:t>να υπάρχει πηγή μόλυνσης,</a:t>
            </a:r>
          </a:p>
          <a:p>
            <a:r>
              <a:rPr lang="el-GR" b="1" dirty="0"/>
              <a:t>β) </a:t>
            </a:r>
            <a:r>
              <a:rPr lang="el-GR" dirty="0"/>
              <a:t>να υπάρχει μέσον, οδός μεταφοράς του λοιμογόνου παράγοντα,</a:t>
            </a:r>
          </a:p>
          <a:p>
            <a:r>
              <a:rPr lang="el-GR" b="1" dirty="0"/>
              <a:t>γ) </a:t>
            </a:r>
            <a:r>
              <a:rPr lang="el-GR" dirty="0"/>
              <a:t>να υπάρχει ευπαθής πληθυσμός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262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Η καταπολέμηση των λοιμωδών νοσημάτων επιτυγχάνεται </a:t>
            </a:r>
            <a:r>
              <a:rPr lang="el-GR" dirty="0" smtClean="0"/>
              <a:t>με: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α) </a:t>
            </a:r>
            <a:r>
              <a:rPr lang="el-GR" dirty="0" smtClean="0"/>
              <a:t>την εξουδετέρωση ή μείωση της πηγής μόλυνσης,</a:t>
            </a:r>
          </a:p>
          <a:p>
            <a:r>
              <a:rPr lang="el-GR" b="1" dirty="0" smtClean="0"/>
              <a:t>β) </a:t>
            </a:r>
            <a:r>
              <a:rPr lang="el-GR" dirty="0" smtClean="0"/>
              <a:t>τον έλεγχο των μέσων μεταφοράς των λοιμογόνων παραγόντων,</a:t>
            </a:r>
          </a:p>
          <a:p>
            <a:r>
              <a:rPr lang="el-GR" b="1" dirty="0" smtClean="0"/>
              <a:t>γ) </a:t>
            </a:r>
            <a:r>
              <a:rPr lang="el-GR" dirty="0" smtClean="0"/>
              <a:t>την ανοσοποίηση του πληθυσμού.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041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Όταν εμφανιστεί κάποιο λοιμώδες νόσημα, πρέπει απαραίτητα να γίνει </a:t>
            </a:r>
            <a:r>
              <a:rPr lang="el-GR" dirty="0" smtClean="0"/>
              <a:t>επιδημιολογική </a:t>
            </a:r>
            <a:r>
              <a:rPr lang="el-GR" dirty="0"/>
              <a:t>μελέτη, στην οποία καταγράφεται η ημερομηνία εμφάνισης της νόσου</a:t>
            </a:r>
            <a:r>
              <a:rPr lang="el-GR" dirty="0" smtClean="0"/>
              <a:t>, ο </a:t>
            </a:r>
            <a:r>
              <a:rPr lang="el-GR" dirty="0"/>
              <a:t>τόπος, η ηλικία και το φύλο των ασθενών. Κατόπιν γίνεται η μελέτη του </a:t>
            </a:r>
            <a:r>
              <a:rPr lang="el-GR" dirty="0" smtClean="0"/>
              <a:t>χρόνου επώασης </a:t>
            </a:r>
            <a:r>
              <a:rPr lang="el-GR" dirty="0"/>
              <a:t>και του τρόπου μετάδοσης, με σκοπό την εύρεση του αιτίου και της </a:t>
            </a:r>
            <a:r>
              <a:rPr lang="el-GR" dirty="0" smtClean="0"/>
              <a:t>πηγής μόλυνσης</a:t>
            </a:r>
            <a:r>
              <a:rPr lang="el-GR" dirty="0"/>
              <a:t>.</a:t>
            </a:r>
          </a:p>
          <a:p>
            <a:r>
              <a:rPr lang="el-GR" dirty="0"/>
              <a:t>Η </a:t>
            </a:r>
            <a:r>
              <a:rPr lang="el-GR" b="1" dirty="0"/>
              <a:t>εξουδετέρωση </a:t>
            </a:r>
            <a:r>
              <a:rPr lang="el-GR" dirty="0"/>
              <a:t>της πηγής μόλυνσης είναι δύσκολη, ενώ η καταπολέμηση </a:t>
            </a:r>
            <a:r>
              <a:rPr lang="el-GR" dirty="0" smtClean="0"/>
              <a:t>και η </a:t>
            </a:r>
            <a:r>
              <a:rPr lang="el-GR" dirty="0"/>
              <a:t>αντιμετώπιση των μέσων μεταφοράς είναι ευκολότερη με εξαίρεση τα </a:t>
            </a:r>
            <a:r>
              <a:rPr lang="el-GR" dirty="0" smtClean="0"/>
              <a:t>λοιμώδη νοσήματα</a:t>
            </a:r>
            <a:r>
              <a:rPr lang="el-GR" dirty="0"/>
              <a:t>, που μεταδίδονται με τον αέρα.</a:t>
            </a:r>
          </a:p>
          <a:p>
            <a:r>
              <a:rPr lang="el-GR" b="1" dirty="0"/>
              <a:t>Η ανοσοποίηση </a:t>
            </a:r>
            <a:r>
              <a:rPr lang="el-GR" dirty="0"/>
              <a:t>του πληθυσμού είναι ο πλέον αποτελεσματικός τρόπος </a:t>
            </a:r>
            <a:r>
              <a:rPr lang="el-GR" dirty="0" smtClean="0"/>
              <a:t>εξαφάνισης </a:t>
            </a:r>
            <a:r>
              <a:rPr lang="el-GR" dirty="0"/>
              <a:t>των λοιμωδών νοσημάτων. Όταν το μεγαλύτερο μέρος του πληθυσμού </a:t>
            </a:r>
            <a:r>
              <a:rPr lang="el-GR" dirty="0" smtClean="0"/>
              <a:t>έχει εμβολιαστεί </a:t>
            </a:r>
            <a:r>
              <a:rPr lang="el-GR" dirty="0"/>
              <a:t>(είναι δηλαδή άνοσο), ο λοιμογόνος παράγοντας δε βρίσκει </a:t>
            </a:r>
            <a:r>
              <a:rPr lang="el-GR" dirty="0" smtClean="0"/>
              <a:t>πρόσφορο έδαφος </a:t>
            </a:r>
            <a:r>
              <a:rPr lang="el-GR" dirty="0"/>
              <a:t>για να αναπτυχθεί και εξαφανίζεται.</a:t>
            </a:r>
          </a:p>
        </p:txBody>
      </p:sp>
    </p:spTree>
    <p:extLst>
      <p:ext uri="{BB962C8B-B14F-4D97-AF65-F5344CB8AC3E}">
        <p14:creationId xmlns:p14="http://schemas.microsoft.com/office/powerpoint/2010/main" val="314041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Η </a:t>
            </a:r>
            <a:r>
              <a:rPr lang="el-GR" sz="2400" b="1" dirty="0"/>
              <a:t>απομόνωση </a:t>
            </a:r>
            <a:r>
              <a:rPr lang="el-GR" sz="2400" dirty="0"/>
              <a:t>είναι ο περιορισμός της επαφής του ασθενή με το </a:t>
            </a:r>
            <a:r>
              <a:rPr lang="el-GR" sz="2400" dirty="0" smtClean="0"/>
              <a:t>περιβάλλον και </a:t>
            </a:r>
            <a:r>
              <a:rPr lang="el-GR" sz="2400" dirty="0"/>
              <a:t>επιβάλλεται, όταν η μολυσματικότητα της νόσου είναι μεγάλη. </a:t>
            </a:r>
            <a:r>
              <a:rPr lang="el-GR" sz="2400" dirty="0" smtClean="0"/>
              <a:t>Εφαρμόζεται στα </a:t>
            </a:r>
            <a:r>
              <a:rPr lang="el-GR" sz="2400" dirty="0"/>
              <a:t>νοσοκομεία και στο σπίτι. Η απομόνωση στα περισσότερα νοσήματα γίνεται </a:t>
            </a:r>
            <a:r>
              <a:rPr lang="el-GR" sz="2400" dirty="0" smtClean="0"/>
              <a:t>για την </a:t>
            </a:r>
            <a:r>
              <a:rPr lang="el-GR" sz="2400" dirty="0"/>
              <a:t>πρόληψη της διασποράς της νόσου, αλλά και για την προστασία των ίδιων </a:t>
            </a:r>
            <a:r>
              <a:rPr lang="el-GR" sz="2400" dirty="0" smtClean="0"/>
              <a:t>των ασθενών </a:t>
            </a:r>
            <a:r>
              <a:rPr lang="el-GR" sz="2400" dirty="0"/>
              <a:t>από μικρόβια, που μπορεί να φέρει το προσωπικό και οι επισκέπτες, π.χ</a:t>
            </a:r>
            <a:r>
              <a:rPr lang="el-GR" sz="2400" dirty="0" smtClean="0"/>
              <a:t>. </a:t>
            </a:r>
            <a:r>
              <a:rPr lang="en-US" sz="2400" dirty="0" smtClean="0"/>
              <a:t>AIDS </a:t>
            </a:r>
            <a:r>
              <a:rPr lang="el-GR" sz="2400" dirty="0"/>
              <a:t>σε προχωρημένο στάδιο.</a:t>
            </a:r>
          </a:p>
          <a:p>
            <a:r>
              <a:rPr lang="el-GR" sz="2400" b="1" dirty="0"/>
              <a:t>Προστατευτικές </a:t>
            </a:r>
            <a:r>
              <a:rPr lang="el-GR" sz="2400" dirty="0"/>
              <a:t>είναι οι προφυλάξεις, οι οποίες λαμβάνονται σε </a:t>
            </a:r>
            <a:r>
              <a:rPr lang="el-GR" sz="2400" dirty="0" smtClean="0"/>
              <a:t>ορισμένους ασθενείς </a:t>
            </a:r>
            <a:r>
              <a:rPr lang="el-GR" sz="2400" dirty="0"/>
              <a:t>για την προφύλαξή τους, λόγω της μεγάλης ευαισθησίας που </a:t>
            </a:r>
            <a:r>
              <a:rPr lang="el-GR" sz="2400" dirty="0" smtClean="0"/>
              <a:t>εμφανίζουν στις </a:t>
            </a:r>
            <a:r>
              <a:rPr lang="el-GR" sz="2400" dirty="0"/>
              <a:t>λοιμώξεις, όπως π.χ. μετά από μεταμόσχευση μυελού των οστών, ή όταν </a:t>
            </a:r>
            <a:r>
              <a:rPr lang="el-GR" sz="2400" dirty="0" smtClean="0"/>
              <a:t>βρίσκονται </a:t>
            </a:r>
            <a:r>
              <a:rPr lang="el-GR" sz="2400" dirty="0"/>
              <a:t>σε ανοσοκαταστολή από χημειοθεραπεία</a:t>
            </a:r>
            <a:r>
              <a:rPr lang="el-GR" sz="2400" dirty="0" smtClean="0"/>
              <a:t>.  Σήμερα </a:t>
            </a:r>
            <a:r>
              <a:rPr lang="el-GR" sz="2400" dirty="0"/>
              <a:t>υπάρχουν διεθνώς και στην Ελλάδα Κέντρα Ελέγχου Λοιμωδών </a:t>
            </a:r>
            <a:r>
              <a:rPr lang="el-GR" sz="2400" dirty="0" smtClean="0"/>
              <a:t>Νοσημάτων </a:t>
            </a:r>
            <a:r>
              <a:rPr lang="el-GR" sz="2400" dirty="0"/>
              <a:t>για την καλύτερη αντιμετώπιση των λοιμωδών νοσημάτων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445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b="1" dirty="0" smtClean="0"/>
              <a:t>υποχρεωτική δήλωση </a:t>
            </a:r>
            <a:r>
              <a:rPr lang="el-GR" dirty="0" smtClean="0"/>
              <a:t>των λοιμωδών νοσημάτων έχει ως σκοπό την καταπολέμηση των επιδημικών νοσημάτων και υποβάλλεται στην τοπική υγειονομική υπηρεσία ή αστυνομική αρχή. Υποχρεωτική είναι και η διεθνής δήλωση των νοσημάτων: χολέρα, πανώλη, ευλογιά, κίτρινος πυρετός.</a:t>
            </a:r>
          </a:p>
          <a:p>
            <a:r>
              <a:rPr lang="el-GR" b="1" dirty="0" smtClean="0"/>
              <a:t>Απολύμανση </a:t>
            </a:r>
            <a:r>
              <a:rPr lang="el-GR" dirty="0" smtClean="0"/>
              <a:t>είναι η μείωση των παθογόνων μικροβίων από το σώμα και το χώρο, όπως επιφάνειες, αντικείμενα, έπιπλα, δάπεδα, τοίχοι, εργαλεία κ.λπ., για να μην προκαλέσουν λοίμωξη.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2090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ΝΟΣΗΜΑΤΑ ΜΕΤΑΔΙΔΟΜΕΝΑ ΜΕΣΩ ΤΟΥ </a:t>
            </a:r>
            <a:r>
              <a:rPr lang="el-GR" sz="4800" b="1" i="1" u="sng" dirty="0">
                <a:solidFill>
                  <a:srgbClr val="FF0000"/>
                </a:solidFill>
              </a:rPr>
              <a:t>ΠΕΠΤΙΚΟΥ </a:t>
            </a:r>
            <a:r>
              <a:rPr lang="el-GR" sz="4800" b="1" i="1" u="sng" dirty="0" smtClean="0">
                <a:solidFill>
                  <a:srgbClr val="FF0000"/>
                </a:solidFill>
              </a:rPr>
              <a:t>ΣΥΣΤΗΜΑΤΟΣ</a:t>
            </a:r>
            <a:endParaRPr lang="el-GR" sz="4800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μετάδοση των νοσημάτων </a:t>
            </a:r>
            <a:r>
              <a:rPr lang="el-GR" b="1" dirty="0"/>
              <a:t>γίνεται διαμέσου της στοματο-πρωκτικής οδού, </a:t>
            </a:r>
            <a:r>
              <a:rPr lang="el-GR" b="1" dirty="0" smtClean="0"/>
              <a:t>με νερό</a:t>
            </a:r>
            <a:r>
              <a:rPr lang="el-GR" b="1" dirty="0"/>
              <a:t>, γάλα, τρόφιμα κ.λπ, που έχουν μολυνθεί.</a:t>
            </a:r>
          </a:p>
          <a:p>
            <a:r>
              <a:rPr lang="el-GR" dirty="0"/>
              <a:t>Τα νοσήματα που μεταδίδονται μ’ αυτόν τον τρόπο είναι: </a:t>
            </a:r>
            <a:r>
              <a:rPr lang="el-GR" sz="4400" b="1" dirty="0">
                <a:solidFill>
                  <a:srgbClr val="FF0000"/>
                </a:solidFill>
              </a:rPr>
              <a:t>σαλμονελλώσεις, χολέρα</a:t>
            </a:r>
            <a:r>
              <a:rPr lang="el-GR" sz="4400" b="1" dirty="0" smtClean="0">
                <a:solidFill>
                  <a:srgbClr val="FF0000"/>
                </a:solidFill>
              </a:rPr>
              <a:t>, σιγκέλλωση</a:t>
            </a:r>
            <a:r>
              <a:rPr lang="el-GR" sz="4400" b="1" dirty="0">
                <a:solidFill>
                  <a:srgbClr val="FF0000"/>
                </a:solidFill>
              </a:rPr>
              <a:t>, ηπατίτιδα Α, αμοιβάδωση, οξυουρίαση </a:t>
            </a:r>
            <a:r>
              <a:rPr lang="el-GR" dirty="0"/>
              <a:t>κ.ά.</a:t>
            </a:r>
          </a:p>
        </p:txBody>
      </p:sp>
    </p:spTree>
    <p:extLst>
      <p:ext uri="{BB962C8B-B14F-4D97-AF65-F5344CB8AC3E}">
        <p14:creationId xmlns:p14="http://schemas.microsoft.com/office/powerpoint/2010/main" val="1461041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Μέτρα προφύλαξης: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προφύλαξη επιτυγχάνεται με αποκλεισμό της οδού μετάδοσης, με </a:t>
            </a:r>
            <a:r>
              <a:rPr lang="el-GR" dirty="0" smtClean="0"/>
              <a:t>απολύμανση </a:t>
            </a:r>
            <a:r>
              <a:rPr lang="el-GR" dirty="0"/>
              <a:t>του νερού, παστερίωση του γάλακτος, υγειονομικό έλεγχο των τροφίμων, </a:t>
            </a:r>
            <a:r>
              <a:rPr lang="el-GR" dirty="0" smtClean="0"/>
              <a:t>απομάκρυνση </a:t>
            </a:r>
            <a:r>
              <a:rPr lang="el-GR" dirty="0"/>
              <a:t>των μικροβιοφορέων από χώρους δουλειάς, που έχουν σχέση με τρόφιμα </a:t>
            </a:r>
            <a:r>
              <a:rPr lang="el-GR" dirty="0" smtClean="0"/>
              <a:t>και διακίνηση </a:t>
            </a:r>
            <a:r>
              <a:rPr lang="el-GR" dirty="0"/>
              <a:t>τροφίμων (μάγειροι, εστιάτορες κ.λπ.). Επίσης επιτυγχάνεται με </a:t>
            </a:r>
            <a:r>
              <a:rPr lang="el-GR" dirty="0" smtClean="0"/>
              <a:t>ατομική καθαριότητα</a:t>
            </a:r>
            <a:r>
              <a:rPr lang="el-GR" dirty="0"/>
              <a:t>, κυρίως των χεριών, σχολαστικό πλύσιμο των λαχανικών και φρούτων</a:t>
            </a:r>
            <a:r>
              <a:rPr lang="el-GR" dirty="0" smtClean="0"/>
              <a:t>, κατάλληλο </a:t>
            </a:r>
            <a:r>
              <a:rPr lang="el-GR" dirty="0"/>
              <a:t>σύστημα ύδρευσης, αποχέτευσης και διάθεσης απορριμμάτων, </a:t>
            </a:r>
            <a:r>
              <a:rPr lang="el-GR" dirty="0" smtClean="0"/>
              <a:t>καταπολέμηση </a:t>
            </a:r>
            <a:r>
              <a:rPr lang="el-GR" dirty="0"/>
              <a:t>εντόμων και κατάλληλη αγωγή υγείας του πληθυσμού.</a:t>
            </a:r>
          </a:p>
        </p:txBody>
      </p:sp>
    </p:spTree>
    <p:extLst>
      <p:ext uri="{BB962C8B-B14F-4D97-AF65-F5344CB8AC3E}">
        <p14:creationId xmlns:p14="http://schemas.microsoft.com/office/powerpoint/2010/main" val="323286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944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Υγιεινή - Μικροβιολογία</vt:lpstr>
      <vt:lpstr>Περιεχόμενα</vt:lpstr>
      <vt:lpstr> Προϋποθέσεις εμφάνισης ενός λοιμώδους νοσήματος είναι: </vt:lpstr>
      <vt:lpstr> Η καταπολέμηση των λοιμωδών νοσημάτων επιτυγχάνεται με: </vt:lpstr>
      <vt:lpstr>PowerPoint Presentation</vt:lpstr>
      <vt:lpstr>PowerPoint Presentation</vt:lpstr>
      <vt:lpstr>PowerPoint Presentation</vt:lpstr>
      <vt:lpstr>ΝΟΣΗΜΑΤΑ ΜΕΤΑΔΙΔΟΜΕΝΑ ΜΕΣΩ ΤΟΥ ΠΕΠΤΙΚΟΥ ΣΥΣΤΗΜΑΤΟΣ</vt:lpstr>
      <vt:lpstr>Μέτρα προφύλαξης:</vt:lpstr>
      <vt:lpstr>Α.   Σαλμονελλώσεις</vt:lpstr>
      <vt:lpstr>Μέτρα Προφύλαξης:</vt:lpstr>
      <vt:lpstr>Β.   Ηπατίτιδα Α</vt:lpstr>
      <vt:lpstr>Μέτρα Προφύλαξης: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Υγιεινή - Μικροβιολογία</dc:title>
  <dc:creator>Microsoft account</dc:creator>
  <cp:lastModifiedBy>Microsoft account</cp:lastModifiedBy>
  <cp:revision>5</cp:revision>
  <dcterms:created xsi:type="dcterms:W3CDTF">2022-10-27T10:31:26Z</dcterms:created>
  <dcterms:modified xsi:type="dcterms:W3CDTF">2022-10-27T10:56:52Z</dcterms:modified>
</cp:coreProperties>
</file>