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89" r:id="rId7"/>
    <p:sldId id="263" r:id="rId8"/>
    <p:sldId id="262" r:id="rId9"/>
    <p:sldId id="264" r:id="rId10"/>
    <p:sldId id="265" r:id="rId11"/>
    <p:sldId id="290" r:id="rId12"/>
    <p:sldId id="291" r:id="rId13"/>
    <p:sldId id="292" r:id="rId14"/>
    <p:sldId id="293" r:id="rId15"/>
    <p:sldId id="294" r:id="rId16"/>
    <p:sldId id="295" r:id="rId17"/>
    <p:sldId id="296" r:id="rId18"/>
    <p:sldId id="297" r:id="rId19"/>
    <p:sldId id="298" r:id="rId20"/>
    <p:sldId id="299" r:id="rId21"/>
    <p:sldId id="300" r:id="rId22"/>
    <p:sldId id="301" r:id="rId23"/>
    <p:sldId id="258" r:id="rId2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3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14" name="13 - Τίτλος"/>
          <p:cNvSpPr>
            <a:spLocks noGrp="1"/>
          </p:cNvSpPr>
          <p:nvPr>
            <p:ph type="ctrTitle"/>
          </p:nvPr>
        </p:nvSpPr>
        <p:spPr>
          <a:xfrm>
            <a:off x="1432560" y="359898"/>
            <a:ext cx="7406640" cy="1472184"/>
          </a:xfrm>
        </p:spPr>
        <p:txBody>
          <a:bodyPr anchor="b"/>
          <a:lstStyle>
            <a:lvl1pPr algn="l">
              <a:defRPr/>
            </a:lvl1pPr>
            <a:extLst/>
          </a:lstStyle>
          <a:p>
            <a:r>
              <a:rPr kumimoji="0" lang="el-GR" smtClean="0"/>
              <a:t>Kλικ για επεξεργασία του τίτλου</a:t>
            </a:r>
            <a:endParaRPr kumimoji="0" lang="en-US"/>
          </a:p>
        </p:txBody>
      </p:sp>
      <p:sp>
        <p:nvSpPr>
          <p:cNvPr id="22" name="21 - Υπότιτλος"/>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sp>
        <p:nvSpPr>
          <p:cNvPr id="7" name="6 - Θέση ημερομηνίας"/>
          <p:cNvSpPr>
            <a:spLocks noGrp="1"/>
          </p:cNvSpPr>
          <p:nvPr>
            <p:ph type="dt" sz="half" idx="10"/>
          </p:nvPr>
        </p:nvSpPr>
        <p:spPr/>
        <p:txBody>
          <a:bodyPr/>
          <a:lstStyle>
            <a:extLst/>
          </a:lstStyle>
          <a:p>
            <a:fld id="{3D418F28-BAD2-458D-B23F-7E6F2C320982}" type="datetimeFigureOut">
              <a:rPr lang="el-GR" smtClean="0"/>
              <a:t>5/4/2021</a:t>
            </a:fld>
            <a:endParaRPr lang="el-GR"/>
          </a:p>
        </p:txBody>
      </p:sp>
      <p:sp>
        <p:nvSpPr>
          <p:cNvPr id="20" name="19 - Θέση υποσέλιδου"/>
          <p:cNvSpPr>
            <a:spLocks noGrp="1"/>
          </p:cNvSpPr>
          <p:nvPr>
            <p:ph type="ftr" sz="quarter" idx="11"/>
          </p:nvPr>
        </p:nvSpPr>
        <p:spPr/>
        <p:txBody>
          <a:bodyPr/>
          <a:lstStyle>
            <a:extLst/>
          </a:lstStyle>
          <a:p>
            <a:endParaRPr lang="el-GR"/>
          </a:p>
        </p:txBody>
      </p:sp>
      <p:sp>
        <p:nvSpPr>
          <p:cNvPr id="10" name="9 - Θέση αριθμού διαφάνειας"/>
          <p:cNvSpPr>
            <a:spLocks noGrp="1"/>
          </p:cNvSpPr>
          <p:nvPr>
            <p:ph type="sldNum" sz="quarter" idx="12"/>
          </p:nvPr>
        </p:nvSpPr>
        <p:spPr/>
        <p:txBody>
          <a:bodyPr/>
          <a:lstStyle>
            <a:extLst/>
          </a:lstStyle>
          <a:p>
            <a:fld id="{1B8B5B70-3C7F-4CB0-B2A9-FD897D31FC5C}" type="slidenum">
              <a:rPr lang="el-GR" smtClean="0"/>
              <a:t>‹#›</a:t>
            </a:fld>
            <a:endParaRPr lang="el-GR"/>
          </a:p>
        </p:txBody>
      </p:sp>
      <p:sp>
        <p:nvSpPr>
          <p:cNvPr id="8" name="7 - Έλλειψη"/>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3D418F28-BAD2-458D-B23F-7E6F2C320982}" type="datetimeFigureOut">
              <a:rPr lang="el-GR" smtClean="0"/>
              <a:t>5/4/2021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1B8B5B70-3C7F-4CB0-B2A9-FD897D31FC5C}"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274639"/>
            <a:ext cx="1828800" cy="5851525"/>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1143000" y="274640"/>
            <a:ext cx="5562600" cy="5851525"/>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3D418F28-BAD2-458D-B23F-7E6F2C320982}" type="datetimeFigureOut">
              <a:rPr lang="el-GR" smtClean="0"/>
              <a:t>5/4/2021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1B8B5B70-3C7F-4CB0-B2A9-FD897D31FC5C}"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3D418F28-BAD2-458D-B23F-7E6F2C320982}" type="datetimeFigureOut">
              <a:rPr lang="el-GR" smtClean="0"/>
              <a:t>5/4/2021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1B8B5B70-3C7F-4CB0-B2A9-FD897D31FC5C}"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sp>
        <p:nvSpPr>
          <p:cNvPr id="7" name="6 - Ορθογώνιο"/>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Τίτλος"/>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3D418F28-BAD2-458D-B23F-7E6F2C320982}" type="datetimeFigureOut">
              <a:rPr lang="el-GR" smtClean="0"/>
              <a:t>5/4/2021</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1B8B5B70-3C7F-4CB0-B2A9-FD897D31FC5C}" type="slidenum">
              <a:rPr lang="el-GR" smtClean="0"/>
              <a:t>‹#›</a:t>
            </a:fld>
            <a:endParaRPr lang="el-GR"/>
          </a:p>
        </p:txBody>
      </p:sp>
      <p:sp>
        <p:nvSpPr>
          <p:cNvPr id="10" name="9 - Ορθογώνιο"/>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8 - Έλλειψη"/>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lstStyle>
            <a:extLst/>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3D418F28-BAD2-458D-B23F-7E6F2C320982}" type="datetimeFigureOut">
              <a:rPr lang="el-GR" smtClean="0"/>
              <a:t>5/4/2021</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1B8B5B70-3C7F-4CB0-B2A9-FD897D31FC5C}"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3D418F28-BAD2-458D-B23F-7E6F2C320982}" type="datetimeFigureOut">
              <a:rPr lang="el-GR" smtClean="0"/>
              <a:t>5/4/2021</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1B8B5B70-3C7F-4CB0-B2A9-FD897D31FC5C}"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1435608" y="274320"/>
            <a:ext cx="7498080" cy="1143000"/>
          </a:xfrm>
        </p:spPr>
        <p:txBody>
          <a:bodyPr anchor="ctr"/>
          <a:lstStyle>
            <a:extLst/>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extLst/>
          </a:lstStyle>
          <a:p>
            <a:fld id="{3D418F28-BAD2-458D-B23F-7E6F2C320982}" type="datetimeFigureOut">
              <a:rPr lang="el-GR" smtClean="0"/>
              <a:t>5/4/2021</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1B8B5B70-3C7F-4CB0-B2A9-FD897D31FC5C}"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5" name="4 - Ορθογώνιο"/>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 Θέση ημερομηνίας"/>
          <p:cNvSpPr>
            <a:spLocks noGrp="1"/>
          </p:cNvSpPr>
          <p:nvPr>
            <p:ph type="dt" sz="half" idx="10"/>
          </p:nvPr>
        </p:nvSpPr>
        <p:spPr/>
        <p:txBody>
          <a:bodyPr/>
          <a:lstStyle>
            <a:extLst/>
          </a:lstStyle>
          <a:p>
            <a:fld id="{3D418F28-BAD2-458D-B23F-7E6F2C320982}" type="datetimeFigureOut">
              <a:rPr lang="el-GR" smtClean="0"/>
              <a:t>5/4/2021</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1B8B5B70-3C7F-4CB0-B2A9-FD897D31FC5C}" type="slidenum">
              <a:rPr lang="el-GR" smtClean="0"/>
              <a:t>‹#›</a:t>
            </a:fld>
            <a:endParaRPr lang="el-GR"/>
          </a:p>
        </p:txBody>
      </p:sp>
      <p:sp>
        <p:nvSpPr>
          <p:cNvPr id="6" name="5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3D418F28-BAD2-458D-B23F-7E6F2C320982}" type="datetimeFigureOut">
              <a:rPr lang="el-GR" smtClean="0"/>
              <a:t>5/4/2021</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1B8B5B70-3C7F-4CB0-B2A9-FD897D31FC5C}"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extLst/>
          </a:lstStyle>
          <a:p>
            <a:fld id="{3D418F28-BAD2-458D-B23F-7E6F2C320982}" type="datetimeFigureOut">
              <a:rPr lang="el-GR" smtClean="0"/>
              <a:t>5/4/2021</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1B8B5B70-3C7F-4CB0-B2A9-FD897D31FC5C}" type="slidenum">
              <a:rPr lang="el-GR" smtClean="0"/>
              <a:t>‹#›</a:t>
            </a:fld>
            <a:endParaRPr lang="el-GR"/>
          </a:p>
        </p:txBody>
      </p:sp>
      <p:sp>
        <p:nvSpPr>
          <p:cNvPr id="8" name="7 - Ορθογώνιο"/>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2 - Θέση εικόνας"/>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l-GR" smtClean="0"/>
              <a:t>Κάντε κλικ στο εικονίδιο για να προσθέσετε μια εικόνα</a:t>
            </a:r>
            <a:endParaRPr kumimoji="0" lang="en-US" dirty="0"/>
          </a:p>
        </p:txBody>
      </p:sp>
      <p:sp>
        <p:nvSpPr>
          <p:cNvPr id="9" name="8 - Διάγραμμα ροής: Διεργασία"/>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 Διάγραμμα ροής: Διεργασία"/>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3 - Θέση κειμένου"/>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Πίτα"/>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 Έλλειψη"/>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 Κουλούρα"/>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11 - Ορθογώνιο"/>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4 - Θέση τίτλου"/>
          <p:cNvSpPr>
            <a:spLocks noGrp="1"/>
          </p:cNvSpPr>
          <p:nvPr>
            <p:ph type="title"/>
          </p:nvPr>
        </p:nvSpPr>
        <p:spPr>
          <a:xfrm>
            <a:off x="1435608" y="274638"/>
            <a:ext cx="7498080" cy="1143000"/>
          </a:xfrm>
          <a:prstGeom prst="rect">
            <a:avLst/>
          </a:prstGeom>
        </p:spPr>
        <p:txBody>
          <a:bodyPr anchor="ctr">
            <a:normAutofit/>
          </a:bodyPr>
          <a:lstStyle>
            <a:extLst/>
          </a:lstStyle>
          <a:p>
            <a:r>
              <a:rPr kumimoji="0" lang="el-GR" smtClean="0"/>
              <a:t>Kλικ για επεξεργασία του τίτλου</a:t>
            </a:r>
            <a:endParaRPr kumimoji="0" lang="en-US"/>
          </a:p>
        </p:txBody>
      </p:sp>
      <p:sp>
        <p:nvSpPr>
          <p:cNvPr id="9" name="8 - Θέση κειμένου"/>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24" name="23 - Θέση ημερομηνίας"/>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3D418F28-BAD2-458D-B23F-7E6F2C320982}" type="datetimeFigureOut">
              <a:rPr lang="el-GR" smtClean="0"/>
              <a:t>5/4/2021</a:t>
            </a:fld>
            <a:endParaRPr lang="el-GR"/>
          </a:p>
        </p:txBody>
      </p:sp>
      <p:sp>
        <p:nvSpPr>
          <p:cNvPr id="10" name="9 - Θέση υποσέλιδου"/>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l-GR"/>
          </a:p>
        </p:txBody>
      </p:sp>
      <p:sp>
        <p:nvSpPr>
          <p:cNvPr id="22" name="21 - Θέση αριθμού διαφάνειας"/>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1B8B5B70-3C7F-4CB0-B2A9-FD897D31FC5C}" type="slidenum">
              <a:rPr lang="el-GR" smtClean="0"/>
              <a:t>‹#›</a:t>
            </a:fld>
            <a:endParaRPr lang="el-GR"/>
          </a:p>
        </p:txBody>
      </p:sp>
      <p:sp>
        <p:nvSpPr>
          <p:cNvPr id="15" name="14 - Ορθογώνιο"/>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357290" y="1428736"/>
            <a:ext cx="7572428" cy="1472184"/>
          </a:xfrm>
        </p:spPr>
        <p:txBody>
          <a:bodyPr>
            <a:noAutofit/>
          </a:bodyPr>
          <a:lstStyle/>
          <a:p>
            <a:pPr algn="ctr"/>
            <a:r>
              <a:rPr lang="el-GR" sz="4000" b="1" dirty="0" smtClean="0">
                <a:solidFill>
                  <a:schemeClr val="accent3">
                    <a:lumMod val="75000"/>
                  </a:schemeClr>
                </a:solidFill>
                <a:effectLst/>
                <a:latin typeface="Calibri" pitchFamily="34" charset="0"/>
              </a:rPr>
              <a:t>ΤΕΧΝΗΤΑ ΝΥΧΙΑ</a:t>
            </a:r>
            <a:br>
              <a:rPr lang="el-GR" sz="4000" b="1" dirty="0" smtClean="0">
                <a:solidFill>
                  <a:schemeClr val="accent3">
                    <a:lumMod val="75000"/>
                  </a:schemeClr>
                </a:solidFill>
                <a:effectLst/>
                <a:latin typeface="Calibri" pitchFamily="34" charset="0"/>
              </a:rPr>
            </a:br>
            <a:r>
              <a:rPr lang="el-GR" sz="4000" b="1" dirty="0" smtClean="0">
                <a:solidFill>
                  <a:schemeClr val="accent3">
                    <a:lumMod val="75000"/>
                  </a:schemeClr>
                </a:solidFill>
                <a:effectLst/>
                <a:latin typeface="Calibri" pitchFamily="34" charset="0"/>
              </a:rPr>
              <a:t>(ΑΚΡΥΛΙΚΟ </a:t>
            </a:r>
            <a:r>
              <a:rPr lang="en-US" sz="4000" b="1" dirty="0" smtClean="0">
                <a:solidFill>
                  <a:schemeClr val="accent3">
                    <a:lumMod val="75000"/>
                  </a:schemeClr>
                </a:solidFill>
                <a:effectLst/>
                <a:latin typeface="Calibri" pitchFamily="34" charset="0"/>
              </a:rPr>
              <a:t>ME</a:t>
            </a:r>
            <a:r>
              <a:rPr lang="el-GR" sz="4000" b="1" dirty="0" smtClean="0">
                <a:solidFill>
                  <a:schemeClr val="accent3">
                    <a:lumMod val="75000"/>
                  </a:schemeClr>
                </a:solidFill>
                <a:effectLst/>
                <a:latin typeface="Calibri" pitchFamily="34" charset="0"/>
              </a:rPr>
              <a:t> </a:t>
            </a:r>
            <a:r>
              <a:rPr lang="el-GR" sz="4000" b="1" dirty="0" smtClean="0">
                <a:solidFill>
                  <a:schemeClr val="accent3">
                    <a:lumMod val="75000"/>
                  </a:schemeClr>
                </a:solidFill>
                <a:effectLst/>
                <a:latin typeface="Calibri" pitchFamily="34" charset="0"/>
              </a:rPr>
              <a:t>ΦΟΡΜΑ ΚΑΙ </a:t>
            </a:r>
            <a:r>
              <a:rPr lang="en-US" sz="4000" b="1" dirty="0" smtClean="0">
                <a:solidFill>
                  <a:schemeClr val="accent3">
                    <a:lumMod val="75000"/>
                  </a:schemeClr>
                </a:solidFill>
                <a:effectLst/>
                <a:latin typeface="Calibri" pitchFamily="34" charset="0"/>
              </a:rPr>
              <a:t>TIPS</a:t>
            </a:r>
            <a:r>
              <a:rPr lang="el-GR" sz="4000" b="1" dirty="0" smtClean="0">
                <a:solidFill>
                  <a:schemeClr val="accent3">
                    <a:lumMod val="75000"/>
                  </a:schemeClr>
                </a:solidFill>
                <a:effectLst/>
                <a:latin typeface="Calibri" pitchFamily="34" charset="0"/>
              </a:rPr>
              <a:t>)</a:t>
            </a:r>
            <a:r>
              <a:rPr lang="en-US" sz="4000" b="1" dirty="0" smtClean="0">
                <a:solidFill>
                  <a:schemeClr val="accent3">
                    <a:lumMod val="75000"/>
                  </a:schemeClr>
                </a:solidFill>
                <a:effectLst/>
                <a:latin typeface="Calibri" pitchFamily="34" charset="0"/>
              </a:rPr>
              <a:t/>
            </a:r>
            <a:br>
              <a:rPr lang="en-US" sz="4000" b="1" dirty="0" smtClean="0">
                <a:solidFill>
                  <a:schemeClr val="accent3">
                    <a:lumMod val="75000"/>
                  </a:schemeClr>
                </a:solidFill>
                <a:effectLst/>
                <a:latin typeface="Calibri" pitchFamily="34" charset="0"/>
              </a:rPr>
            </a:br>
            <a:endParaRPr lang="el-GR" sz="4000" b="1" dirty="0">
              <a:solidFill>
                <a:schemeClr val="accent3">
                  <a:lumMod val="75000"/>
                </a:schemeClr>
              </a:solidFill>
              <a:effectLst/>
            </a:endParaRPr>
          </a:p>
        </p:txBody>
      </p:sp>
      <p:sp>
        <p:nvSpPr>
          <p:cNvPr id="4" name="2 - Υπότιτλος"/>
          <p:cNvSpPr>
            <a:spLocks noGrp="1"/>
          </p:cNvSpPr>
          <p:nvPr>
            <p:ph type="subTitle" idx="1"/>
          </p:nvPr>
        </p:nvSpPr>
        <p:spPr>
          <a:xfrm>
            <a:off x="1737360" y="4714884"/>
            <a:ext cx="7406640" cy="1752600"/>
          </a:xfrm>
        </p:spPr>
        <p:txBody>
          <a:bodyPr>
            <a:noAutofit/>
          </a:bodyPr>
          <a:lstStyle/>
          <a:p>
            <a:pPr algn="r"/>
            <a:r>
              <a:rPr lang="el-GR" sz="2000" dirty="0" smtClean="0">
                <a:solidFill>
                  <a:schemeClr val="accent3">
                    <a:lumMod val="75000"/>
                  </a:schemeClr>
                </a:solidFill>
                <a:latin typeface="Calibri" pitchFamily="34" charset="0"/>
              </a:rPr>
              <a:t>Ειδικότητα</a:t>
            </a:r>
            <a:r>
              <a:rPr lang="en-US" sz="2000" dirty="0" smtClean="0">
                <a:solidFill>
                  <a:schemeClr val="accent3">
                    <a:lumMod val="75000"/>
                  </a:schemeClr>
                </a:solidFill>
                <a:latin typeface="Calibri" pitchFamily="34" charset="0"/>
              </a:rPr>
              <a:t>:T</a:t>
            </a:r>
            <a:r>
              <a:rPr lang="el-GR" sz="2000" dirty="0" smtClean="0">
                <a:solidFill>
                  <a:schemeClr val="accent3">
                    <a:lumMod val="75000"/>
                  </a:schemeClr>
                </a:solidFill>
                <a:latin typeface="Calibri" pitchFamily="34" charset="0"/>
              </a:rPr>
              <a:t>εχνικός Αισθητικός Ποδολογίας-Καλλωπισμού Νυχιών και Ονυχοπλαστικής</a:t>
            </a:r>
          </a:p>
          <a:p>
            <a:pPr algn="r"/>
            <a:r>
              <a:rPr lang="el-GR" sz="2000" dirty="0" smtClean="0">
                <a:solidFill>
                  <a:schemeClr val="accent3">
                    <a:lumMod val="75000"/>
                  </a:schemeClr>
                </a:solidFill>
                <a:latin typeface="Calibri" pitchFamily="34" charset="0"/>
              </a:rPr>
              <a:t>	</a:t>
            </a:r>
            <a:r>
              <a:rPr lang="en-US" sz="2000" dirty="0" smtClean="0">
                <a:solidFill>
                  <a:schemeClr val="accent3">
                    <a:lumMod val="75000"/>
                  </a:schemeClr>
                </a:solidFill>
                <a:latin typeface="Calibri" pitchFamily="34" charset="0"/>
              </a:rPr>
              <a:t>B</a:t>
            </a:r>
            <a:r>
              <a:rPr lang="el-GR" sz="2000" dirty="0" smtClean="0">
                <a:solidFill>
                  <a:schemeClr val="accent3">
                    <a:lumMod val="75000"/>
                  </a:schemeClr>
                </a:solidFill>
                <a:latin typeface="Calibri" pitchFamily="34" charset="0"/>
              </a:rPr>
              <a:t>’ Εξάμηνο</a:t>
            </a:r>
          </a:p>
          <a:p>
            <a:pPr algn="r"/>
            <a:r>
              <a:rPr lang="el-GR" sz="2000" dirty="0" smtClean="0">
                <a:solidFill>
                  <a:schemeClr val="accent3">
                    <a:lumMod val="75000"/>
                  </a:schemeClr>
                </a:solidFill>
                <a:latin typeface="Calibri" pitchFamily="34" charset="0"/>
              </a:rPr>
              <a:t>Μάθημα</a:t>
            </a:r>
            <a:r>
              <a:rPr lang="en-US" sz="2000" dirty="0" smtClean="0">
                <a:solidFill>
                  <a:schemeClr val="accent3">
                    <a:lumMod val="75000"/>
                  </a:schemeClr>
                </a:solidFill>
                <a:latin typeface="Calibri" pitchFamily="34" charset="0"/>
              </a:rPr>
              <a:t>:</a:t>
            </a:r>
            <a:r>
              <a:rPr lang="el-GR" sz="2000" dirty="0" smtClean="0">
                <a:solidFill>
                  <a:schemeClr val="accent3">
                    <a:lumMod val="75000"/>
                  </a:schemeClr>
                </a:solidFill>
                <a:latin typeface="Calibri" pitchFamily="34" charset="0"/>
              </a:rPr>
              <a:t>Πρακτική Εφαρμογή στην Ειδικότητα</a:t>
            </a:r>
          </a:p>
          <a:p>
            <a:pPr algn="r"/>
            <a:r>
              <a:rPr lang="el-GR" sz="2000" dirty="0" smtClean="0">
                <a:solidFill>
                  <a:schemeClr val="accent3">
                    <a:lumMod val="75000"/>
                  </a:schemeClr>
                </a:solidFill>
                <a:latin typeface="Calibri" pitchFamily="34" charset="0"/>
              </a:rPr>
              <a:t>Ματοπούλου Ελένη</a:t>
            </a:r>
            <a:endParaRPr lang="en-US" sz="2000" dirty="0" smtClean="0">
              <a:solidFill>
                <a:schemeClr val="accent3">
                  <a:lumMod val="75000"/>
                </a:schemeClr>
              </a:solidFill>
              <a:latin typeface="Calibri" pitchFamily="34" charset="0"/>
            </a:endParaRPr>
          </a:p>
          <a:p>
            <a:pPr algn="r"/>
            <a:r>
              <a:rPr lang="el-GR" sz="2000" dirty="0" smtClean="0">
                <a:solidFill>
                  <a:schemeClr val="accent3">
                    <a:lumMod val="75000"/>
                  </a:schemeClr>
                </a:solidFill>
                <a:latin typeface="Calibri" pitchFamily="34" charset="0"/>
              </a:rPr>
              <a:t>Θεσσαλονίκη 202</a:t>
            </a:r>
            <a:r>
              <a:rPr lang="en-US" sz="2000" dirty="0" smtClean="0">
                <a:solidFill>
                  <a:schemeClr val="accent3">
                    <a:lumMod val="75000"/>
                  </a:schemeClr>
                </a:solidFill>
                <a:latin typeface="Calibri" pitchFamily="34" charset="0"/>
              </a:rPr>
              <a:t>1</a:t>
            </a:r>
            <a:r>
              <a:rPr lang="el-GR" sz="2000" dirty="0" smtClean="0">
                <a:solidFill>
                  <a:schemeClr val="accent3">
                    <a:lumMod val="75000"/>
                  </a:schemeClr>
                </a:solidFill>
                <a:latin typeface="Calibri" pitchFamily="34" charset="0"/>
              </a:rPr>
              <a:t> </a:t>
            </a:r>
          </a:p>
          <a:p>
            <a:pPr algn="r"/>
            <a:r>
              <a:rPr lang="el-GR" sz="2000" dirty="0" smtClean="0">
                <a:solidFill>
                  <a:srgbClr val="92D050"/>
                </a:solidFill>
                <a:latin typeface="Calibri" pitchFamily="34" charset="0"/>
              </a:rPr>
              <a:t>	</a:t>
            </a:r>
          </a:p>
          <a:p>
            <a:endParaRPr lang="el-GR" sz="2000" dirty="0" smtClean="0">
              <a:latin typeface="Calibri" pitchFamily="34" charset="0"/>
            </a:endParaRPr>
          </a:p>
          <a:p>
            <a:endParaRPr lang="el-GR" sz="1200" dirty="0">
              <a:latin typeface="Calibri"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071506" y="1071546"/>
            <a:ext cx="8072494" cy="4093428"/>
          </a:xfrm>
          <a:prstGeom prst="rect">
            <a:avLst/>
          </a:prstGeom>
          <a:noFill/>
        </p:spPr>
        <p:txBody>
          <a:bodyPr wrap="square" rtlCol="0">
            <a:spAutoFit/>
          </a:bodyPr>
          <a:lstStyle/>
          <a:p>
            <a:pPr algn="ctr"/>
            <a:r>
              <a:rPr lang="el-GR" sz="2000" b="1" u="sng" dirty="0" smtClean="0">
                <a:solidFill>
                  <a:schemeClr val="accent3">
                    <a:lumMod val="75000"/>
                  </a:schemeClr>
                </a:solidFill>
                <a:latin typeface="Calibri" pitchFamily="34" charset="0"/>
              </a:rPr>
              <a:t>ΤΙ ΠΡΟΣΕΧΟΥΜΕ ΣΤΗΝ ΕΦΑΡΜΟΓΗ ΤΕΧΝΗΤΩΝ ΜΕ </a:t>
            </a:r>
            <a:r>
              <a:rPr lang="el-GR" sz="2000" b="1" u="sng" dirty="0" smtClean="0">
                <a:solidFill>
                  <a:schemeClr val="accent3">
                    <a:lumMod val="75000"/>
                  </a:schemeClr>
                </a:solidFill>
                <a:latin typeface="Calibri" pitchFamily="34" charset="0"/>
              </a:rPr>
              <a:t>ΑΚΡΥΛΙΚΟ ΚΑΙ </a:t>
            </a:r>
            <a:r>
              <a:rPr lang="el-GR" sz="2000" b="1" u="sng" dirty="0" smtClean="0">
                <a:solidFill>
                  <a:schemeClr val="accent3">
                    <a:lumMod val="75000"/>
                  </a:schemeClr>
                </a:solidFill>
                <a:latin typeface="Calibri" pitchFamily="34" charset="0"/>
              </a:rPr>
              <a:t>ΦΟΡΜΑ</a:t>
            </a:r>
            <a:endParaRPr lang="en-US" sz="2000" b="1" u="sng" dirty="0" smtClean="0">
              <a:solidFill>
                <a:schemeClr val="accent3">
                  <a:lumMod val="75000"/>
                </a:schemeClr>
              </a:solidFill>
              <a:latin typeface="Calibri" pitchFamily="34" charset="0"/>
            </a:endParaRPr>
          </a:p>
          <a:p>
            <a:pPr algn="ctr">
              <a:buFont typeface="Wingdings" pitchFamily="2" charset="2"/>
              <a:buChar char="v"/>
            </a:pPr>
            <a:endParaRPr lang="el-GR" sz="2000" b="1" u="sng" dirty="0" smtClean="0">
              <a:solidFill>
                <a:schemeClr val="accent3">
                  <a:lumMod val="75000"/>
                </a:schemeClr>
              </a:solidFill>
              <a:latin typeface="Calibri" pitchFamily="34" charset="0"/>
            </a:endParaRPr>
          </a:p>
          <a:p>
            <a:pPr>
              <a:buFont typeface="Wingdings" pitchFamily="2" charset="2"/>
              <a:buChar char="v"/>
            </a:pPr>
            <a:endParaRPr lang="el-GR" sz="2000" dirty="0" smtClean="0">
              <a:solidFill>
                <a:schemeClr val="accent3">
                  <a:lumMod val="75000"/>
                </a:schemeClr>
              </a:solidFill>
              <a:latin typeface="Calibri" pitchFamily="34" charset="0"/>
            </a:endParaRPr>
          </a:p>
          <a:p>
            <a:pPr>
              <a:buFont typeface="Wingdings" pitchFamily="2" charset="2"/>
              <a:buChar char="v"/>
            </a:pPr>
            <a:endParaRPr lang="en-US" sz="2000" dirty="0" smtClean="0">
              <a:solidFill>
                <a:schemeClr val="accent3">
                  <a:lumMod val="75000"/>
                </a:schemeClr>
              </a:solidFill>
              <a:latin typeface="Calibri" pitchFamily="34" charset="0"/>
            </a:endParaRPr>
          </a:p>
          <a:p>
            <a:pPr>
              <a:buFont typeface="Wingdings" pitchFamily="2" charset="2"/>
              <a:buChar char="v"/>
            </a:pPr>
            <a:endParaRPr lang="en-US" sz="2000" dirty="0" smtClean="0">
              <a:solidFill>
                <a:schemeClr val="accent3">
                  <a:lumMod val="75000"/>
                </a:schemeClr>
              </a:solidFill>
              <a:latin typeface="Calibri" pitchFamily="34" charset="0"/>
            </a:endParaRPr>
          </a:p>
          <a:p>
            <a:pPr>
              <a:buFont typeface="Wingdings" pitchFamily="2" charset="2"/>
              <a:buChar char="v"/>
            </a:pPr>
            <a:r>
              <a:rPr lang="en-US" sz="2000" dirty="0" smtClean="0">
                <a:solidFill>
                  <a:schemeClr val="accent3">
                    <a:lumMod val="75000"/>
                  </a:schemeClr>
                </a:solidFill>
                <a:latin typeface="Calibri" pitchFamily="34" charset="0"/>
              </a:rPr>
              <a:t> </a:t>
            </a:r>
            <a:r>
              <a:rPr lang="el-GR" sz="2000" dirty="0" smtClean="0">
                <a:solidFill>
                  <a:schemeClr val="accent3">
                    <a:lumMod val="75000"/>
                  </a:schemeClr>
                </a:solidFill>
                <a:latin typeface="Calibri" pitchFamily="34" charset="0"/>
              </a:rPr>
              <a:t>δεν ακουμπάμε τα επωνύχια με το τζελ </a:t>
            </a:r>
          </a:p>
          <a:p>
            <a:pPr>
              <a:buFont typeface="Wingdings" pitchFamily="2" charset="2"/>
              <a:buChar char="v"/>
            </a:pPr>
            <a:endParaRPr lang="el-GR" sz="2000" dirty="0" smtClean="0">
              <a:solidFill>
                <a:schemeClr val="accent3">
                  <a:lumMod val="75000"/>
                </a:schemeClr>
              </a:solidFill>
              <a:latin typeface="Calibri" pitchFamily="34" charset="0"/>
            </a:endParaRPr>
          </a:p>
          <a:p>
            <a:pPr>
              <a:buFont typeface="Wingdings" pitchFamily="2" charset="2"/>
              <a:buChar char="v"/>
            </a:pPr>
            <a:r>
              <a:rPr lang="el-GR" sz="2000" dirty="0" smtClean="0">
                <a:solidFill>
                  <a:schemeClr val="accent3">
                    <a:lumMod val="75000"/>
                  </a:schemeClr>
                </a:solidFill>
                <a:latin typeface="Calibri" pitchFamily="34" charset="0"/>
              </a:rPr>
              <a:t> εφαρμόζω σωστά τη φόρμα στο νύχι της πελάτισσας ώστε το νύχι που θα δημιουργηθεί να φαίνεται όσο το δυνατό πιο φυσικό</a:t>
            </a:r>
            <a:endParaRPr lang="el-GR" sz="2000" dirty="0">
              <a:solidFill>
                <a:schemeClr val="accent3">
                  <a:lumMod val="75000"/>
                </a:schemeClr>
              </a:solidFill>
              <a:latin typeface="Calibri" pitchFamily="34" charset="0"/>
            </a:endParaRPr>
          </a:p>
          <a:p>
            <a:pPr>
              <a:buFont typeface="Wingdings" pitchFamily="2" charset="2"/>
              <a:buChar char="v"/>
            </a:pPr>
            <a:endParaRPr lang="el-GR" sz="2000" dirty="0" smtClean="0">
              <a:solidFill>
                <a:schemeClr val="accent3">
                  <a:lumMod val="75000"/>
                </a:schemeClr>
              </a:solidFill>
              <a:latin typeface="Calibri" pitchFamily="34" charset="0"/>
            </a:endParaRPr>
          </a:p>
          <a:p>
            <a:pPr>
              <a:buFont typeface="Wingdings" pitchFamily="2" charset="2"/>
              <a:buChar char="v"/>
            </a:pPr>
            <a:r>
              <a:rPr lang="el-GR" sz="2000" dirty="0">
                <a:solidFill>
                  <a:schemeClr val="accent3">
                    <a:lumMod val="75000"/>
                  </a:schemeClr>
                </a:solidFill>
                <a:latin typeface="Calibri" pitchFamily="34" charset="0"/>
              </a:rPr>
              <a:t>φ</a:t>
            </a:r>
            <a:r>
              <a:rPr lang="el-GR" sz="2000" dirty="0" smtClean="0">
                <a:solidFill>
                  <a:schemeClr val="accent3">
                    <a:lumMod val="75000"/>
                  </a:schemeClr>
                </a:solidFill>
                <a:latin typeface="Calibri" pitchFamily="34" charset="0"/>
              </a:rPr>
              <a:t>ροντίζω να έχω σωστή αναλογία ακρυλικής σκόνης και ακρυλικού υγρού</a:t>
            </a:r>
          </a:p>
          <a:p>
            <a:pPr>
              <a:buFont typeface="Wingdings" pitchFamily="2" charset="2"/>
              <a:buChar char="Ø"/>
            </a:pPr>
            <a:endParaRPr lang="el-GR" sz="2000" dirty="0" smtClean="0">
              <a:solidFill>
                <a:schemeClr val="accent3">
                  <a:lumMod val="75000"/>
                </a:schemeClr>
              </a:solidFill>
              <a:latin typeface="Calibri" pitchFamily="34" charset="0"/>
            </a:endParaRPr>
          </a:p>
          <a:p>
            <a:pPr>
              <a:buFont typeface="Wingdings" pitchFamily="2" charset="2"/>
              <a:buChar char="v"/>
            </a:pPr>
            <a:endParaRPr lang="el-GR" sz="2000" dirty="0" smtClean="0">
              <a:solidFill>
                <a:schemeClr val="accent1">
                  <a:lumMod val="75000"/>
                </a:schemeClr>
              </a:solidFill>
              <a:latin typeface="Calibri"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214414" y="1857364"/>
            <a:ext cx="2928958" cy="3416320"/>
          </a:xfrm>
          <a:prstGeom prst="rect">
            <a:avLst/>
          </a:prstGeom>
          <a:noFill/>
        </p:spPr>
        <p:txBody>
          <a:bodyPr wrap="square" rtlCol="0">
            <a:spAutoFit/>
          </a:bodyPr>
          <a:lstStyle/>
          <a:p>
            <a:r>
              <a:rPr lang="el-GR" sz="2400" dirty="0" smtClean="0">
                <a:solidFill>
                  <a:schemeClr val="accent1">
                    <a:lumMod val="75000"/>
                  </a:schemeClr>
                </a:solidFill>
                <a:latin typeface="Calibri" pitchFamily="34" charset="0"/>
              </a:rPr>
              <a:t>Με το ακρυλικό εκτός από ενίσχυση φυσικού νυχιού(όπως αναφέραμε σε προηγούμενο  μάθημα) μπορούμε να πετύχουμε και προέκταση του με </a:t>
            </a:r>
            <a:r>
              <a:rPr lang="en-US" sz="2400" dirty="0" smtClean="0">
                <a:solidFill>
                  <a:schemeClr val="accent1">
                    <a:lumMod val="75000"/>
                  </a:schemeClr>
                </a:solidFill>
                <a:latin typeface="Calibri" pitchFamily="34" charset="0"/>
              </a:rPr>
              <a:t>tips. </a:t>
            </a:r>
            <a:endParaRPr lang="el-GR" sz="2400" dirty="0">
              <a:solidFill>
                <a:schemeClr val="accent1">
                  <a:lumMod val="75000"/>
                </a:schemeClr>
              </a:solidFill>
              <a:latin typeface="Calibri" pitchFamily="34" charset="0"/>
            </a:endParaRPr>
          </a:p>
        </p:txBody>
      </p:sp>
      <p:pic>
        <p:nvPicPr>
          <p:cNvPr id="1026" name="Picture 2" descr="NSI Nails: How To Apply Acrylic Over a Tip - YouTube"/>
          <p:cNvPicPr>
            <a:picLocks noChangeAspect="1" noChangeArrowheads="1"/>
          </p:cNvPicPr>
          <p:nvPr/>
        </p:nvPicPr>
        <p:blipFill>
          <a:blip r:embed="rId2"/>
          <a:srcRect/>
          <a:stretch>
            <a:fillRect/>
          </a:stretch>
        </p:blipFill>
        <p:spPr bwMode="auto">
          <a:xfrm>
            <a:off x="4143372" y="2143116"/>
            <a:ext cx="4834417" cy="2719360"/>
          </a:xfrm>
          <a:prstGeom prst="rect">
            <a:avLst/>
          </a:prstGeom>
          <a:noFill/>
        </p:spPr>
      </p:pic>
      <p:sp>
        <p:nvSpPr>
          <p:cNvPr id="4" name="3 - TextBox"/>
          <p:cNvSpPr txBox="1"/>
          <p:nvPr/>
        </p:nvSpPr>
        <p:spPr>
          <a:xfrm>
            <a:off x="2143108" y="857232"/>
            <a:ext cx="5572164" cy="461665"/>
          </a:xfrm>
          <a:prstGeom prst="rect">
            <a:avLst/>
          </a:prstGeom>
          <a:noFill/>
        </p:spPr>
        <p:txBody>
          <a:bodyPr wrap="square" rtlCol="0">
            <a:spAutoFit/>
          </a:bodyPr>
          <a:lstStyle/>
          <a:p>
            <a:pPr algn="ctr"/>
            <a:r>
              <a:rPr lang="el-GR" sz="2400" b="1" u="sng" dirty="0" smtClean="0">
                <a:solidFill>
                  <a:schemeClr val="accent3">
                    <a:lumMod val="75000"/>
                  </a:schemeClr>
                </a:solidFill>
                <a:latin typeface="Calibri" pitchFamily="34" charset="0"/>
              </a:rPr>
              <a:t>ΑΚΡΥΛΙΚΟ ΜΕ ΤΙΠΣ</a:t>
            </a:r>
            <a:endParaRPr lang="el-GR" sz="2400" b="1" u="sng" dirty="0">
              <a:solidFill>
                <a:schemeClr val="accent3">
                  <a:lumMod val="75000"/>
                </a:schemeClr>
              </a:solidFill>
              <a:latin typeface="Calibri"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500166" y="4714884"/>
            <a:ext cx="6572296" cy="1323439"/>
          </a:xfrm>
          <a:prstGeom prst="rect">
            <a:avLst/>
          </a:prstGeom>
          <a:noFill/>
        </p:spPr>
        <p:txBody>
          <a:bodyPr wrap="square" rtlCol="0">
            <a:spAutoFit/>
          </a:bodyPr>
          <a:lstStyle/>
          <a:p>
            <a:r>
              <a:rPr lang="el-GR" sz="2000" dirty="0" smtClean="0">
                <a:solidFill>
                  <a:schemeClr val="accent3">
                    <a:lumMod val="75000"/>
                  </a:schemeClr>
                </a:solidFill>
                <a:latin typeface="Calibri" pitchFamily="34" charset="0"/>
              </a:rPr>
              <a:t>Τα τιπς κυκλοφορούν σε διάφορα μεγέθη. Όσο πιο μεγάλο νούμερο έχουν τόσο πιο μικρά είναι. Επιλέγουμε το κατάλληλο μέγεθος ανάλογα με το σχήμα του νυχιού της πελάτισσας, όποιο δηλαδή ταιριάζει στο νύχι της. </a:t>
            </a:r>
            <a:endParaRPr lang="el-GR" sz="2000" dirty="0">
              <a:solidFill>
                <a:schemeClr val="accent3">
                  <a:lumMod val="75000"/>
                </a:schemeClr>
              </a:solidFill>
              <a:latin typeface="Calibri" pitchFamily="34" charset="0"/>
            </a:endParaRPr>
          </a:p>
        </p:txBody>
      </p:sp>
      <p:pic>
        <p:nvPicPr>
          <p:cNvPr id="43010" name="Picture 2" descr="Amazon.com: Coffin Nail Tips Natural - ECBASKET 500pcs Acrylic Nail Tips  Coffin Fake Nail Tips Long False Nail Tips Half Cover French Nail Tips 10  Sizes with Box for Nail Salons DIY"/>
          <p:cNvPicPr>
            <a:picLocks noChangeAspect="1" noChangeArrowheads="1"/>
          </p:cNvPicPr>
          <p:nvPr/>
        </p:nvPicPr>
        <p:blipFill>
          <a:blip r:embed="rId2"/>
          <a:srcRect/>
          <a:stretch>
            <a:fillRect/>
          </a:stretch>
        </p:blipFill>
        <p:spPr bwMode="auto">
          <a:xfrm>
            <a:off x="2285984" y="1000108"/>
            <a:ext cx="4857784" cy="3643338"/>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000100" y="0"/>
            <a:ext cx="8643998" cy="6863417"/>
          </a:xfrm>
          <a:prstGeom prst="rect">
            <a:avLst/>
          </a:prstGeom>
          <a:noFill/>
        </p:spPr>
        <p:txBody>
          <a:bodyPr wrap="square" rtlCol="0">
            <a:spAutoFit/>
          </a:bodyPr>
          <a:lstStyle/>
          <a:p>
            <a:pPr algn="ctr"/>
            <a:r>
              <a:rPr lang="el-GR" sz="2000" b="1" u="sng" dirty="0" smtClean="0">
                <a:solidFill>
                  <a:schemeClr val="accent3">
                    <a:lumMod val="75000"/>
                  </a:schemeClr>
                </a:solidFill>
                <a:latin typeface="Calibri" pitchFamily="34" charset="0"/>
              </a:rPr>
              <a:t>ΥΛΙΚΑ</a:t>
            </a:r>
            <a:r>
              <a:rPr lang="en-US" sz="2000" b="1" u="sng" dirty="0" smtClean="0">
                <a:solidFill>
                  <a:schemeClr val="accent3">
                    <a:lumMod val="75000"/>
                  </a:schemeClr>
                </a:solidFill>
                <a:latin typeface="Calibri" pitchFamily="34" charset="0"/>
              </a:rPr>
              <a:t> </a:t>
            </a:r>
            <a:r>
              <a:rPr lang="el-GR" sz="2000" b="1" u="sng" dirty="0" smtClean="0">
                <a:solidFill>
                  <a:schemeClr val="accent3">
                    <a:lumMod val="75000"/>
                  </a:schemeClr>
                </a:solidFill>
                <a:latin typeface="Calibri" pitchFamily="34" charset="0"/>
              </a:rPr>
              <a:t>ΚΑΙ ΕΡΓΑΛΕΙΑ</a:t>
            </a:r>
          </a:p>
          <a:p>
            <a:endParaRPr lang="el-GR" sz="2000" dirty="0" smtClean="0">
              <a:solidFill>
                <a:schemeClr val="accent3">
                  <a:lumMod val="75000"/>
                </a:schemeClr>
              </a:solidFill>
              <a:latin typeface="Calibri" pitchFamily="34" charset="0"/>
            </a:endParaRPr>
          </a:p>
          <a:p>
            <a:r>
              <a:rPr lang="el-GR" sz="2000" dirty="0" smtClean="0">
                <a:solidFill>
                  <a:schemeClr val="accent3">
                    <a:lumMod val="75000"/>
                  </a:schemeClr>
                </a:solidFill>
                <a:latin typeface="Calibri" pitchFamily="34" charset="0"/>
              </a:rPr>
              <a:t>Όλα τα υλικά και εργαλεία του ξηρού μανικιούρ και επιπλέον</a:t>
            </a:r>
            <a:r>
              <a:rPr lang="en-US" sz="2000" dirty="0" smtClean="0">
                <a:solidFill>
                  <a:schemeClr val="accent3">
                    <a:lumMod val="75000"/>
                  </a:schemeClr>
                </a:solidFill>
                <a:latin typeface="Calibri" pitchFamily="34" charset="0"/>
              </a:rPr>
              <a:t>:</a:t>
            </a:r>
          </a:p>
          <a:p>
            <a:pPr>
              <a:buFont typeface="Wingdings" pitchFamily="2" charset="2"/>
              <a:buChar char="v"/>
            </a:pPr>
            <a:endParaRPr lang="en-US" sz="2000" dirty="0" smtClean="0">
              <a:solidFill>
                <a:schemeClr val="accent3">
                  <a:lumMod val="75000"/>
                </a:schemeClr>
              </a:solidFill>
              <a:latin typeface="Calibri" pitchFamily="34" charset="0"/>
            </a:endParaRPr>
          </a:p>
          <a:p>
            <a:pPr>
              <a:buFont typeface="Wingdings" pitchFamily="2" charset="2"/>
              <a:buChar char="v"/>
            </a:pPr>
            <a:r>
              <a:rPr lang="en-US" sz="2000" dirty="0" smtClean="0">
                <a:solidFill>
                  <a:schemeClr val="accent3">
                    <a:lumMod val="75000"/>
                  </a:schemeClr>
                </a:solidFill>
                <a:latin typeface="Calibri" pitchFamily="34" charset="0"/>
              </a:rPr>
              <a:t>Primer </a:t>
            </a:r>
            <a:r>
              <a:rPr lang="el-GR" sz="2000" dirty="0" smtClean="0">
                <a:solidFill>
                  <a:schemeClr val="accent3">
                    <a:lumMod val="75000"/>
                  </a:schemeClr>
                </a:solidFill>
                <a:latin typeface="Calibri" pitchFamily="34" charset="0"/>
              </a:rPr>
              <a:t>ή </a:t>
            </a:r>
            <a:r>
              <a:rPr lang="en-US" sz="2000" dirty="0" smtClean="0">
                <a:solidFill>
                  <a:schemeClr val="accent3">
                    <a:lumMod val="75000"/>
                  </a:schemeClr>
                </a:solidFill>
                <a:latin typeface="Calibri" pitchFamily="34" charset="0"/>
              </a:rPr>
              <a:t>bonder</a:t>
            </a:r>
          </a:p>
          <a:p>
            <a:pPr>
              <a:buFont typeface="Wingdings" pitchFamily="2" charset="2"/>
              <a:buChar char="v"/>
            </a:pPr>
            <a:endParaRPr lang="en-US" sz="2000" dirty="0" smtClean="0">
              <a:solidFill>
                <a:schemeClr val="accent3">
                  <a:lumMod val="75000"/>
                </a:schemeClr>
              </a:solidFill>
              <a:latin typeface="Calibri" pitchFamily="34" charset="0"/>
            </a:endParaRPr>
          </a:p>
          <a:p>
            <a:pPr>
              <a:buFont typeface="Wingdings" pitchFamily="2" charset="2"/>
              <a:buChar char="v"/>
            </a:pPr>
            <a:r>
              <a:rPr lang="el-GR" sz="2000" dirty="0" smtClean="0">
                <a:solidFill>
                  <a:schemeClr val="accent3">
                    <a:lumMod val="75000"/>
                  </a:schemeClr>
                </a:solidFill>
                <a:latin typeface="Calibri" pitchFamily="34" charset="0"/>
              </a:rPr>
              <a:t>Ακρυλική πούδρα </a:t>
            </a:r>
          </a:p>
          <a:p>
            <a:pPr>
              <a:buFont typeface="Wingdings" pitchFamily="2" charset="2"/>
              <a:buChar char="v"/>
            </a:pPr>
            <a:endParaRPr lang="el-GR" sz="2000" dirty="0">
              <a:solidFill>
                <a:schemeClr val="accent3">
                  <a:lumMod val="75000"/>
                </a:schemeClr>
              </a:solidFill>
              <a:latin typeface="Calibri" pitchFamily="34" charset="0"/>
            </a:endParaRPr>
          </a:p>
          <a:p>
            <a:pPr>
              <a:buFont typeface="Wingdings" pitchFamily="2" charset="2"/>
              <a:buChar char="v"/>
            </a:pPr>
            <a:r>
              <a:rPr lang="el-GR" sz="2000" dirty="0" smtClean="0">
                <a:solidFill>
                  <a:schemeClr val="accent3">
                    <a:lumMod val="75000"/>
                  </a:schemeClr>
                </a:solidFill>
                <a:latin typeface="Calibri" pitchFamily="34" charset="0"/>
              </a:rPr>
              <a:t>Ακρυλικό υγρό</a:t>
            </a:r>
          </a:p>
          <a:p>
            <a:pPr>
              <a:buFont typeface="Wingdings" pitchFamily="2" charset="2"/>
              <a:buChar char="v"/>
            </a:pPr>
            <a:endParaRPr lang="en-US" sz="2000" dirty="0" smtClean="0">
              <a:solidFill>
                <a:schemeClr val="accent3">
                  <a:lumMod val="75000"/>
                </a:schemeClr>
              </a:solidFill>
              <a:latin typeface="Calibri" pitchFamily="34" charset="0"/>
            </a:endParaRPr>
          </a:p>
          <a:p>
            <a:pPr>
              <a:buFont typeface="Wingdings" pitchFamily="2" charset="2"/>
              <a:buChar char="v"/>
            </a:pPr>
            <a:r>
              <a:rPr lang="en-US" sz="2000" dirty="0" smtClean="0">
                <a:solidFill>
                  <a:schemeClr val="accent3">
                    <a:lumMod val="75000"/>
                  </a:schemeClr>
                </a:solidFill>
                <a:latin typeface="Calibri" pitchFamily="34" charset="0"/>
              </a:rPr>
              <a:t>Tips </a:t>
            </a:r>
            <a:endParaRPr lang="el-GR" sz="2000" dirty="0" smtClean="0">
              <a:solidFill>
                <a:schemeClr val="accent3">
                  <a:lumMod val="75000"/>
                </a:schemeClr>
              </a:solidFill>
              <a:latin typeface="Calibri" pitchFamily="34" charset="0"/>
            </a:endParaRPr>
          </a:p>
          <a:p>
            <a:pPr>
              <a:buFont typeface="Wingdings" pitchFamily="2" charset="2"/>
              <a:buChar char="v"/>
            </a:pPr>
            <a:endParaRPr lang="en-US" sz="2000" dirty="0" smtClean="0">
              <a:solidFill>
                <a:schemeClr val="accent3">
                  <a:lumMod val="75000"/>
                </a:schemeClr>
              </a:solidFill>
              <a:latin typeface="Calibri" pitchFamily="34" charset="0"/>
            </a:endParaRPr>
          </a:p>
          <a:p>
            <a:pPr>
              <a:buFont typeface="Wingdings" pitchFamily="2" charset="2"/>
              <a:buChar char="v"/>
            </a:pPr>
            <a:r>
              <a:rPr lang="el-GR" sz="2000" dirty="0" smtClean="0">
                <a:solidFill>
                  <a:schemeClr val="accent3">
                    <a:lumMod val="75000"/>
                  </a:schemeClr>
                </a:solidFill>
                <a:latin typeface="Calibri" pitchFamily="34" charset="0"/>
              </a:rPr>
              <a:t>Πινέλο ακρυλικού</a:t>
            </a:r>
            <a:endParaRPr lang="en-US" sz="2000" dirty="0" smtClean="0">
              <a:solidFill>
                <a:schemeClr val="accent3">
                  <a:lumMod val="75000"/>
                </a:schemeClr>
              </a:solidFill>
              <a:latin typeface="Calibri" pitchFamily="34" charset="0"/>
            </a:endParaRPr>
          </a:p>
          <a:p>
            <a:pPr>
              <a:buFont typeface="Wingdings" pitchFamily="2" charset="2"/>
              <a:buChar char="v"/>
            </a:pPr>
            <a:endParaRPr lang="en-US" sz="2000" dirty="0" smtClean="0">
              <a:solidFill>
                <a:schemeClr val="accent3">
                  <a:lumMod val="75000"/>
                </a:schemeClr>
              </a:solidFill>
              <a:latin typeface="Calibri" pitchFamily="34" charset="0"/>
            </a:endParaRPr>
          </a:p>
          <a:p>
            <a:pPr>
              <a:buFont typeface="Wingdings" pitchFamily="2" charset="2"/>
              <a:buChar char="v"/>
            </a:pPr>
            <a:r>
              <a:rPr lang="en-US" sz="2000" dirty="0" smtClean="0">
                <a:solidFill>
                  <a:schemeClr val="accent3">
                    <a:lumMod val="75000"/>
                  </a:schemeClr>
                </a:solidFill>
                <a:latin typeface="Calibri" pitchFamily="34" charset="0"/>
              </a:rPr>
              <a:t>Nail clipper</a:t>
            </a:r>
          </a:p>
          <a:p>
            <a:pPr>
              <a:buFont typeface="Wingdings" pitchFamily="2" charset="2"/>
              <a:buChar char="v"/>
            </a:pPr>
            <a:endParaRPr lang="en-US" sz="2000" dirty="0" smtClean="0">
              <a:solidFill>
                <a:schemeClr val="accent3">
                  <a:lumMod val="75000"/>
                </a:schemeClr>
              </a:solidFill>
              <a:latin typeface="Calibri" pitchFamily="34" charset="0"/>
            </a:endParaRPr>
          </a:p>
          <a:p>
            <a:pPr>
              <a:buFont typeface="Wingdings" pitchFamily="2" charset="2"/>
              <a:buChar char="v"/>
            </a:pPr>
            <a:r>
              <a:rPr lang="el-GR" sz="2000" dirty="0" smtClean="0">
                <a:solidFill>
                  <a:schemeClr val="accent3">
                    <a:lumMod val="75000"/>
                  </a:schemeClr>
                </a:solidFill>
                <a:latin typeface="Calibri" pitchFamily="34" charset="0"/>
              </a:rPr>
              <a:t>Λάμπα πολυμερισμού</a:t>
            </a:r>
          </a:p>
          <a:p>
            <a:pPr>
              <a:buFont typeface="Wingdings" pitchFamily="2" charset="2"/>
              <a:buChar char="v"/>
            </a:pPr>
            <a:endParaRPr lang="el-GR" sz="2000" dirty="0" smtClean="0">
              <a:solidFill>
                <a:schemeClr val="accent3">
                  <a:lumMod val="75000"/>
                </a:schemeClr>
              </a:solidFill>
              <a:latin typeface="Calibri" pitchFamily="34" charset="0"/>
            </a:endParaRPr>
          </a:p>
          <a:p>
            <a:pPr>
              <a:buFont typeface="Wingdings" pitchFamily="2" charset="2"/>
              <a:buChar char="v"/>
            </a:pPr>
            <a:r>
              <a:rPr lang="en-US" sz="2000" dirty="0" smtClean="0">
                <a:solidFill>
                  <a:schemeClr val="accent3">
                    <a:lumMod val="75000"/>
                  </a:schemeClr>
                </a:solidFill>
                <a:latin typeface="Calibri" pitchFamily="34" charset="0"/>
              </a:rPr>
              <a:t>Nail cleaner</a:t>
            </a:r>
          </a:p>
          <a:p>
            <a:pPr>
              <a:buFont typeface="Wingdings" pitchFamily="2" charset="2"/>
              <a:buChar char="v"/>
            </a:pPr>
            <a:endParaRPr lang="en-US" sz="2000" dirty="0" smtClean="0">
              <a:solidFill>
                <a:schemeClr val="accent3">
                  <a:lumMod val="75000"/>
                </a:schemeClr>
              </a:solidFill>
              <a:latin typeface="Calibri" pitchFamily="34" charset="0"/>
            </a:endParaRPr>
          </a:p>
          <a:p>
            <a:pPr>
              <a:buFont typeface="Wingdings" pitchFamily="2" charset="2"/>
              <a:buChar char="v"/>
            </a:pPr>
            <a:r>
              <a:rPr lang="el-GR" sz="2000" dirty="0" smtClean="0">
                <a:solidFill>
                  <a:schemeClr val="accent3">
                    <a:lumMod val="75000"/>
                  </a:schemeClr>
                </a:solidFill>
                <a:latin typeface="Calibri" pitchFamily="34" charset="0"/>
              </a:rPr>
              <a:t>Κόλλα για </a:t>
            </a:r>
            <a:r>
              <a:rPr lang="en-US" sz="2000" dirty="0" smtClean="0">
                <a:solidFill>
                  <a:schemeClr val="accent3">
                    <a:lumMod val="75000"/>
                  </a:schemeClr>
                </a:solidFill>
                <a:latin typeface="Calibri" pitchFamily="34" charset="0"/>
              </a:rPr>
              <a:t>tips</a:t>
            </a:r>
            <a:endParaRPr lang="el-GR" sz="2000" dirty="0" smtClean="0">
              <a:solidFill>
                <a:schemeClr val="accent3">
                  <a:lumMod val="75000"/>
                </a:schemeClr>
              </a:solidFill>
              <a:latin typeface="Calibri" pitchFamily="34" charset="0"/>
            </a:endParaRPr>
          </a:p>
          <a:p>
            <a:r>
              <a:rPr lang="en-US" sz="2000" dirty="0" smtClean="0">
                <a:solidFill>
                  <a:schemeClr val="accent3">
                    <a:lumMod val="75000"/>
                  </a:schemeClr>
                </a:solidFill>
                <a:latin typeface="Calibri" pitchFamily="34" charset="0"/>
              </a:rPr>
              <a:t> </a:t>
            </a:r>
            <a:endParaRPr lang="el-GR" sz="2000" dirty="0">
              <a:solidFill>
                <a:schemeClr val="accent3">
                  <a:lumMod val="75000"/>
                </a:schemeClr>
              </a:solidFill>
              <a:latin typeface="Calibri"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142976" y="285728"/>
            <a:ext cx="7858180" cy="6247864"/>
          </a:xfrm>
          <a:prstGeom prst="rect">
            <a:avLst/>
          </a:prstGeom>
          <a:noFill/>
        </p:spPr>
        <p:txBody>
          <a:bodyPr wrap="square" rtlCol="0">
            <a:spAutoFit/>
          </a:bodyPr>
          <a:lstStyle/>
          <a:p>
            <a:pPr algn="ctr"/>
            <a:r>
              <a:rPr lang="el-GR" sz="2000" b="1" u="sng" dirty="0" smtClean="0">
                <a:solidFill>
                  <a:schemeClr val="accent3">
                    <a:lumMod val="75000"/>
                  </a:schemeClr>
                </a:solidFill>
                <a:latin typeface="Calibri" pitchFamily="34" charset="0"/>
              </a:rPr>
              <a:t>ΔΙΑΔΙΚΑΣΙΑ</a:t>
            </a:r>
          </a:p>
          <a:p>
            <a:pPr algn="ctr"/>
            <a:endParaRPr lang="el-GR" sz="2000" dirty="0">
              <a:solidFill>
                <a:schemeClr val="accent3">
                  <a:lumMod val="75000"/>
                </a:schemeClr>
              </a:solidFill>
              <a:latin typeface="Calibri" pitchFamily="34" charset="0"/>
            </a:endParaRPr>
          </a:p>
          <a:p>
            <a:pPr algn="ctr"/>
            <a:r>
              <a:rPr lang="el-GR" sz="2000" dirty="0" smtClean="0">
                <a:solidFill>
                  <a:schemeClr val="accent3">
                    <a:lumMod val="75000"/>
                  </a:schemeClr>
                </a:solidFill>
                <a:latin typeface="Calibri" pitchFamily="34" charset="0"/>
              </a:rPr>
              <a:t>Πρώτα κάνουμε ένα ξηρό μανικιούρ, του όποιου τα βήματα έχουν αναφερθεί σε προηγούμενο μάθημα. Αφού μπαφάρω τα νυχιά και απομακρύνω τα υπολείμματα σκόνης με ένα βουρτσάκι, περνάω στην τοποθέτηση των τιπς. </a:t>
            </a:r>
          </a:p>
          <a:p>
            <a:pPr algn="ctr"/>
            <a:endParaRPr lang="el-GR" sz="2000" dirty="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Επιλέγω με το μάτι αυτό το τιπ που θεωρώ πως είναι κατάλληλο και το δοκιμάζω πάνω στο νύχι. Το τιπ κολλιέται στο ύψος του ελεύθερου άκρου. Όταν το τιπ αγκαλιάζει το νύχι και δε ξεφεύγει από αυτό, τότε είναι το ιδανικό μέγεθος. Το ίδιο κάνω για όλα τα νύχια</a:t>
            </a:r>
          </a:p>
          <a:p>
            <a:pPr>
              <a:buFont typeface="Wingdings" pitchFamily="2" charset="2"/>
              <a:buChar char="§"/>
            </a:pPr>
            <a:endParaRPr lang="el-GR" sz="2000" dirty="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Αφού επιλέξω τα μεγέθη των τιπ για όλα τα νύχια, καθαρίζω την επιφάνεια των νυχιών με </a:t>
            </a:r>
            <a:r>
              <a:rPr lang="en-US" sz="2000" dirty="0" smtClean="0">
                <a:solidFill>
                  <a:schemeClr val="accent3">
                    <a:lumMod val="75000"/>
                  </a:schemeClr>
                </a:solidFill>
                <a:latin typeface="Calibri" pitchFamily="34" charset="0"/>
              </a:rPr>
              <a:t>cleaner</a:t>
            </a:r>
            <a:endParaRPr lang="el-GR" sz="2000" dirty="0" smtClean="0">
              <a:solidFill>
                <a:schemeClr val="accent3">
                  <a:lumMod val="75000"/>
                </a:schemeClr>
              </a:solidFill>
              <a:latin typeface="Calibri" pitchFamily="34" charset="0"/>
            </a:endParaRPr>
          </a:p>
          <a:p>
            <a:pPr>
              <a:buFont typeface="Wingdings" pitchFamily="2" charset="2"/>
              <a:buChar char="§"/>
            </a:pPr>
            <a:endParaRPr lang="el-GR" sz="2000" dirty="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Ξεκινάω να κολλάω τα τιπς με κόλλα. Βάζω λίγη κόλλα, στραγγίζοντας τη περίσσεια ποσότητα από το πινέλο μου στο στόμιο του μπουκαλιού. Τοποθετώ κόλλα στο τιπ μόνο στη περιοχή που ξέρω ότι θα κολλήσει στο νύχι και φυσικά δε ξεχνάω να βάλω κόλλα στα πλαϊνά του τιπ.</a:t>
            </a:r>
          </a:p>
          <a:p>
            <a:pPr algn="ctr"/>
            <a:endParaRPr lang="el-GR" sz="2000" dirty="0">
              <a:solidFill>
                <a:schemeClr val="accent3">
                  <a:lumMod val="75000"/>
                </a:schemeClr>
              </a:solidFill>
              <a:latin typeface="Calibri"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142976" y="1785926"/>
            <a:ext cx="7786742" cy="3785652"/>
          </a:xfrm>
          <a:prstGeom prst="rect">
            <a:avLst/>
          </a:prstGeom>
          <a:noFill/>
        </p:spPr>
        <p:txBody>
          <a:bodyPr wrap="square" rtlCol="0">
            <a:spAutoFit/>
          </a:bodyPr>
          <a:lstStyle/>
          <a:p>
            <a:pPr>
              <a:buFont typeface="Wingdings" pitchFamily="2" charset="2"/>
              <a:buChar char="§"/>
            </a:pPr>
            <a:r>
              <a:rPr lang="el-GR" sz="2000" dirty="0" smtClean="0">
                <a:solidFill>
                  <a:schemeClr val="accent3">
                    <a:lumMod val="75000"/>
                  </a:schemeClr>
                </a:solidFill>
                <a:latin typeface="Calibri" pitchFamily="34" charset="0"/>
              </a:rPr>
              <a:t>Περιμένω 10-15΄΄  να  ΄΄ κάτσει ΄΄ η κόλλα που είναι υγρή και αρχίζω να κολλάω τα τιπς μου. Κολλάω με τον εξής τρόπο </a:t>
            </a:r>
            <a:r>
              <a:rPr lang="en-US" sz="2000" dirty="0" smtClean="0">
                <a:solidFill>
                  <a:schemeClr val="accent3">
                    <a:lumMod val="75000"/>
                  </a:schemeClr>
                </a:solidFill>
                <a:latin typeface="Calibri" pitchFamily="34" charset="0"/>
              </a:rPr>
              <a:t>: </a:t>
            </a:r>
            <a:r>
              <a:rPr lang="el-GR" sz="2000" dirty="0" smtClean="0">
                <a:solidFill>
                  <a:schemeClr val="accent3">
                    <a:lumMod val="75000"/>
                  </a:schemeClr>
                </a:solidFill>
                <a:latin typeface="Calibri" pitchFamily="34" charset="0"/>
              </a:rPr>
              <a:t>κρατάω το τιπ μπροστά ώστε να ακουμπήσει στην άκρη του ελεύθερου άκρου και στη συνέχεια ανεβάζω προς τα πάνω. Περιμένω 10-15΄΄ κρατώντας το τιπ και ελέγχω από τα πλαϊνά ότι το τιπ αγκαλιάζει το νύχι καλά. Το αφήνω μόλις σταθεροποιηθεί.  Πατάω λίγο μετά και τα πλαϊνά για να κολλήσει καλά. Τοποθετώ τα τιπς με τον ίδιο τρόπο και στα υπόλοιπα νύχια. </a:t>
            </a:r>
          </a:p>
          <a:p>
            <a:pPr>
              <a:buFont typeface="Wingdings" pitchFamily="2" charset="2"/>
              <a:buChar char="§"/>
            </a:pPr>
            <a:endParaRPr lang="el-GR" sz="2000" dirty="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Αφού ολοκληρώσω την τοποθέτηση των τιπς, με ένα </a:t>
            </a:r>
            <a:r>
              <a:rPr lang="en-US" sz="2000" dirty="0" smtClean="0">
                <a:solidFill>
                  <a:schemeClr val="accent3">
                    <a:lumMod val="75000"/>
                  </a:schemeClr>
                </a:solidFill>
                <a:latin typeface="Calibri" pitchFamily="34" charset="0"/>
              </a:rPr>
              <a:t>nail clipper </a:t>
            </a:r>
            <a:r>
              <a:rPr lang="el-GR" sz="2000" dirty="0" smtClean="0">
                <a:solidFill>
                  <a:schemeClr val="accent3">
                    <a:lumMod val="75000"/>
                  </a:schemeClr>
                </a:solidFill>
                <a:latin typeface="Calibri" pitchFamily="34" charset="0"/>
              </a:rPr>
              <a:t>κονταίνω τα τιπς μέχρι το ύψος που θέλουμε. </a:t>
            </a:r>
          </a:p>
          <a:p>
            <a:pPr>
              <a:buFont typeface="Wingdings" pitchFamily="2" charset="2"/>
              <a:buChar char="§"/>
            </a:pPr>
            <a:endParaRPr lang="el-GR" sz="2000" dirty="0">
              <a:solidFill>
                <a:schemeClr val="accent3">
                  <a:lumMod val="75000"/>
                </a:schemeClr>
              </a:solidFill>
              <a:latin typeface="Calibri" pitchFamily="34" charset="0"/>
            </a:endParaRPr>
          </a:p>
          <a:p>
            <a:pPr>
              <a:buFont typeface="Wingdings" pitchFamily="2" charset="2"/>
              <a:buChar char="§"/>
            </a:pPr>
            <a:endParaRPr lang="el-GR" sz="2000" dirty="0">
              <a:solidFill>
                <a:schemeClr val="accent3">
                  <a:lumMod val="75000"/>
                </a:schemeClr>
              </a:solidFill>
              <a:latin typeface="Calibri"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142976" y="2071678"/>
            <a:ext cx="7786742" cy="2554545"/>
          </a:xfrm>
          <a:prstGeom prst="rect">
            <a:avLst/>
          </a:prstGeom>
        </p:spPr>
        <p:txBody>
          <a:bodyPr wrap="square">
            <a:spAutoFit/>
          </a:bodyPr>
          <a:lstStyle/>
          <a:p>
            <a:pPr>
              <a:buFont typeface="Wingdings" pitchFamily="2" charset="2"/>
              <a:buChar char="§"/>
            </a:pPr>
            <a:r>
              <a:rPr lang="el-GR" sz="2000" dirty="0" smtClean="0">
                <a:solidFill>
                  <a:schemeClr val="accent3">
                    <a:lumMod val="75000"/>
                  </a:schemeClr>
                </a:solidFill>
                <a:latin typeface="Calibri" pitchFamily="34" charset="0"/>
              </a:rPr>
              <a:t>Με μια λίμα 100-180, λιμάρω τα πλαϊνά των τιπς ώστε να έρθουν σε ευθεία και από μπροστά ώστε να δώσω το επιθυμητό σχήμα. Λιμάρω ελαφρώς και από πάνω τα τιπς στα σημεία που είναι υπερυψωμένα με φορά προς τα κάτω για να μη φθαρεί το φυσικό νύχι. Με αυτό τον τρόπο το τιπ θα έρθει στο ίδιο ύψος με το φυσικό νύχι στο σημείο ένωσης τους.</a:t>
            </a: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Απομακρύνω τα υπολείμματα σκόνης και περνάω στη τοποθέτηση του ακρυλικού.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000100" y="1357298"/>
            <a:ext cx="8001056" cy="5016758"/>
          </a:xfrm>
          <a:prstGeom prst="rect">
            <a:avLst/>
          </a:prstGeom>
          <a:noFill/>
        </p:spPr>
        <p:txBody>
          <a:bodyPr wrap="square" rtlCol="0">
            <a:spAutoFit/>
          </a:bodyPr>
          <a:lstStyle/>
          <a:p>
            <a:pPr>
              <a:buFont typeface="Wingdings" pitchFamily="2" charset="2"/>
              <a:buChar char="§"/>
            </a:pPr>
            <a:r>
              <a:rPr lang="el-GR" sz="2000" dirty="0" smtClean="0">
                <a:solidFill>
                  <a:schemeClr val="accent3">
                    <a:lumMod val="75000"/>
                  </a:schemeClr>
                </a:solidFill>
                <a:latin typeface="Calibri" pitchFamily="34" charset="0"/>
              </a:rPr>
              <a:t>Πριν τη τοποθέτηση του ακρυλικού καλό είναι να περάσω </a:t>
            </a:r>
            <a:r>
              <a:rPr lang="en-US" sz="2000" dirty="0" smtClean="0">
                <a:solidFill>
                  <a:schemeClr val="accent3">
                    <a:lumMod val="75000"/>
                  </a:schemeClr>
                </a:solidFill>
                <a:latin typeface="Calibri" pitchFamily="34" charset="0"/>
              </a:rPr>
              <a:t>primer</a:t>
            </a:r>
            <a:r>
              <a:rPr lang="el-GR" sz="2000" dirty="0" smtClean="0">
                <a:solidFill>
                  <a:schemeClr val="accent3">
                    <a:lumMod val="75000"/>
                  </a:schemeClr>
                </a:solidFill>
                <a:latin typeface="Calibri" pitchFamily="34" charset="0"/>
              </a:rPr>
              <a:t>.</a:t>
            </a:r>
            <a:endParaRPr lang="el-GR" sz="2000" dirty="0">
              <a:solidFill>
                <a:schemeClr val="accent3">
                  <a:lumMod val="75000"/>
                </a:schemeClr>
              </a:solidFill>
              <a:latin typeface="Calibri" pitchFamily="34" charset="0"/>
            </a:endParaRPr>
          </a:p>
          <a:p>
            <a:pPr>
              <a:buFont typeface="Wingdings" pitchFamily="2" charset="2"/>
              <a:buChar char="§"/>
            </a:pPr>
            <a:endParaRPr lang="el-GR" sz="2000" dirty="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  Ρίχνω μια μικρή ποσότητα από το υγρό ακρυλικού σε ένα ποτηράκι ακρυλικού και προετοιμάζω το πινέλο μου. Το πινέλο που θα χρησιμοποιήσω είναι πινέλο ακρυλικού</a:t>
            </a: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Παίρνω ποσότητα ακρυλικού υγρού με το πινέλο μου και στην συνέχεια το πιέζω ελαφρά μέσα στην ακρυλική πούδρα  για να φτιάξω την σωστή μπίλια για χτίσιμο. Πρέπει να έχω σωστή αναλογία ανάμειξης υγρού και πούδρας ώστε η μπίλια μας να είναι λεία ,με ημιδιάφανη εμφάνιση.</a:t>
            </a:r>
          </a:p>
          <a:p>
            <a:endParaRPr lang="el-GR" sz="2000" dirty="0">
              <a:solidFill>
                <a:schemeClr val="accent3">
                  <a:lumMod val="75000"/>
                </a:schemeClr>
              </a:solidFill>
              <a:latin typeface="Calibri" pitchFamily="34" charset="0"/>
            </a:endParaRPr>
          </a:p>
          <a:p>
            <a:pPr>
              <a:buFont typeface="Wingdings" pitchFamily="2" charset="2"/>
              <a:buChar char="§"/>
            </a:pPr>
            <a:endParaRPr lang="el-GR" sz="2000" dirty="0">
              <a:solidFill>
                <a:schemeClr val="accent3">
                  <a:lumMod val="75000"/>
                </a:schemeClr>
              </a:solidFill>
              <a:latin typeface="Calibri" pitchFamily="34" charset="0"/>
            </a:endParaRPr>
          </a:p>
          <a:p>
            <a:pPr>
              <a:buFont typeface="Wingdings" pitchFamily="2" charset="2"/>
              <a:buChar char="§"/>
            </a:pPr>
            <a:endParaRPr lang="el-GR" sz="2000" dirty="0">
              <a:solidFill>
                <a:schemeClr val="accent3">
                  <a:lumMod val="75000"/>
                </a:schemeClr>
              </a:solidFill>
              <a:latin typeface="Calibri" pitchFamily="34" charset="0"/>
            </a:endParaRPr>
          </a:p>
          <a:p>
            <a:pPr>
              <a:buFont typeface="Wingdings" pitchFamily="2" charset="2"/>
              <a:buChar char="§"/>
            </a:pPr>
            <a:endParaRPr lang="en-US" sz="2000" dirty="0" smtClean="0">
              <a:solidFill>
                <a:schemeClr val="accent3">
                  <a:lumMod val="75000"/>
                </a:schemeClr>
              </a:solidFill>
              <a:latin typeface="Calibri" pitchFamily="34" charset="0"/>
            </a:endParaRPr>
          </a:p>
          <a:p>
            <a:pPr>
              <a:buFont typeface="Wingdings" pitchFamily="2" charset="2"/>
              <a:buChar char="§"/>
            </a:pPr>
            <a:endParaRPr lang="en-US" sz="2000" dirty="0">
              <a:solidFill>
                <a:schemeClr val="accent3">
                  <a:lumMod val="75000"/>
                </a:schemeClr>
              </a:solidFill>
              <a:latin typeface="Calibri" pitchFamily="34" charset="0"/>
            </a:endParaRPr>
          </a:p>
          <a:p>
            <a:pPr>
              <a:buFont typeface="Wingdings" pitchFamily="2" charset="2"/>
              <a:buChar char="§"/>
            </a:pPr>
            <a:endParaRPr lang="el-GR" sz="2000" dirty="0" smtClean="0">
              <a:solidFill>
                <a:schemeClr val="accent3">
                  <a:lumMod val="75000"/>
                </a:schemeClr>
              </a:solidFill>
              <a:latin typeface="Calibri" pitchFamily="34" charset="0"/>
            </a:endParaRPr>
          </a:p>
        </p:txBody>
      </p:sp>
      <p:sp>
        <p:nvSpPr>
          <p:cNvPr id="3" name="2 - TextBox"/>
          <p:cNvSpPr txBox="1"/>
          <p:nvPr/>
        </p:nvSpPr>
        <p:spPr>
          <a:xfrm>
            <a:off x="285720" y="428604"/>
            <a:ext cx="3357586" cy="400110"/>
          </a:xfrm>
          <a:prstGeom prst="rect">
            <a:avLst/>
          </a:prstGeom>
          <a:noFill/>
        </p:spPr>
        <p:txBody>
          <a:bodyPr wrap="square" rtlCol="0">
            <a:spAutoFit/>
          </a:bodyPr>
          <a:lstStyle/>
          <a:p>
            <a:pPr>
              <a:buFont typeface="Wingdings" pitchFamily="2" charset="2"/>
              <a:buChar char="§"/>
            </a:pPr>
            <a:endParaRPr lang="el-GR" sz="2000" dirty="0">
              <a:solidFill>
                <a:schemeClr val="accent3">
                  <a:lumMod val="75000"/>
                </a:schemeClr>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214414" y="2357430"/>
            <a:ext cx="7572428" cy="2246769"/>
          </a:xfrm>
          <a:prstGeom prst="rect">
            <a:avLst/>
          </a:prstGeom>
          <a:noFill/>
        </p:spPr>
        <p:txBody>
          <a:bodyPr wrap="square" rtlCol="0">
            <a:spAutoFit/>
          </a:bodyPr>
          <a:lstStyle/>
          <a:p>
            <a:pPr>
              <a:buFont typeface="Wingdings" pitchFamily="2" charset="2"/>
              <a:buChar char="§"/>
            </a:pPr>
            <a:r>
              <a:rPr lang="el-GR" sz="2000" dirty="0" smtClean="0">
                <a:solidFill>
                  <a:schemeClr val="accent3">
                    <a:lumMod val="75000"/>
                  </a:schemeClr>
                </a:solidFill>
                <a:latin typeface="Calibri" pitchFamily="34" charset="0"/>
              </a:rPr>
              <a:t>Αρχίζω να χτίζω το νύχι ξεκινώντας από τα επωνύχια , χωρίς να τα ακουμπάω, κατεβάζοντας το υλικό με το πινέλο μου προς τα κάτω. Φροντίζω να δίνω ωραίο σχήμα καθώς το χτίζω.</a:t>
            </a:r>
          </a:p>
          <a:p>
            <a:pPr>
              <a:buFont typeface="Wingdings" pitchFamily="2" charset="2"/>
              <a:buChar char="§"/>
            </a:pPr>
            <a:endParaRPr lang="el-GR" sz="2000" dirty="0">
              <a:solidFill>
                <a:schemeClr val="accent3">
                  <a:lumMod val="75000"/>
                </a:schemeClr>
              </a:solidFill>
              <a:latin typeface="Calibri" pitchFamily="34" charset="0"/>
            </a:endParaRP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Περιμένω να στεγνώσει το ακρυλικό.</a:t>
            </a:r>
          </a:p>
          <a:p>
            <a:endParaRPr lang="el-GR" sz="2000" dirty="0">
              <a:solidFill>
                <a:schemeClr val="accent3">
                  <a:lumMod val="75000"/>
                </a:schemeClr>
              </a:solidFill>
              <a:latin typeface="Calibri"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214414" y="1571612"/>
            <a:ext cx="7643866" cy="3785652"/>
          </a:xfrm>
          <a:prstGeom prst="rect">
            <a:avLst/>
          </a:prstGeom>
          <a:noFill/>
        </p:spPr>
        <p:txBody>
          <a:bodyPr wrap="square" rtlCol="0">
            <a:spAutoFit/>
          </a:bodyPr>
          <a:lstStyle/>
          <a:p>
            <a:pPr>
              <a:buFont typeface="Wingdings" pitchFamily="2" charset="2"/>
              <a:buChar char="§"/>
            </a:pPr>
            <a:r>
              <a:rPr lang="el-GR" sz="2000" dirty="0" smtClean="0">
                <a:solidFill>
                  <a:schemeClr val="accent3">
                    <a:lumMod val="75000"/>
                  </a:schemeClr>
                </a:solidFill>
                <a:latin typeface="Calibri" pitchFamily="34" charset="0"/>
              </a:rPr>
              <a:t>Με μια ακόμα ποσότητα ακρυλικού</a:t>
            </a:r>
            <a:r>
              <a:rPr lang="en-US" sz="2000" dirty="0" smtClean="0">
                <a:solidFill>
                  <a:schemeClr val="accent3">
                    <a:lumMod val="75000"/>
                  </a:schemeClr>
                </a:solidFill>
                <a:latin typeface="Calibri" pitchFamily="34" charset="0"/>
              </a:rPr>
              <a:t>, </a:t>
            </a:r>
            <a:r>
              <a:rPr lang="el-GR" sz="2000" dirty="0" smtClean="0">
                <a:solidFill>
                  <a:schemeClr val="accent3">
                    <a:lumMod val="75000"/>
                  </a:schemeClr>
                </a:solidFill>
                <a:latin typeface="Calibri" pitchFamily="34" charset="0"/>
              </a:rPr>
              <a:t>μικρότερη γιατί ήδη έχουμε χτίσει το νύχι , δουλεύω τη περιοχή πιο πάνω από το σημείο ένωσης  και φροντίζω να πάει και στη περιοχή κοντά στα επωνύχια χωρίς να τα ακουμπήσω, κατεβάζοντας το υλικό σιγά-σιγά προς τα κάτω με απαλές κινήσεις. Δουλεύω πολύ καλά και τη καμπύλη του νυχιού ώστε να είναι πιο ανθεκτικό.</a:t>
            </a: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Περιμένω να στεγνώσει το ακρυλικό. Με την ιδία διαδικασία, χτίζω όλα τα νύχια </a:t>
            </a: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endParaRPr lang="el-GR" sz="2000" dirty="0">
              <a:solidFill>
                <a:schemeClr val="accent3">
                  <a:lumMod val="75000"/>
                </a:schemeClr>
              </a:solidFill>
              <a:latin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LiLy Angel Professional Nail Forms Sticker 100 Pcs Acrylic Curve Nails Gel  Extension Nail Art Polish Guide Form Curl Tips|Nail Form| - AliExpress"/>
          <p:cNvPicPr>
            <a:picLocks noChangeAspect="1" noChangeArrowheads="1"/>
          </p:cNvPicPr>
          <p:nvPr/>
        </p:nvPicPr>
        <p:blipFill>
          <a:blip r:embed="rId2"/>
          <a:srcRect t="21563" r="6249" b="17499"/>
          <a:stretch>
            <a:fillRect/>
          </a:stretch>
        </p:blipFill>
        <p:spPr bwMode="auto">
          <a:xfrm>
            <a:off x="2928926" y="3429000"/>
            <a:ext cx="4071966" cy="2646778"/>
          </a:xfrm>
          <a:prstGeom prst="rect">
            <a:avLst/>
          </a:prstGeom>
          <a:noFill/>
        </p:spPr>
      </p:pic>
      <p:sp>
        <p:nvSpPr>
          <p:cNvPr id="3" name="2 - TextBox"/>
          <p:cNvSpPr txBox="1"/>
          <p:nvPr/>
        </p:nvSpPr>
        <p:spPr>
          <a:xfrm>
            <a:off x="1285852" y="1285860"/>
            <a:ext cx="7429552" cy="1200329"/>
          </a:xfrm>
          <a:prstGeom prst="rect">
            <a:avLst/>
          </a:prstGeom>
          <a:noFill/>
        </p:spPr>
        <p:txBody>
          <a:bodyPr wrap="square" rtlCol="0">
            <a:spAutoFit/>
          </a:bodyPr>
          <a:lstStyle/>
          <a:p>
            <a:pPr algn="ctr"/>
            <a:r>
              <a:rPr lang="el-GR" sz="2400" dirty="0" smtClean="0">
                <a:solidFill>
                  <a:schemeClr val="accent3">
                    <a:lumMod val="75000"/>
                  </a:schemeClr>
                </a:solidFill>
                <a:latin typeface="Calibri" pitchFamily="34" charset="0"/>
              </a:rPr>
              <a:t>Με το </a:t>
            </a:r>
            <a:r>
              <a:rPr lang="el-GR" sz="2400" dirty="0" smtClean="0">
                <a:solidFill>
                  <a:schemeClr val="accent3">
                    <a:lumMod val="75000"/>
                  </a:schemeClr>
                </a:solidFill>
                <a:latin typeface="Calibri" pitchFamily="34" charset="0"/>
              </a:rPr>
              <a:t>ακρυλικό</a:t>
            </a:r>
            <a:r>
              <a:rPr lang="el-GR" sz="2400" dirty="0" smtClean="0">
                <a:solidFill>
                  <a:schemeClr val="accent3">
                    <a:lumMod val="75000"/>
                  </a:schemeClr>
                </a:solidFill>
                <a:latin typeface="Calibri" pitchFamily="34" charset="0"/>
              </a:rPr>
              <a:t> </a:t>
            </a:r>
            <a:r>
              <a:rPr lang="el-GR" sz="2400" dirty="0" smtClean="0">
                <a:solidFill>
                  <a:schemeClr val="accent3">
                    <a:lumMod val="75000"/>
                  </a:schemeClr>
                </a:solidFill>
                <a:latin typeface="Calibri" pitchFamily="34" charset="0"/>
              </a:rPr>
              <a:t>εκτός από ενίσχυση φυσικού νυχιού(όπως αναφέραμε σε προηγούμενο  μάθημα) μπορούμε να πετύχουμε και προέκταση του με φόρμες</a:t>
            </a:r>
            <a:r>
              <a:rPr lang="en-US" sz="2400" dirty="0" smtClean="0">
                <a:solidFill>
                  <a:schemeClr val="accent3">
                    <a:lumMod val="75000"/>
                  </a:schemeClr>
                </a:solidFill>
                <a:latin typeface="Calibri" pitchFamily="34" charset="0"/>
              </a:rPr>
              <a:t>. </a:t>
            </a:r>
            <a:endParaRPr lang="el-GR" sz="2400" dirty="0">
              <a:solidFill>
                <a:schemeClr val="accent3">
                  <a:lumMod val="75000"/>
                </a:schemeClr>
              </a:solidFill>
              <a:latin typeface="Calibri" pitchFamily="34" charset="0"/>
            </a:endParaRPr>
          </a:p>
        </p:txBody>
      </p:sp>
      <p:sp>
        <p:nvSpPr>
          <p:cNvPr id="4" name="3 - TextBox"/>
          <p:cNvSpPr txBox="1"/>
          <p:nvPr/>
        </p:nvSpPr>
        <p:spPr>
          <a:xfrm>
            <a:off x="2714612" y="642918"/>
            <a:ext cx="4429156" cy="461665"/>
          </a:xfrm>
          <a:prstGeom prst="rect">
            <a:avLst/>
          </a:prstGeom>
          <a:noFill/>
        </p:spPr>
        <p:txBody>
          <a:bodyPr wrap="square" rtlCol="0">
            <a:spAutoFit/>
          </a:bodyPr>
          <a:lstStyle/>
          <a:p>
            <a:pPr algn="ctr"/>
            <a:r>
              <a:rPr lang="el-GR" sz="2400" b="1" u="sng" dirty="0" smtClean="0">
                <a:solidFill>
                  <a:schemeClr val="accent3">
                    <a:lumMod val="75000"/>
                  </a:schemeClr>
                </a:solidFill>
                <a:latin typeface="Calibri" pitchFamily="34" charset="0"/>
              </a:rPr>
              <a:t>ΑΚΡΥΛΙΚΟ ΜΕ ΦΟΡΜΑ</a:t>
            </a:r>
            <a:endParaRPr lang="el-GR" sz="2400" b="1" u="sng" dirty="0">
              <a:solidFill>
                <a:schemeClr val="accent3">
                  <a:lumMod val="75000"/>
                </a:schemeClr>
              </a:solidFill>
              <a:latin typeface="Calibri"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142944" y="1571612"/>
            <a:ext cx="8001056" cy="4093428"/>
          </a:xfrm>
          <a:prstGeom prst="rect">
            <a:avLst/>
          </a:prstGeom>
        </p:spPr>
        <p:txBody>
          <a:bodyPr wrap="square">
            <a:spAutoFit/>
          </a:bodyPr>
          <a:lstStyle/>
          <a:p>
            <a:endParaRPr lang="el-GR" sz="2000" dirty="0" smtClean="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Με τη βοήθεια μιας λίμας, λιμάρω την επιφάνεια του νυχιού, διορθώνοντας και τυχόν ατέλειες.</a:t>
            </a: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Αφού τελειώσω με το λιμάρισμα σε όλα τα νύχια και απομακρύνω τη σκόνη, περνάω στο βάψιμο. </a:t>
            </a: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Το βάψιμο μπορεί να γίνει είτε με ημιμόνιμα χρώματα, είτε με ακρυλικά χρώματα. Η διαδικασία εφαρμογής ημιμόνιμου χρώματος είναι ίδια με αυτή του ημιμόνιμου μανικιούρ, ενώ των ακρυλικών χρωμάτων ίδια με αυτή του ακρυλικού.</a:t>
            </a: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Τέλος, περνάμε ένα λάδι επωνυχίων κάνοντας μασάζ.</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071506" y="857232"/>
            <a:ext cx="8072494" cy="5632311"/>
          </a:xfrm>
          <a:prstGeom prst="rect">
            <a:avLst/>
          </a:prstGeom>
          <a:noFill/>
        </p:spPr>
        <p:txBody>
          <a:bodyPr wrap="square" rtlCol="0">
            <a:spAutoFit/>
          </a:bodyPr>
          <a:lstStyle/>
          <a:p>
            <a:pPr algn="ctr"/>
            <a:r>
              <a:rPr lang="el-GR" sz="2000" b="1" u="sng" dirty="0" smtClean="0">
                <a:solidFill>
                  <a:schemeClr val="accent3">
                    <a:lumMod val="75000"/>
                  </a:schemeClr>
                </a:solidFill>
                <a:latin typeface="Calibri" pitchFamily="34" charset="0"/>
              </a:rPr>
              <a:t>Τι προσέχουμε στην εφαρμογή τεχνητών με ακρυλικό και </a:t>
            </a:r>
            <a:r>
              <a:rPr lang="en-US" sz="2000" b="1" u="sng" dirty="0" smtClean="0">
                <a:solidFill>
                  <a:schemeClr val="accent3">
                    <a:lumMod val="75000"/>
                  </a:schemeClr>
                </a:solidFill>
                <a:latin typeface="Calibri" pitchFamily="34" charset="0"/>
              </a:rPr>
              <a:t>tips</a:t>
            </a:r>
          </a:p>
          <a:p>
            <a:pPr algn="ctr"/>
            <a:endParaRPr lang="el-GR" sz="2000" b="1" u="sng" dirty="0" smtClean="0">
              <a:solidFill>
                <a:schemeClr val="accent3">
                  <a:lumMod val="75000"/>
                </a:schemeClr>
              </a:solidFill>
              <a:latin typeface="Calibri" pitchFamily="34" charset="0"/>
            </a:endParaRPr>
          </a:p>
          <a:p>
            <a:pPr algn="ctr"/>
            <a:endParaRPr lang="en-US" sz="2000" b="1" u="sng" dirty="0" smtClean="0">
              <a:solidFill>
                <a:schemeClr val="accent3">
                  <a:lumMod val="75000"/>
                </a:schemeClr>
              </a:solidFill>
              <a:latin typeface="Calibri" pitchFamily="34" charset="0"/>
            </a:endParaRPr>
          </a:p>
          <a:p>
            <a:pPr>
              <a:buFont typeface="Wingdings" pitchFamily="2" charset="2"/>
              <a:buChar char="Ø"/>
            </a:pPr>
            <a:r>
              <a:rPr lang="el-GR" sz="2000" dirty="0" smtClean="0">
                <a:solidFill>
                  <a:schemeClr val="accent3">
                    <a:lumMod val="75000"/>
                  </a:schemeClr>
                </a:solidFill>
                <a:latin typeface="Calibri" pitchFamily="34" charset="0"/>
              </a:rPr>
              <a:t>Προσέχω να μην ακουμπήσει το υλικό μου τα επωνύχια</a:t>
            </a:r>
          </a:p>
          <a:p>
            <a:pPr>
              <a:buFont typeface="Wingdings" pitchFamily="2" charset="2"/>
              <a:buChar char="Ø"/>
            </a:pPr>
            <a:endParaRPr lang="el-GR" sz="2000" dirty="0" smtClean="0">
              <a:solidFill>
                <a:schemeClr val="accent3">
                  <a:lumMod val="75000"/>
                </a:schemeClr>
              </a:solidFill>
              <a:latin typeface="Calibri" pitchFamily="34" charset="0"/>
            </a:endParaRPr>
          </a:p>
          <a:p>
            <a:pPr>
              <a:buFont typeface="Wingdings" pitchFamily="2" charset="2"/>
              <a:buChar char="Ø"/>
            </a:pPr>
            <a:r>
              <a:rPr lang="el-GR" sz="2000" dirty="0" smtClean="0">
                <a:solidFill>
                  <a:schemeClr val="accent3">
                    <a:lumMod val="75000"/>
                  </a:schemeClr>
                </a:solidFill>
                <a:latin typeface="Calibri" pitchFamily="34" charset="0"/>
              </a:rPr>
              <a:t>Επιλέγω το σωστό μέγεθος τιπ ώστε να εφαρμόζει κατάλληλα στο φυσικό νύχι και να έχω όσο το δυνατό πιο φυσικό αποτέλεσμα</a:t>
            </a:r>
          </a:p>
          <a:p>
            <a:pPr>
              <a:buFont typeface="Wingdings" pitchFamily="2" charset="2"/>
              <a:buChar char="Ø"/>
            </a:pPr>
            <a:endParaRPr lang="el-GR" sz="2000" dirty="0" smtClean="0">
              <a:solidFill>
                <a:schemeClr val="accent3">
                  <a:lumMod val="75000"/>
                </a:schemeClr>
              </a:solidFill>
              <a:latin typeface="Calibri" pitchFamily="34" charset="0"/>
            </a:endParaRPr>
          </a:p>
          <a:p>
            <a:pPr>
              <a:buFont typeface="Wingdings" pitchFamily="2" charset="2"/>
              <a:buChar char="Ø"/>
            </a:pPr>
            <a:r>
              <a:rPr lang="el-GR" sz="2000" dirty="0" smtClean="0">
                <a:solidFill>
                  <a:schemeClr val="accent3">
                    <a:lumMod val="75000"/>
                  </a:schemeClr>
                </a:solidFill>
                <a:latin typeface="Calibri" pitchFamily="34" charset="0"/>
              </a:rPr>
              <a:t>Όταν κολλάω στο φυσικό νύχι το τιπ και το λιμάρω, προσέχω να μη λιμάρω και να μη φθείρω το φυσικό νύχι</a:t>
            </a:r>
          </a:p>
          <a:p>
            <a:pPr>
              <a:buFont typeface="Wingdings" pitchFamily="2" charset="2"/>
              <a:buChar char="Ø"/>
            </a:pPr>
            <a:endParaRPr lang="el-GR" sz="2000" dirty="0">
              <a:solidFill>
                <a:schemeClr val="accent3">
                  <a:lumMod val="75000"/>
                </a:schemeClr>
              </a:solidFill>
              <a:latin typeface="Calibri" pitchFamily="34" charset="0"/>
            </a:endParaRPr>
          </a:p>
          <a:p>
            <a:pPr>
              <a:buFont typeface="Wingdings" pitchFamily="2" charset="2"/>
              <a:buChar char="Ø"/>
            </a:pPr>
            <a:r>
              <a:rPr lang="el-GR" sz="2000" dirty="0" smtClean="0">
                <a:solidFill>
                  <a:schemeClr val="accent3">
                    <a:lumMod val="75000"/>
                  </a:schemeClr>
                </a:solidFill>
                <a:latin typeface="Calibri" pitchFamily="34" charset="0"/>
              </a:rPr>
              <a:t>Φροντίζω να έχω σωστή αναλογία ακρυλικής σκόνης και ακρυλικού υγρού.</a:t>
            </a:r>
          </a:p>
          <a:p>
            <a:pPr>
              <a:buFont typeface="Wingdings" pitchFamily="2" charset="2"/>
              <a:buChar char="Ø"/>
            </a:pPr>
            <a:endParaRPr lang="el-GR" sz="2000" dirty="0" smtClean="0">
              <a:solidFill>
                <a:schemeClr val="accent3">
                  <a:lumMod val="75000"/>
                </a:schemeClr>
              </a:solidFill>
              <a:latin typeface="Calibri" pitchFamily="34" charset="0"/>
            </a:endParaRPr>
          </a:p>
          <a:p>
            <a:endParaRPr lang="el-GR" sz="2000" dirty="0" smtClean="0">
              <a:solidFill>
                <a:schemeClr val="accent3">
                  <a:lumMod val="75000"/>
                </a:schemeClr>
              </a:solidFill>
              <a:latin typeface="Calibri" pitchFamily="34" charset="0"/>
            </a:endParaRPr>
          </a:p>
          <a:p>
            <a:pPr>
              <a:buFont typeface="Wingdings" pitchFamily="2" charset="2"/>
              <a:buChar char="Ø"/>
            </a:pPr>
            <a:endParaRPr lang="en-US" sz="2000" dirty="0" smtClean="0">
              <a:solidFill>
                <a:schemeClr val="accent3">
                  <a:lumMod val="75000"/>
                </a:schemeClr>
              </a:solidFill>
              <a:latin typeface="Calibri" pitchFamily="34" charset="0"/>
            </a:endParaRPr>
          </a:p>
          <a:p>
            <a:pPr>
              <a:buFont typeface="Wingdings" pitchFamily="2" charset="2"/>
              <a:buChar char="Ø"/>
            </a:pPr>
            <a:endParaRPr lang="en-US" sz="2000" dirty="0" smtClean="0">
              <a:solidFill>
                <a:schemeClr val="accent3">
                  <a:lumMod val="75000"/>
                </a:schemeClr>
              </a:solidFill>
              <a:latin typeface="Calibri" pitchFamily="34" charset="0"/>
            </a:endParaRPr>
          </a:p>
          <a:p>
            <a:pPr>
              <a:buFont typeface="Wingdings" pitchFamily="2" charset="2"/>
              <a:buChar char="Ø"/>
            </a:pPr>
            <a:endParaRPr lang="el-GR" sz="2000" dirty="0">
              <a:solidFill>
                <a:schemeClr val="accent3">
                  <a:lumMod val="75000"/>
                </a:schemeClr>
              </a:solidFill>
              <a:latin typeface="Calibri"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071538" y="785794"/>
            <a:ext cx="7715304" cy="5940088"/>
          </a:xfrm>
          <a:prstGeom prst="rect">
            <a:avLst/>
          </a:prstGeom>
          <a:noFill/>
        </p:spPr>
        <p:txBody>
          <a:bodyPr wrap="square" rtlCol="0">
            <a:spAutoFit/>
          </a:bodyPr>
          <a:lstStyle/>
          <a:p>
            <a:pPr algn="ctr"/>
            <a:r>
              <a:rPr lang="el-GR" sz="2000" b="1" u="sng" dirty="0" smtClean="0">
                <a:solidFill>
                  <a:schemeClr val="accent3">
                    <a:lumMod val="75000"/>
                  </a:schemeClr>
                </a:solidFill>
                <a:latin typeface="Calibri" pitchFamily="34" charset="0"/>
              </a:rPr>
              <a:t>Διαφορές ανάμεσα στα ακρυλικά και τα φωτοσκληραινόμενα τζελ</a:t>
            </a:r>
          </a:p>
          <a:p>
            <a:pPr algn="ctr"/>
            <a:endParaRPr lang="el-GR" sz="2000" b="1" u="sng" dirty="0" smtClean="0">
              <a:solidFill>
                <a:schemeClr val="accent3">
                  <a:lumMod val="75000"/>
                </a:schemeClr>
              </a:solidFill>
              <a:latin typeface="Calibri" pitchFamily="34" charset="0"/>
            </a:endParaRPr>
          </a:p>
          <a:p>
            <a:pPr algn="ctr"/>
            <a:endParaRPr lang="el-GR" sz="2000" b="1" u="sng" dirty="0" smtClean="0">
              <a:solidFill>
                <a:schemeClr val="accent3">
                  <a:lumMod val="75000"/>
                </a:schemeClr>
              </a:solidFill>
              <a:latin typeface="Calibri" pitchFamily="34" charset="0"/>
            </a:endParaRPr>
          </a:p>
          <a:p>
            <a:pPr algn="ctr"/>
            <a:endParaRPr lang="el-GR" sz="2000" b="1" u="sng" dirty="0" smtClean="0">
              <a:solidFill>
                <a:schemeClr val="accent3">
                  <a:lumMod val="75000"/>
                </a:schemeClr>
              </a:solidFill>
              <a:latin typeface="Calibri" pitchFamily="34" charset="0"/>
            </a:endParaRPr>
          </a:p>
          <a:p>
            <a:pPr>
              <a:buFont typeface="Wingdings" pitchFamily="2" charset="2"/>
              <a:buChar char="v"/>
            </a:pPr>
            <a:r>
              <a:rPr lang="el-GR" sz="2000" dirty="0" smtClean="0">
                <a:solidFill>
                  <a:schemeClr val="accent3">
                    <a:lumMod val="75000"/>
                  </a:schemeClr>
                </a:solidFill>
                <a:latin typeface="Calibri" pitchFamily="34" charset="0"/>
              </a:rPr>
              <a:t>Τα ακρυλικά είναι σκόνη και υγρό που θα ενωθούν για να δουλευτεί το υλικό. </a:t>
            </a:r>
          </a:p>
          <a:p>
            <a:endParaRPr lang="el-GR" sz="2000" dirty="0" smtClean="0">
              <a:solidFill>
                <a:schemeClr val="accent3">
                  <a:lumMod val="75000"/>
                </a:schemeClr>
              </a:solidFill>
              <a:latin typeface="Calibri" pitchFamily="34" charset="0"/>
            </a:endParaRPr>
          </a:p>
          <a:p>
            <a:pPr>
              <a:buFont typeface="Wingdings" pitchFamily="2" charset="2"/>
              <a:buChar char="v"/>
            </a:pPr>
            <a:r>
              <a:rPr lang="el-GR" sz="2000" dirty="0" smtClean="0">
                <a:solidFill>
                  <a:schemeClr val="accent3">
                    <a:lumMod val="75000"/>
                  </a:schemeClr>
                </a:solidFill>
                <a:latin typeface="Calibri" pitchFamily="34" charset="0"/>
              </a:rPr>
              <a:t>Τα τζελ είναι σε μορφή ιξώδη και έτσι δουλεύονται.</a:t>
            </a:r>
          </a:p>
          <a:p>
            <a:pPr>
              <a:buFont typeface="Wingdings" pitchFamily="2" charset="2"/>
              <a:buChar char="v"/>
            </a:pPr>
            <a:endParaRPr lang="el-GR" sz="2000" dirty="0">
              <a:solidFill>
                <a:schemeClr val="accent3">
                  <a:lumMod val="75000"/>
                </a:schemeClr>
              </a:solidFill>
              <a:latin typeface="Calibri" pitchFamily="34" charset="0"/>
            </a:endParaRPr>
          </a:p>
          <a:p>
            <a:pPr>
              <a:buFont typeface="Wingdings" pitchFamily="2" charset="2"/>
              <a:buChar char="v"/>
            </a:pPr>
            <a:r>
              <a:rPr lang="el-GR" sz="2000" dirty="0" smtClean="0">
                <a:solidFill>
                  <a:schemeClr val="accent3">
                    <a:lumMod val="75000"/>
                  </a:schemeClr>
                </a:solidFill>
              </a:rPr>
              <a:t>Η σημαντικότερη όμως διαφορά τους είναι ο τρόπος που πολυμερίζονται. Για το ακρυλικό ο διεγέρτης είναι χημικός και βρίσκεται στο υλικό διαμόρφωσης. Ενώ για το τζελ, ο διεγέρτης είναι φυσικός και είναι οι υπεριώδεις ακτίνες </a:t>
            </a:r>
            <a:r>
              <a:rPr lang="en-US" sz="2000" dirty="0" smtClean="0">
                <a:solidFill>
                  <a:schemeClr val="accent3">
                    <a:lumMod val="75000"/>
                  </a:schemeClr>
                </a:solidFill>
              </a:rPr>
              <a:t>UV.</a:t>
            </a:r>
            <a:r>
              <a:rPr lang="el-GR" sz="2000" dirty="0" smtClean="0">
                <a:solidFill>
                  <a:schemeClr val="accent3">
                    <a:lumMod val="75000"/>
                  </a:schemeClr>
                </a:solidFill>
                <a:latin typeface="Calibri" pitchFamily="34" charset="0"/>
              </a:rPr>
              <a:t> </a:t>
            </a:r>
          </a:p>
          <a:p>
            <a:pPr>
              <a:buFont typeface="Wingdings" pitchFamily="2" charset="2"/>
              <a:buChar char="v"/>
            </a:pPr>
            <a:endParaRPr lang="el-GR" sz="2000" dirty="0">
              <a:solidFill>
                <a:schemeClr val="accent3">
                  <a:lumMod val="75000"/>
                </a:schemeClr>
              </a:solidFill>
              <a:latin typeface="Calibri" pitchFamily="34" charset="0"/>
            </a:endParaRPr>
          </a:p>
          <a:p>
            <a:pPr>
              <a:buFont typeface="Wingdings" pitchFamily="2" charset="2"/>
              <a:buChar char="v"/>
            </a:pPr>
            <a:endParaRPr lang="el-GR" sz="2000" dirty="0" smtClean="0">
              <a:solidFill>
                <a:schemeClr val="accent3">
                  <a:lumMod val="75000"/>
                </a:schemeClr>
              </a:solidFill>
              <a:latin typeface="Calibri" pitchFamily="34" charset="0"/>
            </a:endParaRPr>
          </a:p>
          <a:p>
            <a:r>
              <a:rPr lang="el-GR" sz="2000" dirty="0" smtClean="0">
                <a:solidFill>
                  <a:schemeClr val="accent3">
                    <a:lumMod val="75000"/>
                  </a:schemeClr>
                </a:solidFill>
                <a:latin typeface="Calibri" pitchFamily="34" charset="0"/>
              </a:rPr>
              <a:t>(Ερώτηση Πιστοποίησης- Β’ Ομάδα- ειδικές ερωτήσεις)</a:t>
            </a:r>
          </a:p>
          <a:p>
            <a:pPr>
              <a:buFont typeface="Wingdings" pitchFamily="2" charset="2"/>
              <a:buChar char="v"/>
            </a:pPr>
            <a:endParaRPr lang="el-GR" sz="2000" dirty="0" smtClean="0">
              <a:solidFill>
                <a:schemeClr val="accent3">
                  <a:lumMod val="75000"/>
                </a:schemeClr>
              </a:solidFill>
              <a:latin typeface="Calibri" pitchFamily="34" charset="0"/>
            </a:endParaRPr>
          </a:p>
          <a:p>
            <a:pPr>
              <a:buFont typeface="Wingdings" pitchFamily="2" charset="2"/>
              <a:buChar char="v"/>
            </a:pPr>
            <a:endParaRPr lang="el-GR" sz="2000" dirty="0">
              <a:solidFill>
                <a:schemeClr val="accent3">
                  <a:lumMod val="75000"/>
                </a:schemeClr>
              </a:solidFill>
              <a:latin typeface="Calibri" pitchFamily="34" charset="0"/>
            </a:endParaRPr>
          </a:p>
          <a:p>
            <a:pPr>
              <a:buFont typeface="Wingdings" pitchFamily="2" charset="2"/>
              <a:buChar char="v"/>
            </a:pPr>
            <a:endParaRPr lang="el-GR" sz="2000" dirty="0">
              <a:solidFill>
                <a:schemeClr val="accent3">
                  <a:lumMod val="75000"/>
                </a:schemeClr>
              </a:solidFill>
              <a:latin typeface="Calibri"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500034" y="785794"/>
            <a:ext cx="8786874" cy="707886"/>
          </a:xfrm>
          <a:prstGeom prst="rect">
            <a:avLst/>
          </a:prstGeom>
          <a:noFill/>
        </p:spPr>
        <p:txBody>
          <a:bodyPr wrap="square" rtlCol="0">
            <a:spAutoFit/>
          </a:bodyPr>
          <a:lstStyle/>
          <a:p>
            <a:pPr algn="ctr"/>
            <a:r>
              <a:rPr lang="el-GR" sz="4000" b="1" u="sng" dirty="0" smtClean="0">
                <a:solidFill>
                  <a:schemeClr val="accent3">
                    <a:lumMod val="75000"/>
                  </a:schemeClr>
                </a:solidFill>
                <a:latin typeface="Calibri" pitchFamily="34" charset="0"/>
              </a:rPr>
              <a:t>Ευχαριστώ για την προσοχή σας !</a:t>
            </a:r>
            <a:endParaRPr lang="el-GR" sz="4000" b="1" u="sng" dirty="0">
              <a:solidFill>
                <a:schemeClr val="accent3">
                  <a:lumMod val="75000"/>
                </a:schemeClr>
              </a:solidFill>
              <a:latin typeface="Calibri" pitchFamily="34" charset="0"/>
            </a:endParaRPr>
          </a:p>
        </p:txBody>
      </p:sp>
      <p:pic>
        <p:nvPicPr>
          <p:cNvPr id="3" name="Picture 2" descr="Acrylic Nails. What Acrylic Nails Is ? | by Monstera Nail &amp; Spa | Medium"/>
          <p:cNvPicPr>
            <a:picLocks noChangeAspect="1" noChangeArrowheads="1"/>
          </p:cNvPicPr>
          <p:nvPr/>
        </p:nvPicPr>
        <p:blipFill>
          <a:blip r:embed="rId2"/>
          <a:srcRect/>
          <a:stretch>
            <a:fillRect/>
          </a:stretch>
        </p:blipFill>
        <p:spPr bwMode="auto">
          <a:xfrm flipH="1">
            <a:off x="2643174" y="2214554"/>
            <a:ext cx="4576228" cy="3286124"/>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214414" y="1071546"/>
            <a:ext cx="7500990" cy="1200329"/>
          </a:xfrm>
          <a:prstGeom prst="rect">
            <a:avLst/>
          </a:prstGeom>
          <a:noFill/>
        </p:spPr>
        <p:txBody>
          <a:bodyPr wrap="square" rtlCol="0">
            <a:spAutoFit/>
          </a:bodyPr>
          <a:lstStyle/>
          <a:p>
            <a:pPr algn="ctr"/>
            <a:r>
              <a:rPr lang="el-GR" sz="2400" dirty="0" smtClean="0">
                <a:solidFill>
                  <a:schemeClr val="accent3">
                    <a:lumMod val="75000"/>
                  </a:schemeClr>
                </a:solidFill>
                <a:latin typeface="Calibri" pitchFamily="34" charset="0"/>
              </a:rPr>
              <a:t>Οι φόρμες κυκλοφορούν σε διάφορα χρώματα και σχήματα. Δεν έχουν κάποια διαφορά εκτός από κάποιες που προορίζονται για τεχνητά</a:t>
            </a:r>
            <a:r>
              <a:rPr lang="en-US" sz="2400" dirty="0" smtClean="0">
                <a:solidFill>
                  <a:schemeClr val="accent3">
                    <a:lumMod val="75000"/>
                  </a:schemeClr>
                </a:solidFill>
                <a:latin typeface="Calibri" pitchFamily="34" charset="0"/>
              </a:rPr>
              <a:t> </a:t>
            </a:r>
            <a:r>
              <a:rPr lang="el-GR" sz="2400" dirty="0" smtClean="0">
                <a:solidFill>
                  <a:schemeClr val="accent3">
                    <a:lumMod val="75000"/>
                  </a:schemeClr>
                </a:solidFill>
                <a:latin typeface="Calibri" pitchFamily="34" charset="0"/>
              </a:rPr>
              <a:t>νύχια σε </a:t>
            </a:r>
            <a:r>
              <a:rPr lang="en-US" sz="2400" dirty="0" smtClean="0">
                <a:solidFill>
                  <a:schemeClr val="accent3">
                    <a:lumMod val="75000"/>
                  </a:schemeClr>
                </a:solidFill>
                <a:latin typeface="Calibri" pitchFamily="34" charset="0"/>
              </a:rPr>
              <a:t>extreme shapes.</a:t>
            </a:r>
            <a:endParaRPr lang="el-GR" sz="2400" dirty="0">
              <a:solidFill>
                <a:schemeClr val="accent3">
                  <a:lumMod val="75000"/>
                </a:schemeClr>
              </a:solidFill>
              <a:latin typeface="Calibri" pitchFamily="34" charset="0"/>
            </a:endParaRPr>
          </a:p>
        </p:txBody>
      </p:sp>
      <p:pic>
        <p:nvPicPr>
          <p:cNvPr id="3" name="Picture 2" descr="Αγορά Καρφί τέχνης &amp; εργαλεία | CRISMO 100Pcs French Tips Nail Forms Gel  Polish Extension Forms Tips Nail Art Decoration DIY Nail Gel Curl Forms Nail  Stickers"/>
          <p:cNvPicPr>
            <a:picLocks noChangeAspect="1" noChangeArrowheads="1"/>
          </p:cNvPicPr>
          <p:nvPr/>
        </p:nvPicPr>
        <p:blipFill>
          <a:blip r:embed="rId2"/>
          <a:srcRect t="54750" r="250"/>
          <a:stretch>
            <a:fillRect/>
          </a:stretch>
        </p:blipFill>
        <p:spPr bwMode="auto">
          <a:xfrm>
            <a:off x="1928794" y="3000372"/>
            <a:ext cx="6044608" cy="2742007"/>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071538" y="357166"/>
            <a:ext cx="7929618" cy="6247864"/>
          </a:xfrm>
          <a:prstGeom prst="rect">
            <a:avLst/>
          </a:prstGeom>
          <a:noFill/>
        </p:spPr>
        <p:txBody>
          <a:bodyPr wrap="square" rtlCol="0">
            <a:spAutoFit/>
          </a:bodyPr>
          <a:lstStyle/>
          <a:p>
            <a:pPr algn="ctr"/>
            <a:r>
              <a:rPr lang="el-GR" sz="2000" b="1" u="sng" dirty="0" smtClean="0">
                <a:solidFill>
                  <a:schemeClr val="accent3">
                    <a:lumMod val="75000"/>
                  </a:schemeClr>
                </a:solidFill>
                <a:latin typeface="Calibri" pitchFamily="34" charset="0"/>
              </a:rPr>
              <a:t>ΥΛΙΚΑ</a:t>
            </a:r>
            <a:r>
              <a:rPr lang="en-US" sz="2000" b="1" u="sng" dirty="0" smtClean="0">
                <a:solidFill>
                  <a:schemeClr val="accent3">
                    <a:lumMod val="75000"/>
                  </a:schemeClr>
                </a:solidFill>
                <a:latin typeface="Calibri" pitchFamily="34" charset="0"/>
              </a:rPr>
              <a:t> </a:t>
            </a:r>
            <a:r>
              <a:rPr lang="el-GR" sz="2000" b="1" u="sng" dirty="0" smtClean="0">
                <a:solidFill>
                  <a:schemeClr val="accent3">
                    <a:lumMod val="75000"/>
                  </a:schemeClr>
                </a:solidFill>
                <a:latin typeface="Calibri" pitchFamily="34" charset="0"/>
              </a:rPr>
              <a:t>ΚΑΙ ΕΡΓΑΛΕΙΑ</a:t>
            </a:r>
          </a:p>
          <a:p>
            <a:endParaRPr lang="el-GR" sz="2000" dirty="0" smtClean="0">
              <a:solidFill>
                <a:schemeClr val="accent3">
                  <a:lumMod val="75000"/>
                </a:schemeClr>
              </a:solidFill>
              <a:latin typeface="Calibri" pitchFamily="34" charset="0"/>
            </a:endParaRPr>
          </a:p>
          <a:p>
            <a:r>
              <a:rPr lang="el-GR" sz="2000" dirty="0" smtClean="0">
                <a:solidFill>
                  <a:schemeClr val="accent3">
                    <a:lumMod val="75000"/>
                  </a:schemeClr>
                </a:solidFill>
                <a:latin typeface="Calibri" pitchFamily="34" charset="0"/>
              </a:rPr>
              <a:t>Όλα τα υλικά και εργαλεία του ξηρού μανικιούρ και επιπλέον</a:t>
            </a:r>
            <a:r>
              <a:rPr lang="en-US" sz="2000" dirty="0" smtClean="0">
                <a:solidFill>
                  <a:schemeClr val="accent3">
                    <a:lumMod val="75000"/>
                  </a:schemeClr>
                </a:solidFill>
                <a:latin typeface="Calibri" pitchFamily="34" charset="0"/>
              </a:rPr>
              <a:t>:</a:t>
            </a:r>
          </a:p>
          <a:p>
            <a:pPr>
              <a:buFont typeface="Wingdings" pitchFamily="2" charset="2"/>
              <a:buChar char="v"/>
            </a:pPr>
            <a:endParaRPr lang="el-GR" sz="2000" dirty="0" smtClean="0">
              <a:solidFill>
                <a:schemeClr val="accent3">
                  <a:lumMod val="75000"/>
                </a:schemeClr>
              </a:solidFill>
              <a:latin typeface="Calibri" pitchFamily="34" charset="0"/>
            </a:endParaRPr>
          </a:p>
          <a:p>
            <a:pPr>
              <a:buFont typeface="Wingdings" pitchFamily="2" charset="2"/>
              <a:buChar char="v"/>
            </a:pPr>
            <a:endParaRPr lang="en-US" sz="2000" dirty="0" smtClean="0">
              <a:solidFill>
                <a:schemeClr val="accent3">
                  <a:lumMod val="75000"/>
                </a:schemeClr>
              </a:solidFill>
              <a:latin typeface="Calibri" pitchFamily="34" charset="0"/>
            </a:endParaRPr>
          </a:p>
          <a:p>
            <a:pPr>
              <a:buFont typeface="Wingdings" pitchFamily="2" charset="2"/>
              <a:buChar char="v"/>
            </a:pPr>
            <a:r>
              <a:rPr lang="en-US" sz="2000" dirty="0" smtClean="0">
                <a:solidFill>
                  <a:schemeClr val="accent3">
                    <a:lumMod val="75000"/>
                  </a:schemeClr>
                </a:solidFill>
                <a:latin typeface="Calibri" pitchFamily="34" charset="0"/>
              </a:rPr>
              <a:t>Primer </a:t>
            </a:r>
            <a:r>
              <a:rPr lang="el-GR" sz="2000" dirty="0" smtClean="0">
                <a:solidFill>
                  <a:schemeClr val="accent3">
                    <a:lumMod val="75000"/>
                  </a:schemeClr>
                </a:solidFill>
                <a:latin typeface="Calibri" pitchFamily="34" charset="0"/>
              </a:rPr>
              <a:t>ή </a:t>
            </a:r>
            <a:r>
              <a:rPr lang="en-US" sz="2000" dirty="0" smtClean="0">
                <a:solidFill>
                  <a:schemeClr val="accent3">
                    <a:lumMod val="75000"/>
                  </a:schemeClr>
                </a:solidFill>
                <a:latin typeface="Calibri" pitchFamily="34" charset="0"/>
              </a:rPr>
              <a:t>bonder</a:t>
            </a:r>
          </a:p>
          <a:p>
            <a:pPr>
              <a:buFont typeface="Wingdings" pitchFamily="2" charset="2"/>
              <a:buChar char="v"/>
            </a:pPr>
            <a:endParaRPr lang="en-US" sz="2000" dirty="0" smtClean="0">
              <a:solidFill>
                <a:schemeClr val="accent3">
                  <a:lumMod val="75000"/>
                </a:schemeClr>
              </a:solidFill>
              <a:latin typeface="Calibri" pitchFamily="34" charset="0"/>
            </a:endParaRPr>
          </a:p>
          <a:p>
            <a:pPr>
              <a:buFont typeface="Wingdings" pitchFamily="2" charset="2"/>
              <a:buChar char="v"/>
            </a:pPr>
            <a:r>
              <a:rPr lang="el-GR" sz="2000" dirty="0" smtClean="0">
                <a:solidFill>
                  <a:schemeClr val="accent3">
                    <a:lumMod val="75000"/>
                  </a:schemeClr>
                </a:solidFill>
                <a:latin typeface="Calibri" pitchFamily="34" charset="0"/>
              </a:rPr>
              <a:t>Ακρυλική πούδρα</a:t>
            </a:r>
          </a:p>
          <a:p>
            <a:pPr>
              <a:buFont typeface="Wingdings" pitchFamily="2" charset="2"/>
              <a:buChar char="v"/>
            </a:pPr>
            <a:endParaRPr lang="el-GR" sz="2000" dirty="0">
              <a:solidFill>
                <a:schemeClr val="accent3">
                  <a:lumMod val="75000"/>
                </a:schemeClr>
              </a:solidFill>
              <a:latin typeface="Calibri" pitchFamily="34" charset="0"/>
            </a:endParaRPr>
          </a:p>
          <a:p>
            <a:pPr>
              <a:buFont typeface="Wingdings" pitchFamily="2" charset="2"/>
              <a:buChar char="v"/>
            </a:pPr>
            <a:r>
              <a:rPr lang="el-GR" sz="2000" dirty="0" smtClean="0">
                <a:solidFill>
                  <a:schemeClr val="accent3">
                    <a:lumMod val="75000"/>
                  </a:schemeClr>
                </a:solidFill>
                <a:latin typeface="Calibri" pitchFamily="34" charset="0"/>
              </a:rPr>
              <a:t>Ακρυλικό υγρό</a:t>
            </a:r>
            <a:endParaRPr lang="en-US" sz="2000" dirty="0" smtClean="0">
              <a:solidFill>
                <a:schemeClr val="accent3">
                  <a:lumMod val="75000"/>
                </a:schemeClr>
              </a:solidFill>
              <a:latin typeface="Calibri" pitchFamily="34" charset="0"/>
            </a:endParaRPr>
          </a:p>
          <a:p>
            <a:pPr>
              <a:buFont typeface="Wingdings" pitchFamily="2" charset="2"/>
              <a:buChar char="v"/>
            </a:pPr>
            <a:endParaRPr lang="en-US" sz="2000" dirty="0" smtClean="0">
              <a:solidFill>
                <a:schemeClr val="accent3">
                  <a:lumMod val="75000"/>
                </a:schemeClr>
              </a:solidFill>
              <a:latin typeface="Calibri" pitchFamily="34" charset="0"/>
            </a:endParaRPr>
          </a:p>
          <a:p>
            <a:pPr>
              <a:buFont typeface="Wingdings" pitchFamily="2" charset="2"/>
              <a:buChar char="v"/>
            </a:pPr>
            <a:r>
              <a:rPr lang="el-GR" sz="2000" dirty="0" smtClean="0">
                <a:solidFill>
                  <a:schemeClr val="accent3">
                    <a:lumMod val="75000"/>
                  </a:schemeClr>
                </a:solidFill>
                <a:latin typeface="Calibri" pitchFamily="34" charset="0"/>
              </a:rPr>
              <a:t>Φόρμες </a:t>
            </a:r>
          </a:p>
          <a:p>
            <a:pPr>
              <a:buFont typeface="Wingdings" pitchFamily="2" charset="2"/>
              <a:buChar char="v"/>
            </a:pPr>
            <a:endParaRPr lang="en-US" sz="2000" dirty="0" smtClean="0">
              <a:solidFill>
                <a:schemeClr val="accent3">
                  <a:lumMod val="75000"/>
                </a:schemeClr>
              </a:solidFill>
              <a:latin typeface="Calibri" pitchFamily="34" charset="0"/>
            </a:endParaRPr>
          </a:p>
          <a:p>
            <a:pPr>
              <a:buFont typeface="Wingdings" pitchFamily="2" charset="2"/>
              <a:buChar char="v"/>
            </a:pPr>
            <a:r>
              <a:rPr lang="el-GR" sz="2000" dirty="0" smtClean="0">
                <a:solidFill>
                  <a:schemeClr val="accent3">
                    <a:lumMod val="75000"/>
                  </a:schemeClr>
                </a:solidFill>
                <a:latin typeface="Calibri" pitchFamily="34" charset="0"/>
              </a:rPr>
              <a:t>Πινέλο ακρυλικού</a:t>
            </a:r>
            <a:endParaRPr lang="en-US" sz="2000" dirty="0" smtClean="0">
              <a:solidFill>
                <a:schemeClr val="accent3">
                  <a:lumMod val="75000"/>
                </a:schemeClr>
              </a:solidFill>
              <a:latin typeface="Calibri" pitchFamily="34" charset="0"/>
            </a:endParaRPr>
          </a:p>
          <a:p>
            <a:endParaRPr lang="en-US" sz="2000" dirty="0" smtClean="0">
              <a:solidFill>
                <a:schemeClr val="accent3">
                  <a:lumMod val="75000"/>
                </a:schemeClr>
              </a:solidFill>
              <a:latin typeface="Calibri" pitchFamily="34" charset="0"/>
            </a:endParaRPr>
          </a:p>
          <a:p>
            <a:pPr>
              <a:buFont typeface="Wingdings" pitchFamily="2" charset="2"/>
              <a:buChar char="v"/>
            </a:pPr>
            <a:r>
              <a:rPr lang="el-GR" sz="2000" dirty="0" smtClean="0">
                <a:solidFill>
                  <a:schemeClr val="accent3">
                    <a:lumMod val="75000"/>
                  </a:schemeClr>
                </a:solidFill>
                <a:latin typeface="Calibri" pitchFamily="34" charset="0"/>
              </a:rPr>
              <a:t>Λάμπα πολυμερισμού</a:t>
            </a:r>
          </a:p>
          <a:p>
            <a:pPr>
              <a:buFont typeface="Wingdings" pitchFamily="2" charset="2"/>
              <a:buChar char="v"/>
            </a:pPr>
            <a:endParaRPr lang="el-GR" sz="2000" dirty="0" smtClean="0">
              <a:solidFill>
                <a:schemeClr val="accent3">
                  <a:lumMod val="75000"/>
                </a:schemeClr>
              </a:solidFill>
              <a:latin typeface="Calibri" pitchFamily="34" charset="0"/>
            </a:endParaRPr>
          </a:p>
          <a:p>
            <a:pPr>
              <a:buFont typeface="Wingdings" pitchFamily="2" charset="2"/>
              <a:buChar char="v"/>
            </a:pPr>
            <a:r>
              <a:rPr lang="en-US" sz="2000" dirty="0" smtClean="0">
                <a:solidFill>
                  <a:schemeClr val="accent3">
                    <a:lumMod val="75000"/>
                  </a:schemeClr>
                </a:solidFill>
                <a:latin typeface="Calibri" pitchFamily="34" charset="0"/>
              </a:rPr>
              <a:t>Nail cleaner</a:t>
            </a:r>
          </a:p>
          <a:p>
            <a:pPr>
              <a:buFont typeface="Wingdings" pitchFamily="2" charset="2"/>
              <a:buChar char="v"/>
            </a:pPr>
            <a:endParaRPr lang="en-US" sz="2000" dirty="0" smtClean="0">
              <a:solidFill>
                <a:schemeClr val="accent3">
                  <a:lumMod val="75000"/>
                </a:schemeClr>
              </a:solidFill>
              <a:latin typeface="Calibri" pitchFamily="34" charset="0"/>
            </a:endParaRPr>
          </a:p>
          <a:p>
            <a:r>
              <a:rPr lang="en-US" sz="2000" dirty="0" smtClean="0">
                <a:solidFill>
                  <a:schemeClr val="accent3">
                    <a:lumMod val="75000"/>
                  </a:schemeClr>
                </a:solidFill>
                <a:latin typeface="Calibri" pitchFamily="34" charset="0"/>
              </a:rPr>
              <a:t> </a:t>
            </a:r>
            <a:endParaRPr lang="el-GR" sz="2000" dirty="0">
              <a:solidFill>
                <a:schemeClr val="accent3">
                  <a:lumMod val="75000"/>
                </a:schemeClr>
              </a:solidFill>
              <a:latin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TextBox"/>
          <p:cNvSpPr txBox="1"/>
          <p:nvPr/>
        </p:nvSpPr>
        <p:spPr>
          <a:xfrm>
            <a:off x="1108470" y="882031"/>
            <a:ext cx="7858180" cy="2246769"/>
          </a:xfrm>
          <a:prstGeom prst="rect">
            <a:avLst/>
          </a:prstGeom>
          <a:noFill/>
        </p:spPr>
        <p:txBody>
          <a:bodyPr wrap="square" rtlCol="0">
            <a:spAutoFit/>
          </a:bodyPr>
          <a:lstStyle/>
          <a:p>
            <a:pPr algn="ctr"/>
            <a:r>
              <a:rPr lang="el-GR" sz="2000" b="1" u="sng" dirty="0" smtClean="0">
                <a:solidFill>
                  <a:schemeClr val="accent3">
                    <a:lumMod val="75000"/>
                  </a:schemeClr>
                </a:solidFill>
                <a:latin typeface="Calibri" pitchFamily="34" charset="0"/>
              </a:rPr>
              <a:t>ΔΙΑΔΙΚΑΣΙΑ</a:t>
            </a:r>
          </a:p>
          <a:p>
            <a:pPr algn="ctr"/>
            <a:endParaRPr lang="el-GR" sz="2000" dirty="0">
              <a:solidFill>
                <a:schemeClr val="accent3">
                  <a:lumMod val="75000"/>
                </a:schemeClr>
              </a:solidFill>
              <a:latin typeface="Calibri" pitchFamily="34" charset="0"/>
            </a:endParaRPr>
          </a:p>
          <a:p>
            <a:pPr algn="ctr"/>
            <a:r>
              <a:rPr lang="el-GR" sz="2000" dirty="0" smtClean="0">
                <a:solidFill>
                  <a:schemeClr val="accent3">
                    <a:lumMod val="75000"/>
                  </a:schemeClr>
                </a:solidFill>
                <a:latin typeface="Calibri" pitchFamily="34" charset="0"/>
              </a:rPr>
              <a:t>Πρώτα κάνουμε ένα ξηρό μανικιούρ, του όποιου τα βήματα έχουν αναφερθεί σε προηγούμενο μάθημα. Αφού μπαφάρω τα νυχιά και απομακρύνω τα υπολείμματα σκόνης με ένα βουρτσάκι, περνάω στην τοποθέτηση της φόρμας. </a:t>
            </a:r>
          </a:p>
          <a:p>
            <a:pPr algn="ctr"/>
            <a:endParaRPr lang="el-GR" sz="2000" dirty="0">
              <a:solidFill>
                <a:schemeClr val="accent3">
                  <a:lumMod val="75000"/>
                </a:schemeClr>
              </a:solidFill>
              <a:latin typeface="Calibri" pitchFamily="34" charset="0"/>
            </a:endParaRPr>
          </a:p>
        </p:txBody>
      </p:sp>
      <p:sp>
        <p:nvSpPr>
          <p:cNvPr id="3" name="2 - TextBox"/>
          <p:cNvSpPr txBox="1"/>
          <p:nvPr/>
        </p:nvSpPr>
        <p:spPr>
          <a:xfrm flipH="1">
            <a:off x="1071538" y="3214686"/>
            <a:ext cx="7429551" cy="3785652"/>
          </a:xfrm>
          <a:prstGeom prst="rect">
            <a:avLst/>
          </a:prstGeom>
          <a:noFill/>
        </p:spPr>
        <p:txBody>
          <a:bodyPr wrap="square" rtlCol="0">
            <a:spAutoFit/>
          </a:bodyPr>
          <a:lstStyle/>
          <a:p>
            <a:pPr>
              <a:buFont typeface="Wingdings" pitchFamily="2" charset="2"/>
              <a:buChar char="§"/>
            </a:pPr>
            <a:r>
              <a:rPr lang="el-GR" sz="2000" dirty="0" smtClean="0">
                <a:solidFill>
                  <a:schemeClr val="accent3">
                    <a:lumMod val="75000"/>
                  </a:schemeClr>
                </a:solidFill>
                <a:latin typeface="Calibri" pitchFamily="34" charset="0"/>
              </a:rPr>
              <a:t>Περνάω τη φόρμα στο νύχι</a:t>
            </a: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Εφαρμόζω στο φυσικό νύχι </a:t>
            </a:r>
            <a:r>
              <a:rPr lang="en-US" sz="2000" dirty="0" smtClean="0">
                <a:solidFill>
                  <a:schemeClr val="accent3">
                    <a:lumMod val="75000"/>
                  </a:schemeClr>
                </a:solidFill>
                <a:latin typeface="Calibri" pitchFamily="34" charset="0"/>
              </a:rPr>
              <a:t>primer</a:t>
            </a:r>
            <a:endParaRPr lang="el-GR" sz="2000" dirty="0" smtClean="0">
              <a:solidFill>
                <a:schemeClr val="accent3">
                  <a:lumMod val="75000"/>
                </a:schemeClr>
              </a:solidFill>
              <a:latin typeface="Calibri" pitchFamily="34" charset="0"/>
            </a:endParaRP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endParaRPr lang="el-GR" sz="2000" dirty="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 Ρίχνω μια μικρή ποσότητα από το υγρό ακρυλικού σε ένα ποτηράκι ακρυλικού και προετοιμάζω το πινέλο μου. Το πινέλο που θα χρησιμοποιήσω είναι πινέλο ακρυλικού</a:t>
            </a:r>
            <a:endParaRPr lang="el-GR" sz="2000" dirty="0" smtClean="0">
              <a:solidFill>
                <a:schemeClr val="accent3">
                  <a:lumMod val="75000"/>
                </a:schemeClr>
              </a:solidFill>
              <a:latin typeface="Calibri" pitchFamily="34" charset="0"/>
            </a:endParaRPr>
          </a:p>
          <a:p>
            <a:pPr>
              <a:buFont typeface="Wingdings" pitchFamily="2" charset="2"/>
              <a:buChar char="§"/>
            </a:pPr>
            <a:endParaRPr lang="en-US" sz="2000" dirty="0" smtClean="0">
              <a:solidFill>
                <a:schemeClr val="accent3">
                  <a:lumMod val="75000"/>
                </a:schemeClr>
              </a:solidFill>
              <a:latin typeface="Calibri" pitchFamily="34" charset="0"/>
            </a:endParaRPr>
          </a:p>
          <a:p>
            <a:pPr>
              <a:buFont typeface="Wingdings" pitchFamily="2" charset="2"/>
              <a:buChar char="§"/>
            </a:pPr>
            <a:endParaRPr lang="en-US" sz="2000" dirty="0" smtClean="0">
              <a:solidFill>
                <a:schemeClr val="accent3">
                  <a:lumMod val="75000"/>
                </a:schemeClr>
              </a:solidFill>
              <a:latin typeface="Calibri" pitchFamily="34" charset="0"/>
            </a:endParaRPr>
          </a:p>
          <a:p>
            <a:endParaRPr lang="en-US" sz="2000" dirty="0" smtClean="0">
              <a:solidFill>
                <a:schemeClr val="accent3">
                  <a:lumMod val="75000"/>
                </a:schemeClr>
              </a:solidFill>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1 Pc Transparent Nail Form Shelf Holder 500pcs Nail Form Acrylic UV Gel Tips  Extension Nail Art Tool from bornprettystor… | Diy acrylic nails, Nail forms,  Gel nails"/>
          <p:cNvPicPr>
            <a:picLocks noChangeAspect="1" noChangeArrowheads="1"/>
          </p:cNvPicPr>
          <p:nvPr/>
        </p:nvPicPr>
        <p:blipFill>
          <a:blip r:embed="rId2"/>
          <a:srcRect/>
          <a:stretch>
            <a:fillRect/>
          </a:stretch>
        </p:blipFill>
        <p:spPr bwMode="auto">
          <a:xfrm>
            <a:off x="2786050" y="1428736"/>
            <a:ext cx="4514850" cy="4514851"/>
          </a:xfrm>
          <a:prstGeom prst="rect">
            <a:avLst/>
          </a:prstGeom>
          <a:noFill/>
        </p:spPr>
      </p:pic>
      <p:sp>
        <p:nvSpPr>
          <p:cNvPr id="4" name="3 - TextBox"/>
          <p:cNvSpPr txBox="1"/>
          <p:nvPr/>
        </p:nvSpPr>
        <p:spPr>
          <a:xfrm>
            <a:off x="1214414" y="500042"/>
            <a:ext cx="7572428" cy="461665"/>
          </a:xfrm>
          <a:prstGeom prst="rect">
            <a:avLst/>
          </a:prstGeom>
          <a:noFill/>
        </p:spPr>
        <p:txBody>
          <a:bodyPr wrap="square" rtlCol="0">
            <a:spAutoFit/>
          </a:bodyPr>
          <a:lstStyle/>
          <a:p>
            <a:pPr algn="ctr"/>
            <a:r>
              <a:rPr lang="el-GR" sz="2400" b="1" u="sng" dirty="0" smtClean="0">
                <a:solidFill>
                  <a:schemeClr val="accent3">
                    <a:lumMod val="75000"/>
                  </a:schemeClr>
                </a:solidFill>
                <a:latin typeface="Calibri" pitchFamily="34" charset="0"/>
              </a:rPr>
              <a:t>ΒΗΜΑΤΑ ΕΦΑΡΜΟΓΗΣ ΦΟΡΜΑΣ ΣΤΟ ΦΥΣΙΚΟ ΝΥΧΙ</a:t>
            </a:r>
            <a:endParaRPr lang="el-GR" sz="2400" b="1" u="sng" dirty="0">
              <a:solidFill>
                <a:schemeClr val="accent3">
                  <a:lumMod val="75000"/>
                </a:schemeClr>
              </a:solidFill>
              <a:latin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142976" y="1928802"/>
            <a:ext cx="7715304" cy="3447098"/>
          </a:xfrm>
          <a:prstGeom prst="rect">
            <a:avLst/>
          </a:prstGeom>
        </p:spPr>
        <p:txBody>
          <a:bodyPr wrap="square">
            <a:spAutoFit/>
          </a:bodyPr>
          <a:lstStyle/>
          <a:p>
            <a:pPr>
              <a:buFont typeface="Wingdings" pitchFamily="2" charset="2"/>
              <a:buChar char="§"/>
            </a:pPr>
            <a:r>
              <a:rPr lang="el-GR" sz="2000" dirty="0" smtClean="0">
                <a:solidFill>
                  <a:schemeClr val="accent3">
                    <a:lumMod val="75000"/>
                  </a:schemeClr>
                </a:solidFill>
                <a:latin typeface="Calibri" pitchFamily="34" charset="0"/>
              </a:rPr>
              <a:t>Παίρνω ποσότητα ακρυλικού υγρού με το πινέλο μου και στην συνέχεια το πιέζω ελαφρά μέσα στην ακρυλική πούδρα  για να φτιάξω την σωστή μπίλια για χτίσιμο. Πρέπει να έχω σωστή αναλογία ανάμειξης υγρού και πούδρας ώστε η μπίλια μας να είναι λεία ,με ημιδιάφανη εμφάνιση.</a:t>
            </a:r>
          </a:p>
          <a:p>
            <a:pPr>
              <a:buFont typeface="Wingdings" pitchFamily="2" charset="2"/>
              <a:buChar char="§"/>
            </a:pPr>
            <a:endParaRPr lang="el-GR" sz="2000" dirty="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Αρχίζω να χτίζω το νύχι ξεκινώντας από τα επωνύχια , χωρίς να τα ακουμπάω, κατεβάζοντας το υλικό με το πινέλο μου προς τα κάτω. Απλώνω όσο πιο ομοιόμορφα μπορώ σχηματίζοντας το σχήμα που επιθυμώ</a:t>
            </a:r>
          </a:p>
          <a:p>
            <a:endParaRPr lang="el-GR" sz="2000" dirty="0" smtClean="0">
              <a:solidFill>
                <a:schemeClr val="accent3">
                  <a:lumMod val="75000"/>
                </a:schemeClr>
              </a:solidFill>
              <a:latin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142944" y="928670"/>
            <a:ext cx="8001056" cy="5632311"/>
          </a:xfrm>
          <a:prstGeom prst="rect">
            <a:avLst/>
          </a:prstGeom>
        </p:spPr>
        <p:txBody>
          <a:bodyPr wrap="square">
            <a:spAutoFit/>
          </a:bodyPr>
          <a:lstStyle/>
          <a:p>
            <a:endParaRPr lang="el-GR" sz="2000" dirty="0" smtClean="0">
              <a:solidFill>
                <a:schemeClr val="accent3">
                  <a:lumMod val="75000"/>
                </a:schemeClr>
              </a:solidFill>
              <a:latin typeface="Calibri" pitchFamily="34" charset="0"/>
            </a:endParaRP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Περιμένω να στεγνώσει το ακρυλικό</a:t>
            </a: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endParaRPr lang="en-US" sz="2000" dirty="0" smtClean="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Με περισσότερη ποσότητα </a:t>
            </a:r>
            <a:r>
              <a:rPr lang="el-GR" sz="2000" dirty="0" smtClean="0">
                <a:solidFill>
                  <a:schemeClr val="accent3">
                    <a:lumMod val="75000"/>
                  </a:schemeClr>
                </a:solidFill>
                <a:latin typeface="Calibri" pitchFamily="34" charset="0"/>
              </a:rPr>
              <a:t>ακρυλικού</a:t>
            </a:r>
            <a:r>
              <a:rPr lang="el-GR" sz="2000" dirty="0" smtClean="0">
                <a:solidFill>
                  <a:schemeClr val="accent3">
                    <a:lumMod val="75000"/>
                  </a:schemeClr>
                </a:solidFill>
                <a:latin typeface="Calibri" pitchFamily="34" charset="0"/>
              </a:rPr>
              <a:t> </a:t>
            </a:r>
            <a:r>
              <a:rPr lang="el-GR" sz="2000" dirty="0" smtClean="0">
                <a:solidFill>
                  <a:schemeClr val="accent3">
                    <a:lumMod val="75000"/>
                  </a:schemeClr>
                </a:solidFill>
                <a:latin typeface="Calibri" pitchFamily="34" charset="0"/>
              </a:rPr>
              <a:t>ενισχύω το νύχι. Τοποθετώ το </a:t>
            </a:r>
            <a:r>
              <a:rPr lang="el-GR" sz="2000" dirty="0" smtClean="0">
                <a:solidFill>
                  <a:schemeClr val="accent3">
                    <a:lumMod val="75000"/>
                  </a:schemeClr>
                </a:solidFill>
                <a:latin typeface="Calibri" pitchFamily="34" charset="0"/>
              </a:rPr>
              <a:t>ακρυλικό στην επιφάνεια του νυχιού. Δουλεύω τη περιοχή πιο πάνω από το σημείο ένωσης  και φροντίζω να πάει και στη περιοχή κοντά στα επωνύχια χωρίς να τα ακουμπήσω, κατεβάζοντας το υλικό σιγά-σιγά προς τα κάτω με απαλές κινήσεις. Δουλεύω πολύ καλά και τη καμπύλη του νυχιού ώστε να είναι πιο ανθεκτικό.</a:t>
            </a:r>
          </a:p>
          <a:p>
            <a:pPr>
              <a:buFont typeface="Wingdings" pitchFamily="2" charset="2"/>
              <a:buChar char="§"/>
            </a:pPr>
            <a:endParaRPr lang="el-GR" sz="2000" dirty="0">
              <a:solidFill>
                <a:schemeClr val="accent3">
                  <a:lumMod val="75000"/>
                </a:schemeClr>
              </a:solidFill>
              <a:latin typeface="Calibri" pitchFamily="34" charset="0"/>
            </a:endParaRP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Περιμένω να στεγνώσει το ακρυλικό</a:t>
            </a: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endParaRPr lang="en-US" sz="2000" dirty="0" smtClean="0">
              <a:solidFill>
                <a:schemeClr val="accent3">
                  <a:lumMod val="75000"/>
                </a:schemeClr>
              </a:solidFill>
              <a:latin typeface="Calibri" pitchFamily="34" charset="0"/>
            </a:endParaRPr>
          </a:p>
          <a:p>
            <a:pPr>
              <a:buFont typeface="Wingdings" pitchFamily="2" charset="2"/>
              <a:buChar char="§"/>
            </a:pPr>
            <a:endParaRPr lang="el-GR" sz="2000" dirty="0">
              <a:solidFill>
                <a:schemeClr val="accent3">
                  <a:lumMod val="75000"/>
                </a:schemeClr>
              </a:solidFill>
              <a:latin typeface="Calibr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71538" y="1214422"/>
            <a:ext cx="7786742" cy="4708981"/>
          </a:xfrm>
          <a:prstGeom prst="rect">
            <a:avLst/>
          </a:prstGeom>
        </p:spPr>
        <p:txBody>
          <a:bodyPr wrap="square">
            <a:spAutoFit/>
          </a:bodyPr>
          <a:lstStyle/>
          <a:p>
            <a:pPr>
              <a:buFont typeface="Wingdings" pitchFamily="2" charset="2"/>
              <a:buChar char="§"/>
            </a:pPr>
            <a:r>
              <a:rPr lang="el-GR" sz="2000" dirty="0" smtClean="0">
                <a:solidFill>
                  <a:schemeClr val="accent3">
                    <a:lumMod val="75000"/>
                  </a:schemeClr>
                </a:solidFill>
                <a:latin typeface="Calibri" pitchFamily="34" charset="0"/>
              </a:rPr>
              <a:t>Αφαιρώ τη φόρμα προσεκτικά. Επαναλαμβάνω και στα υπόλοιπα νύχια </a:t>
            </a:r>
          </a:p>
          <a:p>
            <a:pPr>
              <a:buFont typeface="Wingdings" pitchFamily="2" charset="2"/>
              <a:buChar char="§"/>
            </a:pPr>
            <a:endParaRPr lang="el-GR" sz="2000" dirty="0" smtClean="0">
              <a:solidFill>
                <a:schemeClr val="accent3">
                  <a:lumMod val="75000"/>
                </a:schemeClr>
              </a:solidFill>
              <a:latin typeface="Calibri" pitchFamily="34" charset="0"/>
            </a:endParaRPr>
          </a:p>
          <a:p>
            <a:endParaRPr lang="el-GR" sz="2000" dirty="0" smtClean="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Με μια λίμα δίνω το επιθυμητό σχήμα στα νύχια και λιμάρω την επιφάνεια του νυχιού για να διορθώσω τυχόν ατέλειες</a:t>
            </a: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Με μια βούρτσα σκόνης απομακρύνουμε τα υπολείμματα σκόνης  και περνάμε στη βαφή</a:t>
            </a: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Βάφουμε είτε με ημιμόνιμα χρώματα είτε με ακρυλικά χρώματα</a:t>
            </a:r>
            <a:r>
              <a:rPr lang="en-US" sz="2000" dirty="0" smtClean="0">
                <a:solidFill>
                  <a:schemeClr val="accent3">
                    <a:lumMod val="75000"/>
                  </a:schemeClr>
                </a:solidFill>
                <a:latin typeface="Calibri" pitchFamily="34" charset="0"/>
              </a:rPr>
              <a:t>. H </a:t>
            </a:r>
            <a:r>
              <a:rPr lang="el-GR" sz="2000" dirty="0" smtClean="0">
                <a:solidFill>
                  <a:schemeClr val="accent3">
                    <a:lumMod val="75000"/>
                  </a:schemeClr>
                </a:solidFill>
                <a:latin typeface="Calibri" pitchFamily="34" charset="0"/>
              </a:rPr>
              <a:t>διαδικασία βαφής με ημιμόνιμα χρώματα είναι ίδια με αυτή του ημιμόνιμου μανικιούρ, ενώ η βαφή με ακρυλικά ίδια με αυτή του ακρυλικού.</a:t>
            </a:r>
          </a:p>
          <a:p>
            <a:pPr>
              <a:buFont typeface="Wingdings" pitchFamily="2" charset="2"/>
              <a:buChar char="§"/>
            </a:pPr>
            <a:endParaRPr lang="el-GR" sz="2000" dirty="0" smtClean="0">
              <a:solidFill>
                <a:schemeClr val="accent3">
                  <a:lumMod val="75000"/>
                </a:schemeClr>
              </a:solidFill>
              <a:latin typeface="Calibri" pitchFamily="34" charset="0"/>
            </a:endParaRPr>
          </a:p>
          <a:p>
            <a:pPr>
              <a:buFont typeface="Wingdings" pitchFamily="2" charset="2"/>
              <a:buChar char="§"/>
            </a:pPr>
            <a:r>
              <a:rPr lang="el-GR" sz="2000" dirty="0" smtClean="0">
                <a:solidFill>
                  <a:schemeClr val="accent3">
                    <a:lumMod val="75000"/>
                  </a:schemeClr>
                </a:solidFill>
                <a:latin typeface="Calibri" pitchFamily="34" charset="0"/>
              </a:rPr>
              <a:t>Στο τέλος, εφαρμόζω κάνοντας μασάζ λάδι επωνυχίων.</a:t>
            </a:r>
            <a:endParaRPr lang="el-GR" sz="2000" dirty="0">
              <a:solidFill>
                <a:schemeClr val="accent3">
                  <a:lumMod val="75000"/>
                </a:schemeClr>
              </a:solidFill>
              <a:latin typeface="Calibri"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Ηλιοστάσιο">
  <a:themeElements>
    <a:clrScheme name="Προσαρμοσμένος 28">
      <a:dk1>
        <a:sysClr val="windowText" lastClr="000000"/>
      </a:dk1>
      <a:lt1>
        <a:sysClr val="window" lastClr="FFFFFF"/>
      </a:lt1>
      <a:dk2>
        <a:srgbClr val="DBDDCC"/>
      </a:dk2>
      <a:lt2>
        <a:srgbClr val="C9CCB3"/>
      </a:lt2>
      <a:accent1>
        <a:srgbClr val="808759"/>
      </a:accent1>
      <a:accent2>
        <a:srgbClr val="C9CCB3"/>
      </a:accent2>
      <a:accent3>
        <a:srgbClr val="A5AB81"/>
      </a:accent3>
      <a:accent4>
        <a:srgbClr val="D8B25C"/>
      </a:accent4>
      <a:accent5>
        <a:srgbClr val="7BA79D"/>
      </a:accent5>
      <a:accent6>
        <a:srgbClr val="968C8C"/>
      </a:accent6>
      <a:hlink>
        <a:srgbClr val="F7B615"/>
      </a:hlink>
      <a:folHlink>
        <a:srgbClr val="704404"/>
      </a:folHlink>
    </a:clrScheme>
    <a:fontScheme name="Ηλιοστάσιο">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Ηλιοστάσιο">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23</TotalTime>
  <Words>1357</Words>
  <Application>Microsoft Office PowerPoint</Application>
  <PresentationFormat>Προβολή στην οθόνη (4:3)</PresentationFormat>
  <Paragraphs>168</Paragraphs>
  <Slides>23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23</vt:i4>
      </vt:variant>
    </vt:vector>
  </HeadingPairs>
  <TitlesOfParts>
    <vt:vector size="24" baseType="lpstr">
      <vt:lpstr>Ηλιοστάσιο</vt:lpstr>
      <vt:lpstr>ΤΕΧΝΗΤΑ ΝΥΧΙΑ (ΑΚΡΥΛΙΚΟ ME ΦΟΡΜΑ ΚΑΙ TIPS) </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lpstr>Διαφάνεια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ΤΕΧΝΗΤΑ ΝΥΧΙΑ ΜΕ ΑΚΡΥΛΙΚΟ ΚΑΙ ΦΟΡΜΑ</dc:title>
  <dc:creator>user</dc:creator>
  <cp:lastModifiedBy>user</cp:lastModifiedBy>
  <cp:revision>7</cp:revision>
  <dcterms:created xsi:type="dcterms:W3CDTF">2021-04-05T13:12:30Z</dcterms:created>
  <dcterms:modified xsi:type="dcterms:W3CDTF">2021-04-05T13:35:37Z</dcterms:modified>
</cp:coreProperties>
</file>