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1" r:id="rId2"/>
    <p:sldId id="257" r:id="rId3"/>
    <p:sldId id="258" r:id="rId4"/>
    <p:sldId id="259"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showGuides="1">
      <p:cViewPr varScale="1">
        <p:scale>
          <a:sx n="75" d="100"/>
          <a:sy n="75" d="100"/>
        </p:scale>
        <p:origin x="52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457200"/>
            <a:ext cx="10972800" cy="13716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609600" y="1981200"/>
            <a:ext cx="5384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981200"/>
            <a:ext cx="5384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2"/>
          <p:cNvSpPr>
            <a:spLocks noGrp="1" noChangeArrowheads="1"/>
          </p:cNvSpPr>
          <p:nvPr>
            <p:ph type="ftr" sz="quarter" idx="10"/>
          </p:nvPr>
        </p:nvSpPr>
        <p:spPr>
          <a:ln/>
        </p:spPr>
        <p:txBody>
          <a:bodyPr/>
          <a:lstStyle>
            <a:lvl1pPr>
              <a:defRPr/>
            </a:lvl1pPr>
          </a:lstStyle>
          <a:p>
            <a:pPr>
              <a:defRPr/>
            </a:pPr>
            <a:endParaRPr lang="el-GR"/>
          </a:p>
        </p:txBody>
      </p:sp>
      <p:sp>
        <p:nvSpPr>
          <p:cNvPr id="6" name="Rectangle 3"/>
          <p:cNvSpPr>
            <a:spLocks noGrp="1" noChangeArrowheads="1"/>
          </p:cNvSpPr>
          <p:nvPr>
            <p:ph type="sldNum" sz="quarter" idx="11"/>
          </p:nvPr>
        </p:nvSpPr>
        <p:spPr>
          <a:ln/>
        </p:spPr>
        <p:txBody>
          <a:bodyPr/>
          <a:lstStyle>
            <a:lvl1pPr>
              <a:defRPr/>
            </a:lvl1pPr>
          </a:lstStyle>
          <a:p>
            <a:fld id="{B036689C-9A68-4BE2-B109-1D702419F3AE}" type="slidenum">
              <a:rPr lang="el-GR" altLang="el-GR"/>
              <a:pPr/>
              <a:t>‹#›</a:t>
            </a:fld>
            <a:endParaRPr lang="el-GR" altLang="el-GR"/>
          </a:p>
        </p:txBody>
      </p:sp>
      <p:sp>
        <p:nvSpPr>
          <p:cNvPr id="7" name="Rectangle 16"/>
          <p:cNvSpPr>
            <a:spLocks noGrp="1" noChangeArrowheads="1"/>
          </p:cNvSpPr>
          <p:nvPr>
            <p:ph type="dt" sz="half" idx="12"/>
          </p:nvPr>
        </p:nvSpPr>
        <p:spPr>
          <a:ln/>
        </p:spPr>
        <p:txBody>
          <a:bodyPr/>
          <a:lstStyle>
            <a:lvl1pPr>
              <a:defRPr/>
            </a:lvl1pPr>
          </a:lstStyle>
          <a:p>
            <a:pPr>
              <a:defRPr/>
            </a:pPr>
            <a:endParaRPr lang="el-GR"/>
          </a:p>
        </p:txBody>
      </p:sp>
    </p:spTree>
    <p:extLst>
      <p:ext uri="{BB962C8B-B14F-4D97-AF65-F5344CB8AC3E}">
        <p14:creationId xmlns:p14="http://schemas.microsoft.com/office/powerpoint/2010/main" val="334218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42A54C80-263E-416B-A8E0-580EDEADCBDC}" type="datetimeFigureOut">
              <a:rPr lang="en-US" dirty="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7.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7.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
            </a:r>
            <a:br>
              <a:rPr lang="el-GR" dirty="0" smtClean="0"/>
            </a:br>
            <a:r>
              <a:rPr lang="el-GR" dirty="0" smtClean="0"/>
              <a:t>ΣΥΜΠΕΡΙΦΟΡΑ ΚΑΤΑΝΑΛΩΤΩΝ</a:t>
            </a:r>
            <a:endParaRPr lang="el-GR" dirty="0"/>
          </a:p>
        </p:txBody>
      </p:sp>
      <p:sp>
        <p:nvSpPr>
          <p:cNvPr id="3" name="Θέση κειμένου 2"/>
          <p:cNvSpPr>
            <a:spLocks noGrp="1"/>
          </p:cNvSpPr>
          <p:nvPr>
            <p:ph type="body" sz="half" idx="1"/>
          </p:nvPr>
        </p:nvSpPr>
        <p:spPr/>
        <p:txBody>
          <a:bodyPr>
            <a:normAutofit/>
          </a:bodyPr>
          <a:lstStyle/>
          <a:p>
            <a:endParaRPr lang="el-GR" sz="4400" dirty="0" smtClean="0">
              <a:solidFill>
                <a:srgbClr val="FF0000"/>
              </a:solidFill>
            </a:endParaRPr>
          </a:p>
          <a:p>
            <a:r>
              <a:rPr lang="el-GR" sz="4400" dirty="0" smtClean="0">
                <a:solidFill>
                  <a:srgbClr val="FF0000"/>
                </a:solidFill>
              </a:rPr>
              <a:t>ΔΙΑΦΗΜΙΣΗ</a:t>
            </a:r>
            <a:endParaRPr lang="el-GR" sz="4400" dirty="0">
              <a:solidFill>
                <a:srgbClr val="FF0000"/>
              </a:solidFill>
            </a:endParaRPr>
          </a:p>
        </p:txBody>
      </p:sp>
      <p:sp>
        <p:nvSpPr>
          <p:cNvPr id="4" name="Θέση περιεχομένου 3"/>
          <p:cNvSpPr>
            <a:spLocks noGrp="1"/>
          </p:cNvSpPr>
          <p:nvPr>
            <p:ph sz="half" idx="2"/>
          </p:nvPr>
        </p:nvSpPr>
        <p:spPr/>
        <p:txBody>
          <a:bodyPr>
            <a:normAutofit/>
          </a:bodyPr>
          <a:lstStyle/>
          <a:p>
            <a:endParaRPr lang="el-GR" sz="3600" dirty="0" smtClean="0">
              <a:solidFill>
                <a:srgbClr val="FF0000"/>
              </a:solidFill>
            </a:endParaRPr>
          </a:p>
          <a:p>
            <a:r>
              <a:rPr lang="el-GR" sz="3600" dirty="0" smtClean="0">
                <a:solidFill>
                  <a:srgbClr val="FF0000"/>
                </a:solidFill>
              </a:rPr>
              <a:t>ΠΡΟΩΘΗΣΗ ΠΩΛΗΣΕΩΝ</a:t>
            </a:r>
            <a:endParaRPr lang="el-GR" sz="3600" dirty="0">
              <a:solidFill>
                <a:srgbClr val="FF0000"/>
              </a:solidFill>
            </a:endParaRPr>
          </a:p>
        </p:txBody>
      </p:sp>
    </p:spTree>
    <p:extLst>
      <p:ext uri="{BB962C8B-B14F-4D97-AF65-F5344CB8AC3E}">
        <p14:creationId xmlns:p14="http://schemas.microsoft.com/office/powerpoint/2010/main" val="2625981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Κριτήρια</a:t>
            </a:r>
            <a:r>
              <a:rPr lang="el-GR" altLang="el-GR" sz="3200" b="1"/>
              <a:t> </a:t>
            </a:r>
            <a:r>
              <a:rPr lang="el-GR" altLang="el-GR" sz="3200"/>
              <a:t>Τμηματοποίησης Αγοράς </a:t>
            </a:r>
            <a:r>
              <a:rPr lang="el-GR" altLang="el-GR" sz="1800"/>
              <a:t>(5)</a:t>
            </a:r>
          </a:p>
        </p:txBody>
      </p:sp>
      <p:sp>
        <p:nvSpPr>
          <p:cNvPr id="133123" name="Rectangle 3"/>
          <p:cNvSpPr>
            <a:spLocks noGrp="1" noChangeArrowheads="1"/>
          </p:cNvSpPr>
          <p:nvPr>
            <p:ph type="body" sz="half" idx="1"/>
          </p:nvPr>
        </p:nvSpPr>
        <p:spPr>
          <a:xfrm>
            <a:off x="673100" y="1524000"/>
            <a:ext cx="9383713" cy="4786314"/>
          </a:xfrm>
        </p:spPr>
        <p:txBody>
          <a:bodyPr/>
          <a:lstStyle/>
          <a:p>
            <a:pPr marL="0" indent="0" algn="just">
              <a:lnSpc>
                <a:spcPct val="90000"/>
              </a:lnSpc>
              <a:spcBef>
                <a:spcPct val="30000"/>
              </a:spcBef>
              <a:buNone/>
            </a:pPr>
            <a:r>
              <a:rPr lang="el-GR" altLang="el-GR" b="1" dirty="0"/>
              <a:t>Προϋποθέσεις επιτυχούς </a:t>
            </a:r>
            <a:r>
              <a:rPr lang="el-GR" altLang="el-GR" b="1" dirty="0" err="1"/>
              <a:t>τμηματοποίησης</a:t>
            </a:r>
            <a:endParaRPr lang="el-GR" altLang="el-GR" b="1" dirty="0"/>
          </a:p>
          <a:p>
            <a:pPr marL="0" indent="0" algn="just">
              <a:lnSpc>
                <a:spcPct val="90000"/>
              </a:lnSpc>
              <a:spcBef>
                <a:spcPct val="30000"/>
              </a:spcBef>
              <a:buNone/>
            </a:pPr>
            <a:r>
              <a:rPr lang="el-GR" altLang="el-GR" b="1" u="sng" dirty="0">
                <a:solidFill>
                  <a:srgbClr val="FF0000"/>
                </a:solidFill>
              </a:rPr>
              <a:t>όταν πληρούνται και οι τέσσερις παρακάτω προϋποθέσεις</a:t>
            </a:r>
            <a:r>
              <a:rPr lang="el-GR" altLang="el-GR" dirty="0"/>
              <a:t>:</a:t>
            </a:r>
          </a:p>
          <a:p>
            <a:pPr marL="0" indent="0" algn="just">
              <a:lnSpc>
                <a:spcPct val="90000"/>
              </a:lnSpc>
              <a:spcBef>
                <a:spcPct val="30000"/>
              </a:spcBef>
              <a:buNone/>
            </a:pPr>
            <a:r>
              <a:rPr lang="el-GR" altLang="el-GR" dirty="0"/>
              <a:t>α. </a:t>
            </a:r>
            <a:r>
              <a:rPr lang="el-GR" altLang="el-GR" dirty="0">
                <a:solidFill>
                  <a:srgbClr val="FF0000"/>
                </a:solidFill>
              </a:rPr>
              <a:t>Οι αγοραστές </a:t>
            </a:r>
            <a:r>
              <a:rPr lang="el-GR" altLang="el-GR" dirty="0"/>
              <a:t>κάθε τμήματος αποτελούν </a:t>
            </a:r>
            <a:r>
              <a:rPr lang="el-GR" altLang="el-GR" dirty="0">
                <a:solidFill>
                  <a:srgbClr val="FF0000"/>
                </a:solidFill>
              </a:rPr>
              <a:t>μία </a:t>
            </a:r>
            <a:r>
              <a:rPr lang="el-GR" altLang="el-GR" i="1" dirty="0">
                <a:solidFill>
                  <a:srgbClr val="FF0000"/>
                </a:solidFill>
              </a:rPr>
              <a:t>ομοιογενή ομάδα</a:t>
            </a:r>
            <a:r>
              <a:rPr lang="el-GR" altLang="el-GR" dirty="0"/>
              <a:t>. Αυτό δεν σημαίνει ότι απλώς μοιράζονται κάποια κοινά χαρακτηριστικά ή κοινές ανάγκες, αλλά κυρίως ότι </a:t>
            </a:r>
            <a:r>
              <a:rPr lang="el-GR" altLang="el-GR" i="1" dirty="0"/>
              <a:t>αντιδρούν και συμπεριφέρονται με τον ίδιο τρόπο</a:t>
            </a:r>
            <a:r>
              <a:rPr lang="el-GR" altLang="el-GR" dirty="0"/>
              <a:t> στα διάφορα ερεθίσματα του μείγματος μάρκετινγκ.</a:t>
            </a:r>
          </a:p>
          <a:p>
            <a:pPr marL="0" indent="0" algn="just">
              <a:lnSpc>
                <a:spcPct val="90000"/>
              </a:lnSpc>
              <a:spcBef>
                <a:spcPct val="30000"/>
              </a:spcBef>
              <a:buNone/>
            </a:pPr>
            <a:r>
              <a:rPr lang="el-GR" altLang="el-GR" dirty="0"/>
              <a:t>β. </a:t>
            </a:r>
            <a:r>
              <a:rPr lang="el-GR" altLang="el-GR" dirty="0">
                <a:solidFill>
                  <a:srgbClr val="FF0000"/>
                </a:solidFill>
              </a:rPr>
              <a:t>Οι αγοραστές </a:t>
            </a:r>
            <a:r>
              <a:rPr lang="el-GR" altLang="el-GR" dirty="0"/>
              <a:t>οι οποίοι συμπεριλαμβάνονται σε καθένα από τα τμήματα </a:t>
            </a:r>
            <a:r>
              <a:rPr lang="el-GR" altLang="el-GR" i="1" dirty="0">
                <a:solidFill>
                  <a:srgbClr val="FF0000"/>
                </a:solidFill>
              </a:rPr>
              <a:t>διαφέρουν</a:t>
            </a:r>
            <a:r>
              <a:rPr lang="el-GR" altLang="el-GR" i="1" dirty="0"/>
              <a:t> από τους αγοραστές των υπόλοιπων τμημάτων</a:t>
            </a:r>
            <a:r>
              <a:rPr lang="el-GR" altLang="el-GR" dirty="0"/>
              <a:t>.</a:t>
            </a:r>
          </a:p>
          <a:p>
            <a:pPr marL="0" indent="0" algn="just">
              <a:lnSpc>
                <a:spcPct val="90000"/>
              </a:lnSpc>
              <a:spcBef>
                <a:spcPct val="30000"/>
              </a:spcBef>
              <a:buNone/>
            </a:pPr>
            <a:r>
              <a:rPr lang="el-GR" altLang="el-GR" dirty="0"/>
              <a:t>γ. Τα </a:t>
            </a:r>
            <a:r>
              <a:rPr lang="el-GR" altLang="el-GR" dirty="0">
                <a:solidFill>
                  <a:srgbClr val="FF0000"/>
                </a:solidFill>
              </a:rPr>
              <a:t>τμήματα </a:t>
            </a:r>
            <a:r>
              <a:rPr lang="el-GR" altLang="el-GR" dirty="0"/>
              <a:t>που προκύπτουν </a:t>
            </a:r>
            <a:r>
              <a:rPr lang="el-GR" altLang="el-GR" dirty="0">
                <a:solidFill>
                  <a:srgbClr val="FF0000"/>
                </a:solidFill>
              </a:rPr>
              <a:t>πρέπει να είναι </a:t>
            </a:r>
            <a:r>
              <a:rPr lang="el-GR" altLang="el-GR" i="1" dirty="0">
                <a:solidFill>
                  <a:srgbClr val="FF0000"/>
                </a:solidFill>
              </a:rPr>
              <a:t>αρκετά μεγάλα σε πλήθος</a:t>
            </a:r>
            <a:r>
              <a:rPr lang="el-GR" altLang="el-GR" dirty="0">
                <a:solidFill>
                  <a:srgbClr val="FF0000"/>
                </a:solidFill>
              </a:rPr>
              <a:t> αγοραστών</a:t>
            </a:r>
            <a:r>
              <a:rPr lang="el-GR" altLang="el-GR" dirty="0"/>
              <a:t>, έτσι ώστε να υπάρχει για την επιχείρηση οικονομικό ενδιαφέρον για τη στόχευσή τους.</a:t>
            </a:r>
          </a:p>
          <a:p>
            <a:pPr marL="0" indent="0" algn="just">
              <a:lnSpc>
                <a:spcPct val="90000"/>
              </a:lnSpc>
              <a:spcBef>
                <a:spcPct val="30000"/>
              </a:spcBef>
              <a:buNone/>
            </a:pPr>
            <a:r>
              <a:rPr lang="el-GR" altLang="el-GR" dirty="0"/>
              <a:t>δ. </a:t>
            </a:r>
            <a:r>
              <a:rPr lang="el-GR" altLang="el-GR" dirty="0">
                <a:solidFill>
                  <a:srgbClr val="FF0000"/>
                </a:solidFill>
              </a:rPr>
              <a:t>Τα τμήματα τ</a:t>
            </a:r>
            <a:r>
              <a:rPr lang="el-GR" altLang="el-GR" dirty="0"/>
              <a:t>α οποία προκύπτουν πρέπει να </a:t>
            </a:r>
            <a:r>
              <a:rPr lang="el-GR" altLang="el-GR" i="1" dirty="0"/>
              <a:t>είναι δυνατόν </a:t>
            </a:r>
            <a:r>
              <a:rPr lang="el-GR" altLang="el-GR" i="1" dirty="0">
                <a:solidFill>
                  <a:srgbClr val="FF0000"/>
                </a:solidFill>
              </a:rPr>
              <a:t>να προσεγγιστούν</a:t>
            </a:r>
            <a:r>
              <a:rPr lang="el-GR" altLang="el-GR" dirty="0">
                <a:solidFill>
                  <a:srgbClr val="FF0000"/>
                </a:solidFill>
              </a:rPr>
              <a:t> </a:t>
            </a:r>
            <a:r>
              <a:rPr lang="el-GR" altLang="el-GR" dirty="0"/>
              <a:t>μέσω της χρήσης του κατάλληλου </a:t>
            </a:r>
            <a:r>
              <a:rPr lang="el-GR" altLang="el-GR" dirty="0">
                <a:solidFill>
                  <a:srgbClr val="FF0000"/>
                </a:solidFill>
              </a:rPr>
              <a:t>μείγματος μάρκετινγκ.</a:t>
            </a:r>
          </a:p>
        </p:txBody>
      </p:sp>
    </p:spTree>
    <p:extLst>
      <p:ext uri="{BB962C8B-B14F-4D97-AF65-F5344CB8AC3E}">
        <p14:creationId xmlns:p14="http://schemas.microsoft.com/office/powerpoint/2010/main" val="1007092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1981200" y="333376"/>
            <a:ext cx="8229600" cy="595313"/>
          </a:xfrm>
        </p:spPr>
        <p:txBody>
          <a:bodyPr/>
          <a:lstStyle/>
          <a:p>
            <a:pPr algn="ctr" eaLnBrk="1" hangingPunct="1"/>
            <a:r>
              <a:rPr lang="el-GR" altLang="el-GR" sz="3200"/>
              <a:t>Προϊόν </a:t>
            </a:r>
            <a:r>
              <a:rPr lang="el-GR" altLang="el-GR" sz="1800"/>
              <a:t>(1)</a:t>
            </a:r>
            <a:endParaRPr lang="el-GR" altLang="el-GR" sz="2000"/>
          </a:p>
        </p:txBody>
      </p:sp>
      <p:sp>
        <p:nvSpPr>
          <p:cNvPr id="146435" name="Rectangle 3"/>
          <p:cNvSpPr>
            <a:spLocks noGrp="1" noChangeArrowheads="1"/>
          </p:cNvSpPr>
          <p:nvPr>
            <p:ph type="body" sz="half" idx="1"/>
          </p:nvPr>
        </p:nvSpPr>
        <p:spPr>
          <a:xfrm>
            <a:off x="685800" y="1125539"/>
            <a:ext cx="9371013" cy="5184775"/>
          </a:xfrm>
        </p:spPr>
        <p:txBody>
          <a:bodyPr/>
          <a:lstStyle/>
          <a:p>
            <a:pPr marL="0" indent="0" algn="just">
              <a:lnSpc>
                <a:spcPct val="90000"/>
              </a:lnSpc>
              <a:spcBef>
                <a:spcPct val="30000"/>
              </a:spcBef>
              <a:buNone/>
            </a:pPr>
            <a:r>
              <a:rPr lang="el-GR" altLang="el-GR" sz="2000" dirty="0"/>
              <a:t>Παραδοσιακά, το προϊόν ήταν απλώς </a:t>
            </a:r>
            <a:r>
              <a:rPr lang="el-GR" altLang="el-GR" sz="2000" b="1" dirty="0">
                <a:solidFill>
                  <a:srgbClr val="FF0000"/>
                </a:solidFill>
              </a:rPr>
              <a:t>το αποτέλεσμα μιας παραγωγικής διαδικασίας.</a:t>
            </a:r>
            <a:r>
              <a:rPr lang="el-GR" altLang="el-GR" sz="2000" dirty="0"/>
              <a:t> </a:t>
            </a:r>
            <a:r>
              <a:rPr lang="el-GR" altLang="el-GR" sz="2000" i="1" dirty="0"/>
              <a:t>Ο </a:t>
            </a:r>
            <a:r>
              <a:rPr lang="en-US" altLang="el-GR" sz="2000" i="1" dirty="0"/>
              <a:t>Ford</a:t>
            </a:r>
            <a:r>
              <a:rPr lang="el-GR" altLang="el-GR" sz="2000" i="1" dirty="0"/>
              <a:t>, έλεγε: «ο καταναλωτής μπορεί να έχει αυτοκίνητο όποιου χρώματος επιθυμεί, αρκεί να είναι μαύρο».</a:t>
            </a:r>
            <a:r>
              <a:rPr lang="el-GR" altLang="el-GR" sz="2000" dirty="0"/>
              <a:t> </a:t>
            </a:r>
          </a:p>
          <a:p>
            <a:pPr marL="0" indent="0" algn="just">
              <a:lnSpc>
                <a:spcPct val="90000"/>
              </a:lnSpc>
              <a:spcBef>
                <a:spcPct val="30000"/>
              </a:spcBef>
              <a:buNone/>
            </a:pPr>
            <a:r>
              <a:rPr lang="el-GR" altLang="el-GR" sz="2000" dirty="0"/>
              <a:t>Το μάρκετινγκ ανατρέπει αυτή την θεώρηση: </a:t>
            </a:r>
            <a:r>
              <a:rPr lang="el-GR" altLang="el-GR" sz="2000" b="1" i="1" dirty="0"/>
              <a:t>Προϊόν</a:t>
            </a:r>
            <a:r>
              <a:rPr lang="el-GR" altLang="el-GR" sz="2000" dirty="0"/>
              <a:t> δεν είναι πλέον αυτό που αποφασίζει ο παραγωγός, αλλά αυτό που βλέπει, θέλει και κατανοεί ο τελικός καταναλωτής. </a:t>
            </a:r>
          </a:p>
          <a:p>
            <a:pPr marL="0" indent="0" algn="just">
              <a:lnSpc>
                <a:spcPct val="90000"/>
              </a:lnSpc>
              <a:spcBef>
                <a:spcPct val="30000"/>
              </a:spcBef>
              <a:buNone/>
            </a:pPr>
            <a:r>
              <a:rPr lang="el-GR" altLang="el-GR" sz="2000" dirty="0"/>
              <a:t>Δεν είναι μόνο ένα υλικό, χειροπιαστό αντικείμενο με φυσικά χαρακτηριστικά, αλλά μια συνολική αντίληψη στο μυαλό του καταναλωτή, η οποία δημιουργεί και την ανάλογη προσδοκία ικανοποίησης των αναγκών του (μάρκετινγκ: ο παραγωγός πουλάει ωφέλειες οι οποίες πηγάζουν από προϊόντα). </a:t>
            </a:r>
          </a:p>
          <a:p>
            <a:pPr marL="0" indent="0" algn="just">
              <a:lnSpc>
                <a:spcPct val="90000"/>
              </a:lnSpc>
              <a:spcBef>
                <a:spcPct val="30000"/>
              </a:spcBef>
              <a:buNone/>
            </a:pPr>
            <a:endParaRPr lang="el-GR" altLang="el-GR" sz="2000" dirty="0"/>
          </a:p>
          <a:p>
            <a:pPr marL="0" indent="0" algn="just">
              <a:lnSpc>
                <a:spcPct val="90000"/>
              </a:lnSpc>
              <a:spcBef>
                <a:spcPct val="30000"/>
              </a:spcBef>
              <a:buNone/>
            </a:pPr>
            <a:r>
              <a:rPr lang="el-GR" altLang="el-GR" sz="2000" dirty="0"/>
              <a:t>Είτε το προϊόν είναι απλό (ένα φλιτζάνι καφέ), είτε σύνθετο (ένα βιομηχανικό εργαλείο), αποτελείται από πολλά επίπεδα.</a:t>
            </a:r>
            <a:endParaRPr lang="en-US" altLang="el-GR" sz="2000" dirty="0"/>
          </a:p>
        </p:txBody>
      </p:sp>
    </p:spTree>
    <p:extLst>
      <p:ext uri="{BB962C8B-B14F-4D97-AF65-F5344CB8AC3E}">
        <p14:creationId xmlns:p14="http://schemas.microsoft.com/office/powerpoint/2010/main" val="11081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81200" y="333376"/>
            <a:ext cx="8229600" cy="595313"/>
          </a:xfrm>
        </p:spPr>
        <p:txBody>
          <a:bodyPr/>
          <a:lstStyle/>
          <a:p>
            <a:pPr algn="ctr" eaLnBrk="1" hangingPunct="1"/>
            <a:r>
              <a:rPr lang="el-GR" altLang="el-GR" sz="3200"/>
              <a:t>Ανάπτυξη νέων προϊόντων </a:t>
            </a:r>
            <a:r>
              <a:rPr lang="el-GR" altLang="el-GR" sz="1800"/>
              <a:t>(1)</a:t>
            </a:r>
          </a:p>
        </p:txBody>
      </p:sp>
      <p:sp>
        <p:nvSpPr>
          <p:cNvPr id="160771" name="Rectangle 3"/>
          <p:cNvSpPr>
            <a:spLocks noGrp="1" noChangeArrowheads="1"/>
          </p:cNvSpPr>
          <p:nvPr>
            <p:ph type="body" sz="half" idx="1"/>
          </p:nvPr>
        </p:nvSpPr>
        <p:spPr>
          <a:xfrm>
            <a:off x="711200" y="1130300"/>
            <a:ext cx="9488488" cy="5322889"/>
          </a:xfrm>
        </p:spPr>
        <p:txBody>
          <a:bodyPr/>
          <a:lstStyle/>
          <a:p>
            <a:pPr marL="0" indent="0" algn="just">
              <a:lnSpc>
                <a:spcPct val="90000"/>
              </a:lnSpc>
              <a:spcBef>
                <a:spcPct val="30000"/>
              </a:spcBef>
              <a:buNone/>
            </a:pPr>
            <a:r>
              <a:rPr lang="el-GR" altLang="el-GR" dirty="0"/>
              <a:t>Μελέτες προσδιορίζουν το ποσοστό αποτυχίας νέων προϊόντων σε 80% (4 στα 5 </a:t>
            </a:r>
            <a:r>
              <a:rPr lang="el-GR" altLang="el-GR" dirty="0">
                <a:solidFill>
                  <a:srgbClr val="FF0000"/>
                </a:solidFill>
              </a:rPr>
              <a:t>αποτυγχάνουν</a:t>
            </a:r>
            <a:r>
              <a:rPr lang="el-GR" altLang="el-GR" dirty="0"/>
              <a:t> μέσα </a:t>
            </a:r>
            <a:r>
              <a:rPr lang="el-GR" altLang="el-GR" b="1" dirty="0">
                <a:solidFill>
                  <a:srgbClr val="FF0000"/>
                </a:solidFill>
              </a:rPr>
              <a:t>στα πρώτα τρία χρόνια ζωής τους). </a:t>
            </a:r>
          </a:p>
          <a:p>
            <a:pPr marL="0" indent="0" algn="just">
              <a:lnSpc>
                <a:spcPct val="90000"/>
              </a:lnSpc>
              <a:spcBef>
                <a:spcPct val="30000"/>
              </a:spcBef>
              <a:buNone/>
            </a:pPr>
            <a:r>
              <a:rPr lang="el-GR" altLang="el-GR" u="sng" dirty="0"/>
              <a:t>Λόγοι αποτυχίας</a:t>
            </a:r>
            <a:r>
              <a:rPr lang="el-GR" altLang="el-GR" dirty="0"/>
              <a:t>: </a:t>
            </a:r>
          </a:p>
          <a:p>
            <a:pPr marL="533400" lvl="1" indent="-266700" algn="just">
              <a:lnSpc>
                <a:spcPct val="90000"/>
              </a:lnSpc>
              <a:spcBef>
                <a:spcPct val="30000"/>
              </a:spcBef>
              <a:buClr>
                <a:schemeClr val="tx1"/>
              </a:buClr>
              <a:buSzTx/>
              <a:buFont typeface="Wingdings" panose="05000000000000000000" pitchFamily="2" charset="2"/>
              <a:buChar char="Ø"/>
            </a:pPr>
            <a:r>
              <a:rPr lang="el-GR" altLang="el-GR" b="1" dirty="0"/>
              <a:t>τα υπερβολικά έξοδα </a:t>
            </a:r>
            <a:r>
              <a:rPr lang="el-GR" altLang="el-GR" dirty="0"/>
              <a:t>ανάπτυξης των νέων προϊόντων, </a:t>
            </a:r>
          </a:p>
          <a:p>
            <a:pPr marL="533400" lvl="1" indent="-266700" algn="just">
              <a:lnSpc>
                <a:spcPct val="90000"/>
              </a:lnSpc>
              <a:spcBef>
                <a:spcPct val="30000"/>
              </a:spcBef>
              <a:buClr>
                <a:schemeClr val="tx1"/>
              </a:buClr>
              <a:buSzTx/>
              <a:buFont typeface="Wingdings" panose="05000000000000000000" pitchFamily="2" charset="2"/>
              <a:buChar char="Ø"/>
            </a:pPr>
            <a:r>
              <a:rPr lang="el-GR" altLang="el-GR" b="1" dirty="0"/>
              <a:t>ο εγωισμό</a:t>
            </a:r>
            <a:r>
              <a:rPr lang="el-GR" altLang="el-GR" dirty="0"/>
              <a:t>ς κάποιων υψηλόβαθμων στελεχών (προώθηση προϊόντων για τα οποία υπάρχουν πολλές αρνητικές ενδείξεις), </a:t>
            </a:r>
          </a:p>
          <a:p>
            <a:pPr marL="533400" lvl="1" indent="-266700" algn="just">
              <a:lnSpc>
                <a:spcPct val="90000"/>
              </a:lnSpc>
              <a:spcBef>
                <a:spcPct val="30000"/>
              </a:spcBef>
              <a:buClr>
                <a:schemeClr val="tx1"/>
              </a:buClr>
              <a:buSzTx/>
              <a:buFont typeface="Wingdings" panose="05000000000000000000" pitchFamily="2" charset="2"/>
              <a:buChar char="Ø"/>
            </a:pPr>
            <a:r>
              <a:rPr lang="el-GR" altLang="el-GR" b="1" dirty="0"/>
              <a:t>η έλλειψη επαρκούς έρευνας της αγοράς </a:t>
            </a:r>
            <a:r>
              <a:rPr lang="el-GR" altLang="el-GR" dirty="0"/>
              <a:t>(υπερεκτίμηση του μεγέθους της ζήτησης ή σε υποεκτίμηση των αντιδράσεων του ανταγωνισμού) και, </a:t>
            </a:r>
          </a:p>
          <a:p>
            <a:pPr marL="533400" lvl="1" indent="-266700" algn="just">
              <a:lnSpc>
                <a:spcPct val="90000"/>
              </a:lnSpc>
              <a:spcBef>
                <a:spcPct val="30000"/>
              </a:spcBef>
              <a:buClr>
                <a:schemeClr val="tx1"/>
              </a:buClr>
              <a:buSzTx/>
              <a:buFont typeface="Wingdings" panose="05000000000000000000" pitchFamily="2" charset="2"/>
              <a:buChar char="Ø"/>
            </a:pPr>
            <a:r>
              <a:rPr lang="el-GR" altLang="el-GR" b="1" dirty="0"/>
              <a:t>λανθασμένες ενέργειες μάρκετινγκ </a:t>
            </a:r>
            <a:r>
              <a:rPr lang="el-GR" altLang="el-GR" dirty="0"/>
              <a:t>κυρίως σε θέματα τιμολόγησης ή τοποθέτησης του προϊόντος.</a:t>
            </a:r>
          </a:p>
          <a:p>
            <a:pPr marL="0" indent="0" algn="just">
              <a:lnSpc>
                <a:spcPct val="90000"/>
              </a:lnSpc>
              <a:spcBef>
                <a:spcPct val="30000"/>
              </a:spcBef>
              <a:buNone/>
            </a:pPr>
            <a:endParaRPr lang="el-GR" altLang="el-GR" dirty="0"/>
          </a:p>
          <a:p>
            <a:pPr marL="0" indent="0" algn="just">
              <a:lnSpc>
                <a:spcPct val="90000"/>
              </a:lnSpc>
              <a:spcBef>
                <a:spcPct val="30000"/>
              </a:spcBef>
              <a:buNone/>
            </a:pPr>
            <a:r>
              <a:rPr lang="el-GR" altLang="el-GR" dirty="0"/>
              <a:t>Τι είναι όμως </a:t>
            </a:r>
            <a:r>
              <a:rPr lang="el-GR" altLang="el-GR" b="1" i="1" dirty="0"/>
              <a:t>νέο προϊόν</a:t>
            </a:r>
            <a:r>
              <a:rPr lang="el-GR" altLang="el-GR" dirty="0"/>
              <a:t>; Προϊόν το οποίο:</a:t>
            </a:r>
          </a:p>
          <a:p>
            <a:pPr marL="533400" lvl="1" indent="-266700" algn="just">
              <a:lnSpc>
                <a:spcPct val="90000"/>
              </a:lnSpc>
              <a:spcBef>
                <a:spcPct val="30000"/>
              </a:spcBef>
              <a:buClr>
                <a:schemeClr val="tx1"/>
              </a:buClr>
              <a:buSzTx/>
              <a:buFont typeface="Wingdings" panose="05000000000000000000" pitchFamily="2" charset="2"/>
              <a:buChar char="ü"/>
            </a:pPr>
            <a:r>
              <a:rPr lang="el-GR" altLang="el-GR" b="1" dirty="0"/>
              <a:t>ανοίγει μια εντελώς καινούργια αγορά </a:t>
            </a:r>
            <a:r>
              <a:rPr lang="el-GR" altLang="el-GR" dirty="0"/>
              <a:t>(π.χ. το πρώτο γουόκμαν της </a:t>
            </a:r>
            <a:r>
              <a:rPr lang="en-US" altLang="el-GR" dirty="0"/>
              <a:t>Sony</a:t>
            </a:r>
            <a:r>
              <a:rPr lang="el-GR" altLang="el-GR" dirty="0"/>
              <a:t>).</a:t>
            </a:r>
          </a:p>
          <a:p>
            <a:pPr marL="533400" lvl="1" indent="-266700" algn="just">
              <a:lnSpc>
                <a:spcPct val="90000"/>
              </a:lnSpc>
              <a:spcBef>
                <a:spcPct val="30000"/>
              </a:spcBef>
              <a:buClr>
                <a:schemeClr val="tx1"/>
              </a:buClr>
              <a:buSzTx/>
              <a:buFont typeface="Wingdings" panose="05000000000000000000" pitchFamily="2" charset="2"/>
              <a:buChar char="ü"/>
            </a:pPr>
            <a:r>
              <a:rPr lang="el-GR" altLang="el-GR" b="1" dirty="0"/>
              <a:t>αντικαθιστά</a:t>
            </a:r>
            <a:r>
              <a:rPr lang="el-GR" altLang="el-GR" dirty="0"/>
              <a:t> πλήρως ένα υπάρχον προϊόν, (π.χ. οι επεξεργαστές κειμένου αντικατέστησαν τις γραφομηχανές).</a:t>
            </a:r>
          </a:p>
          <a:p>
            <a:pPr marL="533400" lvl="1" indent="-266700" algn="just">
              <a:lnSpc>
                <a:spcPct val="90000"/>
              </a:lnSpc>
              <a:spcBef>
                <a:spcPct val="30000"/>
              </a:spcBef>
              <a:buClr>
                <a:schemeClr val="tx1"/>
              </a:buClr>
              <a:buSzTx/>
              <a:buFont typeface="Wingdings" panose="05000000000000000000" pitchFamily="2" charset="2"/>
              <a:buChar char="ü"/>
            </a:pPr>
            <a:r>
              <a:rPr lang="el-GR" altLang="el-GR" b="1" dirty="0"/>
              <a:t>διευρύνει </a:t>
            </a:r>
            <a:r>
              <a:rPr lang="el-GR" altLang="el-GR" dirty="0"/>
              <a:t>ουσιαστικά και σημαντικά την αγορά για ένα υπάρχον προϊόν, (π.χ. τα </a:t>
            </a:r>
            <a:r>
              <a:rPr lang="en-US" altLang="el-GR" dirty="0"/>
              <a:t>Hi</a:t>
            </a:r>
            <a:r>
              <a:rPr lang="el-GR" altLang="el-GR" dirty="0"/>
              <a:t>-</a:t>
            </a:r>
            <a:r>
              <a:rPr lang="en-US" altLang="el-GR" dirty="0"/>
              <a:t>Fi</a:t>
            </a:r>
            <a:r>
              <a:rPr lang="el-GR" altLang="el-GR" dirty="0"/>
              <a:t> μηχανήματα εγγραφής σε </a:t>
            </a:r>
            <a:r>
              <a:rPr lang="en-US" altLang="el-GR" dirty="0"/>
              <a:t>CD</a:t>
            </a:r>
            <a:r>
              <a:rPr lang="el-GR" altLang="el-GR" dirty="0"/>
              <a:t>).</a:t>
            </a:r>
          </a:p>
        </p:txBody>
      </p:sp>
    </p:spTree>
    <p:extLst>
      <p:ext uri="{BB962C8B-B14F-4D97-AF65-F5344CB8AC3E}">
        <p14:creationId xmlns:p14="http://schemas.microsoft.com/office/powerpoint/2010/main" val="3533130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1981200" y="333376"/>
            <a:ext cx="8229600" cy="595313"/>
          </a:xfrm>
        </p:spPr>
        <p:txBody>
          <a:bodyPr/>
          <a:lstStyle/>
          <a:p>
            <a:pPr algn="ctr" eaLnBrk="1" hangingPunct="1"/>
            <a:r>
              <a:rPr lang="el-GR" altLang="el-GR" sz="3200"/>
              <a:t>Παράγοντες τιμής </a:t>
            </a:r>
            <a:r>
              <a:rPr lang="el-GR" altLang="el-GR" sz="1800"/>
              <a:t>(1)</a:t>
            </a:r>
          </a:p>
        </p:txBody>
      </p:sp>
      <p:sp>
        <p:nvSpPr>
          <p:cNvPr id="25604" name="Rectangle 3"/>
          <p:cNvSpPr>
            <a:spLocks noGrp="1" noChangeArrowheads="1"/>
          </p:cNvSpPr>
          <p:nvPr>
            <p:ph type="body" sz="half" idx="1"/>
          </p:nvPr>
        </p:nvSpPr>
        <p:spPr>
          <a:xfrm>
            <a:off x="1206500" y="1181100"/>
            <a:ext cx="8993188" cy="5272089"/>
          </a:xfrm>
        </p:spPr>
        <p:txBody>
          <a:bodyPr/>
          <a:lstStyle/>
          <a:p>
            <a:pPr marL="0" indent="0" algn="just">
              <a:lnSpc>
                <a:spcPct val="90000"/>
              </a:lnSpc>
              <a:buNone/>
            </a:pPr>
            <a:r>
              <a:rPr lang="el-GR" altLang="el-GR" dirty="0" smtClean="0"/>
              <a:t>ΕΠΗΡΕΑΣΜΟΣ ΤΙΜΗΣ</a:t>
            </a:r>
            <a:endParaRPr lang="en-US" altLang="el-GR" dirty="0"/>
          </a:p>
        </p:txBody>
      </p:sp>
      <p:graphicFrame>
        <p:nvGraphicFramePr>
          <p:cNvPr id="25602" name="Object 5"/>
          <p:cNvGraphicFramePr>
            <a:graphicFrameLocks noGrp="1" noChangeAspect="1"/>
          </p:cNvGraphicFramePr>
          <p:nvPr>
            <p:ph sz="half" idx="2"/>
            <p:extLst/>
          </p:nvPr>
        </p:nvGraphicFramePr>
        <p:xfrm>
          <a:off x="1663700" y="1600200"/>
          <a:ext cx="7240588" cy="4775200"/>
        </p:xfrm>
        <a:graphic>
          <a:graphicData uri="http://schemas.openxmlformats.org/presentationml/2006/ole">
            <mc:AlternateContent xmlns:mc="http://schemas.openxmlformats.org/markup-compatibility/2006">
              <mc:Choice xmlns:v="urn:schemas-microsoft-com:vml" Requires="v">
                <p:oleObj spid="_x0000_s3083" name="Visio" r:id="rId3" imgW="6233273" imgH="4001739" progId="Visio.Drawing.6">
                  <p:embed/>
                </p:oleObj>
              </mc:Choice>
              <mc:Fallback>
                <p:oleObj name="Visio" r:id="rId3" imgW="6233273" imgH="4001739" progId="Visio.Drawing.6">
                  <p:embed/>
                  <p:pic>
                    <p:nvPicPr>
                      <p:cNvPr id="25602"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3700" y="1600200"/>
                        <a:ext cx="7240588" cy="47752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615121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1981200" y="333376"/>
            <a:ext cx="8229600" cy="595313"/>
          </a:xfrm>
        </p:spPr>
        <p:txBody>
          <a:bodyPr>
            <a:normAutofit fontScale="90000"/>
          </a:bodyPr>
          <a:lstStyle/>
          <a:p>
            <a:pPr algn="ctr" eaLnBrk="1" hangingPunct="1"/>
            <a:r>
              <a:rPr lang="el-GR" altLang="el-GR" sz="3200"/>
              <a:t>Πολιτικές Τιμολόγησης</a:t>
            </a:r>
            <a:r>
              <a:rPr lang="el-GR" altLang="el-GR"/>
              <a:t> </a:t>
            </a:r>
            <a:r>
              <a:rPr lang="el-GR" altLang="el-GR" sz="1800"/>
              <a:t>(1)</a:t>
            </a:r>
          </a:p>
        </p:txBody>
      </p:sp>
      <p:sp>
        <p:nvSpPr>
          <p:cNvPr id="182275" name="Rectangle 3"/>
          <p:cNvSpPr>
            <a:spLocks noGrp="1" noChangeArrowheads="1"/>
          </p:cNvSpPr>
          <p:nvPr>
            <p:ph type="body" sz="half" idx="1"/>
          </p:nvPr>
        </p:nvSpPr>
        <p:spPr>
          <a:xfrm>
            <a:off x="1981200" y="981076"/>
            <a:ext cx="8218488" cy="5472113"/>
          </a:xfrm>
        </p:spPr>
        <p:txBody>
          <a:bodyPr/>
          <a:lstStyle/>
          <a:p>
            <a:pPr marL="0" indent="0" algn="just">
              <a:lnSpc>
                <a:spcPct val="90000"/>
              </a:lnSpc>
              <a:buNone/>
              <a:tabLst>
                <a:tab pos="444500" algn="l"/>
              </a:tabLst>
            </a:pPr>
            <a:r>
              <a:rPr lang="el-GR" altLang="el-GR"/>
              <a:t>Όλες οι τιμολογιακές πολιτικές μπορούν να διαιρεθούν σε </a:t>
            </a:r>
            <a:r>
              <a:rPr lang="el-GR" altLang="el-GR" u="sng"/>
              <a:t>τέσσερις κατηγορίες</a:t>
            </a:r>
            <a:r>
              <a:rPr lang="el-GR" altLang="el-GR"/>
              <a:t>. </a:t>
            </a:r>
            <a:r>
              <a:rPr lang="el-GR" altLang="el-GR" u="sng"/>
              <a:t>Κριτήριο</a:t>
            </a:r>
            <a:r>
              <a:rPr lang="el-GR" altLang="el-GR"/>
              <a:t> κατάταξης είναι η </a:t>
            </a:r>
            <a:r>
              <a:rPr lang="el-GR" altLang="el-GR" i="1"/>
              <a:t>προσέγγιση ή ο προσανατολισμός που ακολουθείται</a:t>
            </a:r>
            <a:r>
              <a:rPr lang="el-GR" altLang="el-GR"/>
              <a:t>. </a:t>
            </a:r>
          </a:p>
        </p:txBody>
      </p:sp>
      <p:graphicFrame>
        <p:nvGraphicFramePr>
          <p:cNvPr id="1107146" name="Group 202"/>
          <p:cNvGraphicFramePr>
            <a:graphicFrameLocks noGrp="1"/>
          </p:cNvGraphicFramePr>
          <p:nvPr>
            <p:ph sz="half" idx="2"/>
            <p:extLst/>
          </p:nvPr>
        </p:nvGraphicFramePr>
        <p:xfrm>
          <a:off x="1092200" y="1989139"/>
          <a:ext cx="8748713" cy="4232172"/>
        </p:xfrm>
        <a:graphic>
          <a:graphicData uri="http://schemas.openxmlformats.org/drawingml/2006/table">
            <a:tbl>
              <a:tblPr/>
              <a:tblGrid>
                <a:gridCol w="2310912">
                  <a:extLst>
                    <a:ext uri="{9D8B030D-6E8A-4147-A177-3AD203B41FA5}">
                      <a16:colId xmlns:a16="http://schemas.microsoft.com/office/drawing/2014/main" val="20000"/>
                    </a:ext>
                  </a:extLst>
                </a:gridCol>
                <a:gridCol w="1815977">
                  <a:extLst>
                    <a:ext uri="{9D8B030D-6E8A-4147-A177-3AD203B41FA5}">
                      <a16:colId xmlns:a16="http://schemas.microsoft.com/office/drawing/2014/main" val="20001"/>
                    </a:ext>
                  </a:extLst>
                </a:gridCol>
                <a:gridCol w="1897859">
                  <a:extLst>
                    <a:ext uri="{9D8B030D-6E8A-4147-A177-3AD203B41FA5}">
                      <a16:colId xmlns:a16="http://schemas.microsoft.com/office/drawing/2014/main" val="20002"/>
                    </a:ext>
                  </a:extLst>
                </a:gridCol>
                <a:gridCol w="2723965">
                  <a:extLst>
                    <a:ext uri="{9D8B030D-6E8A-4147-A177-3AD203B41FA5}">
                      <a16:colId xmlns:a16="http://schemas.microsoft.com/office/drawing/2014/main" val="20003"/>
                    </a:ext>
                  </a:extLst>
                </a:gridCol>
              </a:tblGrid>
              <a:tr h="3047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ΖΗΤΗΣΗ</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ΚΟΣΤΟΣ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ΚΕΡΔΟΣ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ΑΝΤΑΓΩΝΙΣΜΟΣ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314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1. Διείσδυσης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1. Σταθερού ποσοστού πάνω στο κόστος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1. Κέρδος στόχος</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1. Ίδια με τον ανταγωνισμό</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80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rPr>
                        <a:t>2. Κόστους συν</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2. Κέρδος στόχος </a:t>
                      </a:r>
                      <a:r>
                        <a:rPr kumimoji="0" lang="el-GR" sz="1400" b="0" i="0" u="none" strike="noStrike" cap="none" normalizeH="0" baseline="0" smtClean="0">
                          <a:ln>
                            <a:noFill/>
                          </a:ln>
                          <a:solidFill>
                            <a:schemeClr val="tx1"/>
                          </a:solidFill>
                          <a:effectLst/>
                          <a:latin typeface="Times New Roman" pitchFamily="18" charset="0"/>
                        </a:rPr>
                        <a:t>επί των πωλήσεων</a:t>
                      </a: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2. Πάνω από</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τον ανταγωνισμό</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7314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cs typeface="Times New Roman" pitchFamily="18" charset="0"/>
                        </a:rPr>
                        <a:t>2. Γοήτρου</a:t>
                      </a: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rPr>
                        <a:t>3. Κέρδος στόχος επί της επένδυσης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3. Κάτω από</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τον ανταγωνισμό</a:t>
                      </a: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180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cs typeface="Times New Roman" pitchFamily="18" charset="0"/>
                        </a:rPr>
                        <a:t>3. Ψυχολογική</a:t>
                      </a: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smtClean="0">
                          <a:ln>
                            <a:noFill/>
                          </a:ln>
                          <a:solidFill>
                            <a:schemeClr val="tx1"/>
                          </a:solidFill>
                          <a:effectLst/>
                          <a:latin typeface="Times New Roman" pitchFamily="18" charset="0"/>
                          <a:cs typeface="Times New Roman" pitchFamily="18" charset="0"/>
                        </a:rPr>
                        <a:t>4. Ηγέτης τιμής με ή χωρίς ζημιά</a:t>
                      </a:r>
                      <a:endParaRPr kumimoji="0" lang="el-GR"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330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cs typeface="Times New Roman" pitchFamily="18" charset="0"/>
                        </a:rPr>
                        <a:t>4. Ενδεικτικής τιμής</a:t>
                      </a: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43938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32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330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Times New Roman" pitchFamily="18" charset="0"/>
                          <a:cs typeface="Times New Roman" pitchFamily="18" charset="0"/>
                        </a:rPr>
                        <a:t>5. Αύξησης της ζήτησης</a:t>
                      </a:r>
                      <a:endParaRPr kumimoji="0" lang="el-GR"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553981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1981200" y="333376"/>
            <a:ext cx="8229600" cy="595313"/>
          </a:xfrm>
        </p:spPr>
        <p:txBody>
          <a:bodyPr/>
          <a:lstStyle/>
          <a:p>
            <a:pPr algn="ctr" eaLnBrk="1" hangingPunct="1"/>
            <a:r>
              <a:rPr lang="el-GR" altLang="el-GR" sz="3200"/>
              <a:t>Διαφήμιση </a:t>
            </a:r>
            <a:r>
              <a:rPr lang="el-GR" altLang="el-GR" sz="1800"/>
              <a:t>(1)</a:t>
            </a:r>
          </a:p>
        </p:txBody>
      </p:sp>
      <p:sp>
        <p:nvSpPr>
          <p:cNvPr id="194563" name="Rectangle 3"/>
          <p:cNvSpPr>
            <a:spLocks noGrp="1" noChangeArrowheads="1"/>
          </p:cNvSpPr>
          <p:nvPr>
            <p:ph type="body" sz="half" idx="1"/>
          </p:nvPr>
        </p:nvSpPr>
        <p:spPr>
          <a:xfrm>
            <a:off x="800100" y="1689099"/>
            <a:ext cx="9399588" cy="4835525"/>
          </a:xfrm>
        </p:spPr>
        <p:txBody>
          <a:bodyPr/>
          <a:lstStyle/>
          <a:p>
            <a:pPr marL="0" indent="0" algn="just">
              <a:lnSpc>
                <a:spcPct val="90000"/>
              </a:lnSpc>
              <a:spcBef>
                <a:spcPct val="30000"/>
              </a:spcBef>
              <a:buNone/>
              <a:tabLst>
                <a:tab pos="444500" algn="l"/>
              </a:tabLst>
            </a:pPr>
            <a:r>
              <a:rPr lang="el-GR" altLang="el-GR" b="1" i="1" dirty="0"/>
              <a:t>Διαφήμιση</a:t>
            </a:r>
            <a:r>
              <a:rPr lang="el-GR" altLang="el-GR" dirty="0"/>
              <a:t>: </a:t>
            </a:r>
            <a:r>
              <a:rPr lang="el-GR" altLang="el-GR" b="1" dirty="0">
                <a:solidFill>
                  <a:srgbClr val="FF0000"/>
                </a:solidFill>
              </a:rPr>
              <a:t>οποιαδήποτε μορφή μη προσωπικής παρουσίασης </a:t>
            </a:r>
            <a:r>
              <a:rPr lang="el-GR" altLang="el-GR" dirty="0"/>
              <a:t>και προώθησης αγαθών ή υπηρεσιών από μια εταιρεία/πωλητή.</a:t>
            </a:r>
          </a:p>
          <a:p>
            <a:pPr marL="0" indent="0" algn="just">
              <a:lnSpc>
                <a:spcPct val="90000"/>
              </a:lnSpc>
              <a:spcBef>
                <a:spcPct val="30000"/>
              </a:spcBef>
              <a:buNone/>
              <a:tabLst>
                <a:tab pos="444500" algn="l"/>
              </a:tabLst>
            </a:pPr>
            <a:r>
              <a:rPr lang="el-GR" altLang="el-GR" i="1" u="sng" dirty="0"/>
              <a:t>Στόχοι</a:t>
            </a:r>
            <a:r>
              <a:rPr lang="el-GR" altLang="el-GR" dirty="0"/>
              <a:t> διαφημιστικής εκστρατείας:</a:t>
            </a:r>
          </a:p>
          <a:p>
            <a:pPr marL="623888"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dirty="0"/>
              <a:t>Ο τονισμός και η </a:t>
            </a:r>
            <a:r>
              <a:rPr lang="el-GR" altLang="el-GR" i="1" u="sng" dirty="0"/>
              <a:t>υπογράμμιση</a:t>
            </a:r>
            <a:r>
              <a:rPr lang="el-GR" altLang="el-GR" dirty="0"/>
              <a:t> συγκεκριμένων </a:t>
            </a:r>
            <a:r>
              <a:rPr lang="el-GR" altLang="el-GR" i="1" u="sng" dirty="0"/>
              <a:t>χαρακτηριστικών</a:t>
            </a:r>
            <a:r>
              <a:rPr lang="el-GR" altLang="el-GR" dirty="0"/>
              <a:t> ενός προϊόντος, τα οποία διαφοροποιούν το προϊόν αυτό από τα ανταγωνιστικά του. </a:t>
            </a:r>
          </a:p>
          <a:p>
            <a:pPr marL="623888"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dirty="0"/>
              <a:t>Η οικοδόμηση μιας «</a:t>
            </a:r>
            <a:r>
              <a:rPr lang="el-GR" altLang="el-GR" i="1" u="sng" dirty="0"/>
              <a:t>εταιρικής</a:t>
            </a:r>
            <a:r>
              <a:rPr lang="el-GR" altLang="el-GR" dirty="0"/>
              <a:t> εικόνας» ή της «εικόνας επώνυμου προϊόντος». </a:t>
            </a:r>
          </a:p>
          <a:p>
            <a:pPr marL="623888"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dirty="0"/>
              <a:t>Η ενίσχυση μιας συγκεκριμένης καταναλωτικής συμπεριφοράς. «</a:t>
            </a:r>
            <a:r>
              <a:rPr lang="el-GR" altLang="el-GR" i="1" u="sng" dirty="0"/>
              <a:t>Υπενθυμίσει</a:t>
            </a:r>
            <a:r>
              <a:rPr lang="el-GR" altLang="el-GR" dirty="0"/>
              <a:t>» στους πιστούς καταναλωτές να αγοράσουν ξανά το προϊόν. Σε πολλούς κλάδους η διαφήμιση αποτελεί </a:t>
            </a:r>
            <a:r>
              <a:rPr lang="el-GR" altLang="el-GR" i="1" u="sng" dirty="0"/>
              <a:t>αμυντική στρατηγική</a:t>
            </a:r>
            <a:r>
              <a:rPr lang="el-GR" altLang="el-GR" dirty="0"/>
              <a:t>, οι επιχειρήσεις οι οποίες δεν διαφημίζονται παρουσιάζουν απώλειες του μεριδίου </a:t>
            </a:r>
            <a:r>
              <a:rPr lang="el-GR" altLang="el-GR" dirty="0" smtClean="0"/>
              <a:t>τους. </a:t>
            </a:r>
            <a:r>
              <a:rPr lang="el-GR" altLang="el-GR" dirty="0"/>
              <a:t>Επίσης, η διαφήμιση μπορεί να </a:t>
            </a:r>
            <a:r>
              <a:rPr lang="el-GR" altLang="el-GR" i="1" u="sng" dirty="0"/>
              <a:t>ενθαρρύνει</a:t>
            </a:r>
            <a:r>
              <a:rPr lang="el-GR" altLang="el-GR" dirty="0"/>
              <a:t> παλιούς καταναλωτές του προϊόντος να επιστρέψουν σε μια προηγούμενη, ξεχασμένη αγοραστική τους συνήθεια </a:t>
            </a:r>
            <a:r>
              <a:rPr lang="el-GR" altLang="el-GR" dirty="0" smtClean="0"/>
              <a:t>Η </a:t>
            </a:r>
            <a:r>
              <a:rPr lang="el-GR" altLang="el-GR" i="1" u="sng" dirty="0"/>
              <a:t>εξάσκηση πίεσης</a:t>
            </a:r>
            <a:r>
              <a:rPr lang="el-GR" altLang="el-GR" dirty="0"/>
              <a:t> προς τους </a:t>
            </a:r>
            <a:r>
              <a:rPr lang="el-GR" altLang="el-GR" dirty="0" err="1"/>
              <a:t>λιανέμπορους</a:t>
            </a:r>
            <a:r>
              <a:rPr lang="el-GR" altLang="el-GR" dirty="0"/>
              <a:t> να διαθέτουν όσο το δυνατόν περισσότερο χώρο στο ράφι για το προϊόν (προτιμούν να πουλούν προϊόντα τα οποία υποστηρίζονται από σημαντικό διαφημιστικό πρόγραμμα).</a:t>
            </a:r>
          </a:p>
          <a:p>
            <a:pPr marL="623888"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dirty="0"/>
              <a:t>Η </a:t>
            </a:r>
            <a:r>
              <a:rPr lang="el-GR" altLang="el-GR" i="1" u="sng" dirty="0"/>
              <a:t>επιβεβαίωση</a:t>
            </a:r>
            <a:r>
              <a:rPr lang="el-GR" altLang="el-GR" dirty="0"/>
              <a:t> προς τους αγοραστές ότι έλαβαν την ορθότερη δυνατή απόφαση. Οι καταναλωτές πολύ συχνά μετά την αγορά ενός προϊόντος ανησυχούν ότι ίσως δεν επέλεξαν την καλύτερη λύση (π.χ. αγορά ενός Ι.Χ. αυτοκινήτου). </a:t>
            </a:r>
          </a:p>
        </p:txBody>
      </p:sp>
    </p:spTree>
    <p:extLst>
      <p:ext uri="{BB962C8B-B14F-4D97-AF65-F5344CB8AC3E}">
        <p14:creationId xmlns:p14="http://schemas.microsoft.com/office/powerpoint/2010/main" val="1707163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981200" y="333376"/>
            <a:ext cx="8229600" cy="595313"/>
          </a:xfrm>
        </p:spPr>
        <p:txBody>
          <a:bodyPr/>
          <a:lstStyle/>
          <a:p>
            <a:pPr algn="ctr" eaLnBrk="1" hangingPunct="1"/>
            <a:r>
              <a:rPr lang="el-GR" altLang="el-GR" sz="3200"/>
              <a:t>Διαφήμιση </a:t>
            </a:r>
            <a:r>
              <a:rPr lang="el-GR" altLang="el-GR" sz="1800"/>
              <a:t>(2)</a:t>
            </a:r>
          </a:p>
        </p:txBody>
      </p:sp>
      <p:sp>
        <p:nvSpPr>
          <p:cNvPr id="195587" name="Rectangle 3"/>
          <p:cNvSpPr>
            <a:spLocks noGrp="1" noChangeArrowheads="1"/>
          </p:cNvSpPr>
          <p:nvPr>
            <p:ph type="body" sz="half" idx="1"/>
          </p:nvPr>
        </p:nvSpPr>
        <p:spPr>
          <a:xfrm>
            <a:off x="889000" y="1052513"/>
            <a:ext cx="9321801" cy="5472112"/>
          </a:xfrm>
        </p:spPr>
        <p:txBody>
          <a:bodyPr/>
          <a:lstStyle/>
          <a:p>
            <a:pPr marL="0" indent="0" algn="just">
              <a:lnSpc>
                <a:spcPct val="90000"/>
              </a:lnSpc>
              <a:spcBef>
                <a:spcPct val="30000"/>
              </a:spcBef>
              <a:buNone/>
              <a:tabLst>
                <a:tab pos="444500" algn="l"/>
              </a:tabLst>
            </a:pPr>
            <a:r>
              <a:rPr lang="el-GR" altLang="el-GR" dirty="0"/>
              <a:t>Είδη διαφήμισης ανάλογα με:</a:t>
            </a:r>
          </a:p>
          <a:p>
            <a:pPr marL="533400"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u="sng" dirty="0"/>
              <a:t>Σε ποιους απευθύνεται</a:t>
            </a:r>
            <a:r>
              <a:rPr lang="el-GR" altLang="el-GR" dirty="0"/>
              <a:t> (βιομηχανίες, επαγγελματικούς κλάδους, καταναλωτές)</a:t>
            </a:r>
          </a:p>
          <a:p>
            <a:pPr marL="533400"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u="sng" dirty="0"/>
              <a:t>Τύπο και κατηγορία διαφημιζόμενου</a:t>
            </a:r>
            <a:r>
              <a:rPr lang="el-GR" altLang="el-GR" dirty="0"/>
              <a:t> (τοπικές, εθνικές, διεθνής, προϊόν, εταιρεία)</a:t>
            </a:r>
          </a:p>
          <a:p>
            <a:pPr marL="533400"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u="sng" dirty="0"/>
              <a:t>Μέσο προβολής</a:t>
            </a:r>
            <a:r>
              <a:rPr lang="el-GR" altLang="el-GR" dirty="0"/>
              <a:t> (έντυπη, τηλεοπτική, ραδιοφωνική, ΜΜΜ, ταχυδρομική, υπαίθρια)</a:t>
            </a:r>
          </a:p>
          <a:p>
            <a:pPr marL="533400"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u="sng" dirty="0"/>
              <a:t>Σκοπιμότητα</a:t>
            </a:r>
            <a:r>
              <a:rPr lang="el-GR" altLang="el-GR" dirty="0"/>
              <a:t> (θεσμική, πολιτιστική, κοινωνική, πολιτική, άμεσης ή έμμεσης δράσης, επιθετική, ήπια, δυναμική)</a:t>
            </a:r>
          </a:p>
          <a:p>
            <a:pPr marL="533400" lvl="1" indent="-266700" algn="just">
              <a:lnSpc>
                <a:spcPct val="90000"/>
              </a:lnSpc>
              <a:spcBef>
                <a:spcPct val="30000"/>
              </a:spcBef>
              <a:buClr>
                <a:schemeClr val="tx1"/>
              </a:buClr>
              <a:buSzTx/>
              <a:buFont typeface="Wingdings" panose="05000000000000000000" pitchFamily="2" charset="2"/>
              <a:buChar char="Ø"/>
              <a:tabLst>
                <a:tab pos="444500" algn="l"/>
              </a:tabLst>
            </a:pPr>
            <a:r>
              <a:rPr lang="el-GR" altLang="el-GR" u="sng" dirty="0"/>
              <a:t>Πορεία προϊόντος</a:t>
            </a:r>
            <a:r>
              <a:rPr lang="el-GR" altLang="el-GR" dirty="0"/>
              <a:t> (προ-διαφήμιση (αινιγματική), εισαγωγή νέου, πληροφοριακή, υπενθύμισης)</a:t>
            </a:r>
          </a:p>
          <a:p>
            <a:pPr marL="0" indent="0" algn="just">
              <a:lnSpc>
                <a:spcPct val="90000"/>
              </a:lnSpc>
              <a:spcBef>
                <a:spcPct val="30000"/>
              </a:spcBef>
              <a:buNone/>
              <a:tabLst>
                <a:tab pos="444500" algn="l"/>
              </a:tabLst>
            </a:pPr>
            <a:endParaRPr lang="el-GR" altLang="el-GR" dirty="0"/>
          </a:p>
          <a:p>
            <a:pPr marL="0" indent="0" algn="just">
              <a:lnSpc>
                <a:spcPct val="90000"/>
              </a:lnSpc>
              <a:spcBef>
                <a:spcPct val="30000"/>
              </a:spcBef>
              <a:buNone/>
              <a:tabLst>
                <a:tab pos="444500" algn="l"/>
              </a:tabLst>
            </a:pPr>
            <a:r>
              <a:rPr lang="el-GR" altLang="el-GR" dirty="0"/>
              <a:t>Άλλες κατηγορίες:</a:t>
            </a:r>
          </a:p>
          <a:p>
            <a:pPr marL="533400" lvl="1" indent="-266700" algn="just">
              <a:lnSpc>
                <a:spcPct val="90000"/>
              </a:lnSpc>
              <a:spcBef>
                <a:spcPct val="30000"/>
              </a:spcBef>
              <a:buClr>
                <a:schemeClr val="tx1"/>
              </a:buClr>
              <a:buSzTx/>
              <a:buFont typeface="Wingdings" panose="05000000000000000000" pitchFamily="2" charset="2"/>
              <a:buChar char="ü"/>
              <a:tabLst>
                <a:tab pos="444500" algn="l"/>
              </a:tabLst>
            </a:pPr>
            <a:r>
              <a:rPr lang="el-GR" altLang="el-GR" sz="1800" b="1" i="1" dirty="0"/>
              <a:t>Συγκριτική</a:t>
            </a:r>
            <a:r>
              <a:rPr lang="el-GR" altLang="el-GR" sz="1800" dirty="0"/>
              <a:t> (απαγορεύεται στην Ελλάδα)</a:t>
            </a:r>
          </a:p>
          <a:p>
            <a:pPr marL="533400" lvl="1" indent="-266700" algn="just">
              <a:lnSpc>
                <a:spcPct val="90000"/>
              </a:lnSpc>
              <a:spcBef>
                <a:spcPct val="30000"/>
              </a:spcBef>
              <a:buClr>
                <a:schemeClr val="tx1"/>
              </a:buClr>
              <a:buSzTx/>
              <a:buFont typeface="Wingdings" panose="05000000000000000000" pitchFamily="2" charset="2"/>
              <a:buChar char="ü"/>
              <a:tabLst>
                <a:tab pos="444500" algn="l"/>
              </a:tabLst>
            </a:pPr>
            <a:r>
              <a:rPr lang="el-GR" altLang="el-GR" sz="1800" b="1" i="1" dirty="0"/>
              <a:t>Ανταγωνιστική</a:t>
            </a:r>
            <a:r>
              <a:rPr lang="el-GR" altLang="el-GR" sz="1800" dirty="0"/>
              <a:t> (ασχολείται με τα χαρακτηριστικά του ανταγωνισμού)</a:t>
            </a:r>
          </a:p>
          <a:p>
            <a:pPr marL="533400" lvl="1" indent="-266700" algn="just">
              <a:lnSpc>
                <a:spcPct val="90000"/>
              </a:lnSpc>
              <a:spcBef>
                <a:spcPct val="30000"/>
              </a:spcBef>
              <a:buClr>
                <a:schemeClr val="tx1"/>
              </a:buClr>
              <a:buSzTx/>
              <a:buFont typeface="Wingdings" panose="05000000000000000000" pitchFamily="2" charset="2"/>
              <a:buChar char="ü"/>
              <a:tabLst>
                <a:tab pos="444500" algn="l"/>
              </a:tabLst>
            </a:pPr>
            <a:r>
              <a:rPr lang="el-GR" altLang="el-GR" sz="1800" b="1" i="1" dirty="0"/>
              <a:t>Γκρίζα</a:t>
            </a:r>
            <a:r>
              <a:rPr lang="el-GR" altLang="el-GR" sz="1800" dirty="0"/>
              <a:t> (σε εκπομπή ή ταινία πίνουν συγκεκριμένο νερό ή ποτό)</a:t>
            </a:r>
          </a:p>
          <a:p>
            <a:pPr marL="533400" lvl="1" indent="-266700" algn="just">
              <a:lnSpc>
                <a:spcPct val="90000"/>
              </a:lnSpc>
              <a:spcBef>
                <a:spcPct val="30000"/>
              </a:spcBef>
              <a:buClr>
                <a:schemeClr val="tx1"/>
              </a:buClr>
              <a:buSzTx/>
              <a:buFont typeface="Wingdings" panose="05000000000000000000" pitchFamily="2" charset="2"/>
              <a:buChar char="ü"/>
              <a:tabLst>
                <a:tab pos="444500" algn="l"/>
              </a:tabLst>
            </a:pPr>
            <a:r>
              <a:rPr lang="el-GR" altLang="el-GR" sz="1800" b="1" i="1" dirty="0"/>
              <a:t>Παραπλανητική</a:t>
            </a:r>
            <a:r>
              <a:rPr lang="el-GR" altLang="el-GR" sz="1800" dirty="0"/>
              <a:t> (υπερβολές ή ελλιπής πληροφορίες που παραπλανούν τον καταναλωτή)</a:t>
            </a:r>
          </a:p>
          <a:p>
            <a:pPr marL="533400" lvl="1" indent="-266700" algn="just">
              <a:lnSpc>
                <a:spcPct val="90000"/>
              </a:lnSpc>
              <a:spcBef>
                <a:spcPct val="30000"/>
              </a:spcBef>
              <a:buClr>
                <a:schemeClr val="tx1"/>
              </a:buClr>
              <a:buSzTx/>
              <a:buFont typeface="Wingdings" panose="05000000000000000000" pitchFamily="2" charset="2"/>
              <a:buChar char="ü"/>
              <a:tabLst>
                <a:tab pos="444500" algn="l"/>
              </a:tabLst>
            </a:pPr>
            <a:r>
              <a:rPr lang="el-GR" altLang="el-GR" sz="1800" b="1" i="1" dirty="0"/>
              <a:t>Απαγορευμένες</a:t>
            </a:r>
            <a:r>
              <a:rPr lang="el-GR" altLang="el-GR" sz="1800" dirty="0"/>
              <a:t> (π.χ. τσιγάρα, </a:t>
            </a:r>
            <a:r>
              <a:rPr lang="el-GR" altLang="el-GR" sz="1800" dirty="0" err="1"/>
              <a:t>φάρματα</a:t>
            </a:r>
            <a:r>
              <a:rPr lang="el-GR" altLang="el-GR" sz="1800" dirty="0"/>
              <a:t>)</a:t>
            </a:r>
          </a:p>
        </p:txBody>
      </p:sp>
    </p:spTree>
    <p:extLst>
      <p:ext uri="{BB962C8B-B14F-4D97-AF65-F5344CB8AC3E}">
        <p14:creationId xmlns:p14="http://schemas.microsoft.com/office/powerpoint/2010/main" val="1236862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1981200" y="333376"/>
            <a:ext cx="8229600" cy="595313"/>
          </a:xfrm>
        </p:spPr>
        <p:txBody>
          <a:bodyPr/>
          <a:lstStyle/>
          <a:p>
            <a:pPr algn="ctr" eaLnBrk="1" hangingPunct="1"/>
            <a:r>
              <a:rPr lang="el-GR" altLang="el-GR" sz="3200"/>
              <a:t>Προώθηση πωλήσεων </a:t>
            </a:r>
            <a:r>
              <a:rPr lang="el-GR" altLang="el-GR" sz="1800"/>
              <a:t>(1)</a:t>
            </a:r>
          </a:p>
        </p:txBody>
      </p:sp>
      <p:sp>
        <p:nvSpPr>
          <p:cNvPr id="202755" name="Rectangle 3"/>
          <p:cNvSpPr>
            <a:spLocks noGrp="1" noChangeArrowheads="1"/>
          </p:cNvSpPr>
          <p:nvPr>
            <p:ph type="body" sz="half" idx="1"/>
          </p:nvPr>
        </p:nvSpPr>
        <p:spPr>
          <a:xfrm>
            <a:off x="812800" y="1052513"/>
            <a:ext cx="9398001" cy="5472112"/>
          </a:xfrm>
        </p:spPr>
        <p:txBody>
          <a:bodyPr/>
          <a:lstStyle/>
          <a:p>
            <a:pPr marL="0" indent="0" algn="just">
              <a:lnSpc>
                <a:spcPct val="90000"/>
              </a:lnSpc>
              <a:spcBef>
                <a:spcPct val="30000"/>
              </a:spcBef>
              <a:buNone/>
              <a:tabLst>
                <a:tab pos="444500" algn="l"/>
              </a:tabLst>
            </a:pPr>
            <a:r>
              <a:rPr lang="el-GR" altLang="el-GR" dirty="0"/>
              <a:t>Όλες εκείνες </a:t>
            </a:r>
            <a:r>
              <a:rPr lang="el-GR" altLang="el-GR" b="1" dirty="0">
                <a:solidFill>
                  <a:srgbClr val="FF0000"/>
                </a:solidFill>
              </a:rPr>
              <a:t>οι δραστηριότητες του μάρκετινγκ</a:t>
            </a:r>
            <a:r>
              <a:rPr lang="el-GR" altLang="el-GR" dirty="0"/>
              <a:t> (εκτός των προσωπικών πωλήσεων, της διαφήμισης και της δημοσιότητας), </a:t>
            </a:r>
            <a:r>
              <a:rPr lang="el-GR" altLang="el-GR" b="1" dirty="0">
                <a:solidFill>
                  <a:srgbClr val="FF0000"/>
                </a:solidFill>
              </a:rPr>
              <a:t>οι οποίες υποκινούν την καταναλωτική αγοραστική </a:t>
            </a:r>
            <a:r>
              <a:rPr lang="el-GR" altLang="el-GR" dirty="0"/>
              <a:t>συμπεριφορά και αυξάνουν την αποτελεσματικότητα των μεσαζόντων. </a:t>
            </a:r>
            <a:r>
              <a:rPr lang="el-GR" altLang="el-GR" i="1" dirty="0"/>
              <a:t>Π.χ. εκθέσεις, επιδείξεις, δώρα, διαγωνισμοί, εκπτώσεις, κουπόνια κτλ.</a:t>
            </a:r>
          </a:p>
          <a:p>
            <a:pPr marL="0" indent="0" algn="just">
              <a:lnSpc>
                <a:spcPct val="90000"/>
              </a:lnSpc>
              <a:spcBef>
                <a:spcPct val="30000"/>
              </a:spcBef>
              <a:buNone/>
              <a:tabLst>
                <a:tab pos="444500" algn="l"/>
              </a:tabLst>
            </a:pPr>
            <a:r>
              <a:rPr lang="el-GR" altLang="el-GR" dirty="0"/>
              <a:t>Χρησιμοποιείται εκτενώς (ιδιαίτερα σε νέα προϊόντα), διότι υπάρχει </a:t>
            </a:r>
            <a:r>
              <a:rPr lang="el-GR" altLang="el-GR" u="sng" dirty="0"/>
              <a:t>άμεση σχέση</a:t>
            </a:r>
            <a:r>
              <a:rPr lang="el-GR" altLang="el-GR" dirty="0"/>
              <a:t> ανάμεσα στην προώθηση και στη βραχυχρόνια αύξηση των πωλήσεων (πολύ σημαντικότερη άμεση επίδραση από τη διαφήμιση). </a:t>
            </a:r>
          </a:p>
          <a:p>
            <a:pPr marL="0" indent="0" algn="just">
              <a:lnSpc>
                <a:spcPct val="90000"/>
              </a:lnSpc>
              <a:spcBef>
                <a:spcPct val="30000"/>
              </a:spcBef>
              <a:buNone/>
              <a:tabLst>
                <a:tab pos="444500" algn="l"/>
              </a:tabLst>
            </a:pPr>
            <a:endParaRPr lang="el-GR" altLang="el-GR" dirty="0"/>
          </a:p>
        </p:txBody>
      </p:sp>
      <p:sp>
        <p:nvSpPr>
          <p:cNvPr id="1131526" name="Rectangle 6"/>
          <p:cNvSpPr>
            <a:spLocks noChangeArrowheads="1"/>
          </p:cNvSpPr>
          <p:nvPr/>
        </p:nvSpPr>
        <p:spPr bwMode="auto">
          <a:xfrm>
            <a:off x="1054100" y="3502025"/>
            <a:ext cx="9145588" cy="237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444500" algn="l"/>
              </a:tabLst>
              <a:defRPr>
                <a:solidFill>
                  <a:schemeClr val="tx1"/>
                </a:solidFill>
                <a:latin typeface="Arial" panose="020B0604020202020204" pitchFamily="34" charset="0"/>
              </a:defRPr>
            </a:lvl1pPr>
            <a:lvl2pPr marL="742950" indent="-285750" eaLnBrk="0" hangingPunct="0">
              <a:tabLst>
                <a:tab pos="444500" algn="l"/>
              </a:tabLst>
              <a:defRPr>
                <a:solidFill>
                  <a:schemeClr val="tx1"/>
                </a:solidFill>
                <a:latin typeface="Arial" panose="020B0604020202020204" pitchFamily="34" charset="0"/>
              </a:defRPr>
            </a:lvl2pPr>
            <a:lvl3pPr marL="1143000" indent="-228600" eaLnBrk="0" hangingPunct="0">
              <a:tabLst>
                <a:tab pos="444500" algn="l"/>
              </a:tabLst>
              <a:defRPr>
                <a:solidFill>
                  <a:schemeClr val="tx1"/>
                </a:solidFill>
                <a:latin typeface="Arial" panose="020B0604020202020204" pitchFamily="34" charset="0"/>
              </a:defRPr>
            </a:lvl3pPr>
            <a:lvl4pPr marL="1600200" indent="-228600" eaLnBrk="0" hangingPunct="0">
              <a:tabLst>
                <a:tab pos="444500" algn="l"/>
              </a:tabLst>
              <a:defRPr>
                <a:solidFill>
                  <a:schemeClr val="tx1"/>
                </a:solidFill>
                <a:latin typeface="Arial" panose="020B0604020202020204" pitchFamily="34" charset="0"/>
              </a:defRPr>
            </a:lvl4pPr>
            <a:lvl5pPr marL="2057400" indent="-228600" eaLnBrk="0" hangingPunct="0">
              <a:tabLst>
                <a:tab pos="444500" algn="l"/>
              </a:tabLst>
              <a:defRPr>
                <a:solidFill>
                  <a:schemeClr val="tx1"/>
                </a:solidFill>
                <a:latin typeface="Arial" panose="020B0604020202020204" pitchFamily="34" charset="0"/>
              </a:defRPr>
            </a:lvl5pPr>
            <a:lvl6pPr marL="25146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444500" algn="l"/>
              </a:tabLst>
              <a:defRPr>
                <a:solidFill>
                  <a:schemeClr val="tx1"/>
                </a:solidFill>
                <a:latin typeface="Arial" panose="020B0604020202020204" pitchFamily="34" charset="0"/>
              </a:defRPr>
            </a:lvl6pPr>
            <a:lvl7pPr marL="29718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444500" algn="l"/>
              </a:tabLst>
              <a:defRPr>
                <a:solidFill>
                  <a:schemeClr val="tx1"/>
                </a:solidFill>
                <a:latin typeface="Arial" panose="020B0604020202020204" pitchFamily="34" charset="0"/>
              </a:defRPr>
            </a:lvl7pPr>
            <a:lvl8pPr marL="34290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444500" algn="l"/>
              </a:tabLst>
              <a:defRPr>
                <a:solidFill>
                  <a:schemeClr val="tx1"/>
                </a:solidFill>
                <a:latin typeface="Arial" panose="020B0604020202020204" pitchFamily="34" charset="0"/>
              </a:defRPr>
            </a:lvl8pPr>
            <a:lvl9pPr marL="3886200" indent="-228600" eaLnBrk="0" fontAlgn="base" hangingPunct="0">
              <a:lnSpc>
                <a:spcPct val="80000"/>
              </a:lnSpc>
              <a:spcBef>
                <a:spcPct val="20000"/>
              </a:spcBef>
              <a:spcAft>
                <a:spcPct val="0"/>
              </a:spcAft>
              <a:buClr>
                <a:schemeClr val="tx1"/>
              </a:buClr>
              <a:buFont typeface="Wingdings" panose="05000000000000000000" pitchFamily="2" charset="2"/>
              <a:buChar char="Ø"/>
              <a:tabLst>
                <a:tab pos="444500" algn="l"/>
              </a:tabLst>
              <a:defRPr>
                <a:solidFill>
                  <a:schemeClr val="tx1"/>
                </a:solidFill>
                <a:latin typeface="Arial" panose="020B0604020202020204" pitchFamily="34" charset="0"/>
              </a:defRPr>
            </a:lvl9pPr>
          </a:lstStyle>
          <a:p>
            <a:pPr algn="just" eaLnBrk="1" hangingPunct="1">
              <a:lnSpc>
                <a:spcPct val="90000"/>
              </a:lnSpc>
              <a:spcBef>
                <a:spcPct val="30000"/>
              </a:spcBef>
              <a:buClr>
                <a:schemeClr val="bg2"/>
              </a:buClr>
              <a:buSzPct val="75000"/>
              <a:buFont typeface="Wingdings" panose="05000000000000000000" pitchFamily="2" charset="2"/>
              <a:buNone/>
            </a:pPr>
            <a:r>
              <a:rPr lang="el-GR" altLang="el-GR" i="1" u="sng" dirty="0"/>
              <a:t>Παράδειγμα</a:t>
            </a:r>
            <a:r>
              <a:rPr lang="el-GR" altLang="el-GR" dirty="0"/>
              <a:t>: </a:t>
            </a:r>
            <a:r>
              <a:rPr lang="el-GR" altLang="el-GR" i="1" dirty="0"/>
              <a:t>Αν έρθει στην πόλη σας ένα μεγάλο τσίρκο και αναρτήσει αφίσες σε όλα τα επίκαιρα σημεία, αυτό λέγεται </a:t>
            </a:r>
            <a:r>
              <a:rPr lang="el-GR" altLang="el-GR" i="1" u="sng" dirty="0">
                <a:solidFill>
                  <a:srgbClr val="FF0000"/>
                </a:solidFill>
              </a:rPr>
              <a:t>διαφήμιση</a:t>
            </a:r>
            <a:r>
              <a:rPr lang="el-GR" altLang="el-GR" i="1" dirty="0">
                <a:solidFill>
                  <a:srgbClr val="FF0000"/>
                </a:solidFill>
              </a:rPr>
              <a:t>.</a:t>
            </a:r>
            <a:r>
              <a:rPr lang="el-GR" altLang="el-GR" i="1" dirty="0"/>
              <a:t> Αν τοποθετήσει ταμπέλες στις δυο πλευρές του ελέφαντα και τον περιφέρει στους κεντρικούς δρόμους, αυτό είναι </a:t>
            </a:r>
            <a:r>
              <a:rPr lang="el-GR" altLang="el-GR" i="1" u="sng" dirty="0">
                <a:solidFill>
                  <a:srgbClr val="FF0000"/>
                </a:solidFill>
              </a:rPr>
              <a:t>προώθηση πωλήσεων</a:t>
            </a:r>
            <a:r>
              <a:rPr lang="el-GR" altLang="el-GR" i="1" dirty="0"/>
              <a:t>. Αν ο ελέφαντας διασχίσει το κεντρικό πάρκο της πόλης και καταπατήσει τα λουλούδια, αυτό θα δημιουργήσει </a:t>
            </a:r>
            <a:r>
              <a:rPr lang="el-GR" altLang="el-GR" i="1" u="sng" dirty="0">
                <a:solidFill>
                  <a:srgbClr val="FF0000"/>
                </a:solidFill>
              </a:rPr>
              <a:t>δημοσιότητα</a:t>
            </a:r>
            <a:r>
              <a:rPr lang="el-GR" altLang="el-GR" i="1" dirty="0"/>
              <a:t>. Αν καταφέρει το δήμαρχο να αποδεχτεί την καταπάτηση του πάρκου και να χαμογελάσει, τότε έχουν πετύχει καλές </a:t>
            </a:r>
            <a:r>
              <a:rPr lang="el-GR" altLang="el-GR" i="1" u="sng" dirty="0">
                <a:solidFill>
                  <a:srgbClr val="FF0000"/>
                </a:solidFill>
              </a:rPr>
              <a:t>δημόσιες σχέσεις</a:t>
            </a:r>
            <a:r>
              <a:rPr lang="el-GR" altLang="el-GR" i="1" dirty="0"/>
              <a:t>.</a:t>
            </a:r>
          </a:p>
        </p:txBody>
      </p:sp>
    </p:spTree>
    <p:extLst>
      <p:ext uri="{BB962C8B-B14F-4D97-AF65-F5344CB8AC3E}">
        <p14:creationId xmlns:p14="http://schemas.microsoft.com/office/powerpoint/2010/main" val="2895985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1526"/>
                                        </p:tgtEl>
                                        <p:attrNameLst>
                                          <p:attrName>style.visibility</p:attrName>
                                        </p:attrNameLst>
                                      </p:cBhvr>
                                      <p:to>
                                        <p:strVal val="visible"/>
                                      </p:to>
                                    </p:set>
                                    <p:animEffect transition="in" filter="blinds(horizontal)">
                                      <p:cBhvr>
                                        <p:cTn id="7" dur="500"/>
                                        <p:tgtEl>
                                          <p:spTgt spid="1131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5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1981200" y="457201"/>
            <a:ext cx="8229600" cy="595313"/>
          </a:xfrm>
        </p:spPr>
        <p:txBody>
          <a:bodyPr/>
          <a:lstStyle/>
          <a:p>
            <a:pPr algn="ctr" eaLnBrk="1" hangingPunct="1"/>
            <a:r>
              <a:rPr lang="el-GR" altLang="el-GR" sz="3200"/>
              <a:t>Καταναλωτική συμπεριφορά</a:t>
            </a:r>
            <a:r>
              <a:rPr lang="el-GR" altLang="el-GR" sz="1800"/>
              <a:t> (3)</a:t>
            </a:r>
          </a:p>
        </p:txBody>
      </p:sp>
      <p:sp>
        <p:nvSpPr>
          <p:cNvPr id="105475" name="Rectangle 3"/>
          <p:cNvSpPr>
            <a:spLocks noGrp="1" noChangeArrowheads="1"/>
          </p:cNvSpPr>
          <p:nvPr>
            <p:ph type="body" sz="half" idx="1"/>
          </p:nvPr>
        </p:nvSpPr>
        <p:spPr>
          <a:xfrm>
            <a:off x="876300" y="1125539"/>
            <a:ext cx="9180513" cy="5184775"/>
          </a:xfrm>
        </p:spPr>
        <p:txBody>
          <a:bodyPr/>
          <a:lstStyle/>
          <a:p>
            <a:pPr marL="0" indent="0" algn="just">
              <a:lnSpc>
                <a:spcPct val="90000"/>
              </a:lnSpc>
              <a:spcBef>
                <a:spcPct val="30000"/>
              </a:spcBef>
              <a:buNone/>
            </a:pPr>
            <a:r>
              <a:rPr lang="el-GR" altLang="el-GR" dirty="0"/>
              <a:t>Η </a:t>
            </a:r>
            <a:r>
              <a:rPr lang="el-GR" altLang="el-GR" dirty="0">
                <a:solidFill>
                  <a:srgbClr val="FF0000"/>
                </a:solidFill>
              </a:rPr>
              <a:t>έρευνα αγοράς </a:t>
            </a:r>
            <a:r>
              <a:rPr lang="el-GR" altLang="el-GR" dirty="0"/>
              <a:t>συμβάλει σημαντικά </a:t>
            </a:r>
            <a:r>
              <a:rPr lang="el-GR" altLang="el-GR" dirty="0">
                <a:solidFill>
                  <a:srgbClr val="FF0000"/>
                </a:solidFill>
              </a:rPr>
              <a:t>στην κατανόηση της συμπεριφοράς </a:t>
            </a:r>
            <a:r>
              <a:rPr lang="el-GR" altLang="el-GR" dirty="0"/>
              <a:t>των καταναλωτών.</a:t>
            </a:r>
          </a:p>
          <a:p>
            <a:pPr marL="0" indent="0" algn="just">
              <a:lnSpc>
                <a:spcPct val="90000"/>
              </a:lnSpc>
              <a:spcBef>
                <a:spcPct val="30000"/>
              </a:spcBef>
              <a:buNone/>
            </a:pPr>
            <a:endParaRPr lang="el-GR" altLang="el-GR" dirty="0"/>
          </a:p>
          <a:p>
            <a:pPr marL="0" indent="0" algn="just">
              <a:lnSpc>
                <a:spcPct val="90000"/>
              </a:lnSpc>
              <a:spcBef>
                <a:spcPct val="30000"/>
              </a:spcBef>
              <a:buNone/>
            </a:pPr>
            <a:r>
              <a:rPr lang="el-GR" altLang="el-GR" dirty="0"/>
              <a:t>Η αγοραστική συμπεριφορά των καταναλωτών μελετά τους τρόπους με τους οποίους άνθρωποι και οργανισμοί αποκτούν και χρησιμοποιούν αγαθά και υπηρεσίες. </a:t>
            </a:r>
          </a:p>
          <a:p>
            <a:pPr marL="0" indent="0" algn="just">
              <a:lnSpc>
                <a:spcPct val="90000"/>
              </a:lnSpc>
              <a:spcBef>
                <a:spcPct val="30000"/>
              </a:spcBef>
              <a:buNone/>
            </a:pPr>
            <a:r>
              <a:rPr lang="el-GR" altLang="el-GR" u="sng" dirty="0"/>
              <a:t>Χωρίζεται</a:t>
            </a:r>
            <a:r>
              <a:rPr lang="el-GR" altLang="el-GR" dirty="0"/>
              <a:t>: σε αγοραστική συμπεριφορά καταναλωτών και αγοραστική συμπεριφορά οργανισμών. </a:t>
            </a:r>
          </a:p>
          <a:p>
            <a:pPr marL="0" indent="0" algn="just">
              <a:lnSpc>
                <a:spcPct val="90000"/>
              </a:lnSpc>
              <a:spcBef>
                <a:spcPct val="30000"/>
              </a:spcBef>
              <a:buNone/>
            </a:pPr>
            <a:r>
              <a:rPr lang="el-GR" altLang="el-GR" dirty="0">
                <a:solidFill>
                  <a:srgbClr val="FF0000"/>
                </a:solidFill>
              </a:rPr>
              <a:t>Η </a:t>
            </a:r>
            <a:r>
              <a:rPr lang="el-GR" altLang="el-GR" b="1" i="1" dirty="0">
                <a:solidFill>
                  <a:srgbClr val="FF0000"/>
                </a:solidFill>
              </a:rPr>
              <a:t>αγοραστική συμπεριφορά των καταναλωτών</a:t>
            </a:r>
            <a:r>
              <a:rPr lang="el-GR" altLang="el-GR" dirty="0">
                <a:solidFill>
                  <a:srgbClr val="FF0000"/>
                </a:solidFill>
              </a:rPr>
              <a:t> </a:t>
            </a:r>
            <a:r>
              <a:rPr lang="el-GR" altLang="el-GR" dirty="0"/>
              <a:t>εξετάζει αγορές και προϊόντα τα οποία απευθύνονται στη μεγάλη μάζα των καταναλωτών. </a:t>
            </a:r>
          </a:p>
          <a:p>
            <a:pPr marL="0" indent="0" algn="just">
              <a:lnSpc>
                <a:spcPct val="90000"/>
              </a:lnSpc>
              <a:spcBef>
                <a:spcPct val="30000"/>
              </a:spcBef>
              <a:buNone/>
            </a:pPr>
            <a:r>
              <a:rPr lang="el-GR" altLang="el-GR" dirty="0">
                <a:solidFill>
                  <a:srgbClr val="FF0000"/>
                </a:solidFill>
              </a:rPr>
              <a:t>Η </a:t>
            </a:r>
            <a:r>
              <a:rPr lang="el-GR" altLang="el-GR" b="1" i="1" dirty="0">
                <a:solidFill>
                  <a:srgbClr val="FF0000"/>
                </a:solidFill>
              </a:rPr>
              <a:t>αγοραστική συμπεριφορά των οργανισμών</a:t>
            </a:r>
            <a:r>
              <a:rPr lang="el-GR" altLang="el-GR" dirty="0"/>
              <a:t> αφορά τις πωλήσεις που γίνονται από μία επιχείρηση προς άλλες επιχειρήσεις. </a:t>
            </a:r>
          </a:p>
          <a:p>
            <a:pPr marL="0" indent="0" algn="just">
              <a:lnSpc>
                <a:spcPct val="90000"/>
              </a:lnSpc>
              <a:spcBef>
                <a:spcPct val="30000"/>
              </a:spcBef>
              <a:buNone/>
            </a:pPr>
            <a:endParaRPr lang="el-GR" altLang="el-GR" dirty="0"/>
          </a:p>
          <a:p>
            <a:pPr marL="444500" lvl="1" indent="-265113" algn="just">
              <a:lnSpc>
                <a:spcPct val="90000"/>
              </a:lnSpc>
              <a:spcBef>
                <a:spcPct val="30000"/>
              </a:spcBef>
              <a:buClr>
                <a:schemeClr val="tx1"/>
              </a:buClr>
              <a:buSzTx/>
              <a:buFont typeface="Wingdings" panose="05000000000000000000" pitchFamily="2" charset="2"/>
              <a:buChar char="Ø"/>
            </a:pPr>
            <a:r>
              <a:rPr lang="el-GR" altLang="el-GR" sz="1800" dirty="0"/>
              <a:t>Μοντέλο καταναλωτικής συμπεριφοράς </a:t>
            </a:r>
          </a:p>
          <a:p>
            <a:pPr marL="444500" lvl="1" indent="-265113" algn="just">
              <a:lnSpc>
                <a:spcPct val="90000"/>
              </a:lnSpc>
              <a:spcBef>
                <a:spcPct val="30000"/>
              </a:spcBef>
              <a:buClr>
                <a:schemeClr val="tx1"/>
              </a:buClr>
              <a:buSzTx/>
              <a:buFont typeface="Wingdings" panose="05000000000000000000" pitchFamily="2" charset="2"/>
              <a:buChar char="Ø"/>
            </a:pPr>
            <a:r>
              <a:rPr lang="el-GR" altLang="el-GR" sz="1800" dirty="0"/>
              <a:t>Παράγοντες που καθορίζουν και προσδιορίζουν την καταναλωτική συμπεριφορά </a:t>
            </a:r>
          </a:p>
          <a:p>
            <a:pPr marL="444500" lvl="1" indent="-265113" algn="just">
              <a:lnSpc>
                <a:spcPct val="90000"/>
              </a:lnSpc>
              <a:spcBef>
                <a:spcPct val="30000"/>
              </a:spcBef>
              <a:buClr>
                <a:schemeClr val="tx1"/>
              </a:buClr>
              <a:buSzTx/>
              <a:buFont typeface="Wingdings" panose="05000000000000000000" pitchFamily="2" charset="2"/>
              <a:buChar char="Ø"/>
            </a:pPr>
            <a:r>
              <a:rPr lang="el-GR" altLang="el-GR" sz="1800" dirty="0"/>
              <a:t>Αγοραστική διαδικασία</a:t>
            </a:r>
          </a:p>
          <a:p>
            <a:pPr marL="0" indent="0" algn="just">
              <a:lnSpc>
                <a:spcPct val="90000"/>
              </a:lnSpc>
              <a:spcBef>
                <a:spcPct val="30000"/>
              </a:spcBef>
              <a:buNone/>
            </a:pPr>
            <a:endParaRPr lang="en-US" altLang="el-GR" dirty="0"/>
          </a:p>
        </p:txBody>
      </p:sp>
    </p:spTree>
    <p:extLst>
      <p:ext uri="{BB962C8B-B14F-4D97-AF65-F5344CB8AC3E}">
        <p14:creationId xmlns:p14="http://schemas.microsoft.com/office/powerpoint/2010/main" val="113583858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981200" y="457201"/>
            <a:ext cx="8229600" cy="595313"/>
          </a:xfrm>
        </p:spPr>
        <p:txBody>
          <a:bodyPr/>
          <a:lstStyle/>
          <a:p>
            <a:pPr algn="ctr" eaLnBrk="1" hangingPunct="1"/>
            <a:r>
              <a:rPr lang="el-GR" altLang="el-GR" sz="3200"/>
              <a:t>Μοντέλο καταναλωτικής συμπεριφοράς</a:t>
            </a:r>
            <a:r>
              <a:rPr lang="el-GR" altLang="el-GR" sz="1800"/>
              <a:t> (1)</a:t>
            </a:r>
          </a:p>
        </p:txBody>
      </p:sp>
      <p:sp>
        <p:nvSpPr>
          <p:cNvPr id="16388" name="Rectangle 3"/>
          <p:cNvSpPr>
            <a:spLocks noGrp="1" noChangeArrowheads="1"/>
          </p:cNvSpPr>
          <p:nvPr>
            <p:ph type="body" sz="half" idx="1"/>
          </p:nvPr>
        </p:nvSpPr>
        <p:spPr>
          <a:xfrm>
            <a:off x="723900" y="1358900"/>
            <a:ext cx="9332913" cy="4951414"/>
          </a:xfrm>
        </p:spPr>
        <p:txBody>
          <a:bodyPr/>
          <a:lstStyle/>
          <a:p>
            <a:pPr marL="0" indent="0" algn="just">
              <a:buNone/>
            </a:pPr>
            <a:r>
              <a:rPr lang="el-GR" altLang="el-GR" dirty="0"/>
              <a:t>Οι εταιρείες ερευνούν τις αγοραστικές αποφάσεις για να βρουν απαντήσεις στο </a:t>
            </a:r>
            <a:r>
              <a:rPr lang="el-GR" altLang="el-GR" dirty="0">
                <a:solidFill>
                  <a:srgbClr val="FF0000"/>
                </a:solidFill>
              </a:rPr>
              <a:t>τι, που, πως, τι ποσότητες, πότε και γιατί αγοράζουν οι καταναλωτές.</a:t>
            </a:r>
          </a:p>
          <a:p>
            <a:pPr marL="0" indent="0" algn="just">
              <a:buNone/>
            </a:pPr>
            <a:r>
              <a:rPr lang="el-GR" altLang="el-GR" dirty="0"/>
              <a:t>Δεν υπάρχει πλήρη και περιεκτική θεωρία. </a:t>
            </a:r>
          </a:p>
          <a:p>
            <a:pPr marL="0" indent="0" algn="just">
              <a:buNone/>
            </a:pPr>
            <a:r>
              <a:rPr lang="el-GR" altLang="el-GR" dirty="0"/>
              <a:t>Απλουστευμένο μοντέλο περιγραφής της καταναλωτικής συμπεριφοράς: το μοντέλο «μαύρου κουτιού»</a:t>
            </a:r>
            <a:r>
              <a:rPr lang="en-US" altLang="el-GR" dirty="0"/>
              <a:t> </a:t>
            </a:r>
          </a:p>
        </p:txBody>
      </p:sp>
      <p:graphicFrame>
        <p:nvGraphicFramePr>
          <p:cNvPr id="16386" name="Object 5"/>
          <p:cNvGraphicFramePr>
            <a:graphicFrameLocks noGrp="1" noChangeAspect="1"/>
          </p:cNvGraphicFramePr>
          <p:nvPr>
            <p:ph sz="half" idx="2"/>
          </p:nvPr>
        </p:nvGraphicFramePr>
        <p:xfrm>
          <a:off x="1919289" y="3068638"/>
          <a:ext cx="8353425" cy="2049462"/>
        </p:xfrm>
        <a:graphic>
          <a:graphicData uri="http://schemas.openxmlformats.org/presentationml/2006/ole">
            <mc:AlternateContent xmlns:mc="http://schemas.openxmlformats.org/markup-compatibility/2006">
              <mc:Choice xmlns:v="urn:schemas-microsoft-com:vml" Requires="v">
                <p:oleObj spid="_x0000_s1035" name="Visio" r:id="rId3" imgW="7039932" imgH="1725378" progId="Visio.Drawing.6">
                  <p:embed/>
                </p:oleObj>
              </mc:Choice>
              <mc:Fallback>
                <p:oleObj name="Visio" r:id="rId3" imgW="7039932" imgH="1725378" progId="Visio.Drawing.6">
                  <p:embed/>
                  <p:pic>
                    <p:nvPicPr>
                      <p:cNvPr id="1638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9" y="3068638"/>
                        <a:ext cx="8353425" cy="204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484144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1981200" y="457201"/>
            <a:ext cx="8229600" cy="595313"/>
          </a:xfrm>
        </p:spPr>
        <p:txBody>
          <a:bodyPr/>
          <a:lstStyle/>
          <a:p>
            <a:pPr algn="ctr" eaLnBrk="1" hangingPunct="1"/>
            <a:r>
              <a:rPr lang="el-GR" altLang="el-GR" sz="3200"/>
              <a:t>Χαρακτηριστικά καταναλωτή</a:t>
            </a:r>
            <a:r>
              <a:rPr lang="el-GR" altLang="el-GR" sz="1800"/>
              <a:t> (1)</a:t>
            </a:r>
          </a:p>
        </p:txBody>
      </p:sp>
      <p:graphicFrame>
        <p:nvGraphicFramePr>
          <p:cNvPr id="17410" name="Object 5"/>
          <p:cNvGraphicFramePr>
            <a:graphicFrameLocks noGrp="1" noChangeAspect="1"/>
          </p:cNvGraphicFramePr>
          <p:nvPr>
            <p:ph sz="half" idx="2"/>
            <p:extLst/>
          </p:nvPr>
        </p:nvGraphicFramePr>
        <p:xfrm>
          <a:off x="876300" y="1557339"/>
          <a:ext cx="9107488" cy="4129087"/>
        </p:xfrm>
        <a:graphic>
          <a:graphicData uri="http://schemas.openxmlformats.org/presentationml/2006/ole">
            <mc:AlternateContent xmlns:mc="http://schemas.openxmlformats.org/markup-compatibility/2006">
              <mc:Choice xmlns:v="urn:schemas-microsoft-com:vml" Requires="v">
                <p:oleObj spid="_x0000_s2059" name="Visio" r:id="rId3" imgW="5390128" imgH="2914549" progId="Visio.Drawing.6">
                  <p:embed/>
                </p:oleObj>
              </mc:Choice>
              <mc:Fallback>
                <p:oleObj name="Visio" r:id="rId3" imgW="5390128" imgH="2914549" progId="Visio.Drawing.6">
                  <p:embed/>
                  <p:pic>
                    <p:nvPicPr>
                      <p:cNvPr id="1741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 y="1557339"/>
                        <a:ext cx="9107488" cy="4129087"/>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8997186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Τμηματοποίηση Αγοράς </a:t>
            </a:r>
            <a:r>
              <a:rPr lang="el-GR" altLang="el-GR" sz="1800"/>
              <a:t>(2)</a:t>
            </a:r>
          </a:p>
        </p:txBody>
      </p:sp>
      <p:sp>
        <p:nvSpPr>
          <p:cNvPr id="126979" name="Rectangle 3"/>
          <p:cNvSpPr>
            <a:spLocks noGrp="1" noChangeArrowheads="1"/>
          </p:cNvSpPr>
          <p:nvPr>
            <p:ph type="body" sz="half" idx="1"/>
          </p:nvPr>
        </p:nvSpPr>
        <p:spPr>
          <a:xfrm>
            <a:off x="800100" y="1125539"/>
            <a:ext cx="9256713" cy="5184775"/>
          </a:xfrm>
        </p:spPr>
        <p:txBody>
          <a:bodyPr/>
          <a:lstStyle/>
          <a:p>
            <a:pPr marL="0" indent="0" algn="just">
              <a:lnSpc>
                <a:spcPct val="80000"/>
              </a:lnSpc>
              <a:spcBef>
                <a:spcPct val="30000"/>
              </a:spcBef>
              <a:buNone/>
            </a:pPr>
            <a:r>
              <a:rPr lang="el-GR" altLang="el-GR" dirty="0"/>
              <a:t>Αγορές: αγοραστές ή πιθανοί αγοραστές με διαφορετικές ανάγκες. </a:t>
            </a:r>
          </a:p>
          <a:p>
            <a:pPr marL="0" indent="0" algn="just">
              <a:lnSpc>
                <a:spcPct val="80000"/>
              </a:lnSpc>
              <a:spcBef>
                <a:spcPct val="30000"/>
              </a:spcBef>
              <a:buNone/>
            </a:pPr>
            <a:r>
              <a:rPr lang="el-GR" altLang="el-GR" b="1" dirty="0" err="1"/>
              <a:t>Τμηματοποίηση</a:t>
            </a:r>
            <a:r>
              <a:rPr lang="el-GR" altLang="el-GR" dirty="0"/>
              <a:t> (</a:t>
            </a:r>
            <a:r>
              <a:rPr lang="en-US" altLang="el-GR" dirty="0"/>
              <a:t>segmentation</a:t>
            </a:r>
            <a:r>
              <a:rPr lang="el-GR" altLang="el-GR" dirty="0"/>
              <a:t>): αφορά το διαχωρισμό της συνολικής αγοράς σε τμήματα ή ομάδες αγοραστών μέσα στα οποία συμπεριλαμβάνονται καταναλωτές με κοινές ανάγκες. Τα τμήματα αυτά διαφοροποιούνται μεταξύ τους επειδή οι ανάγκες των καταναλωτών στο ένα τμήμα διαφέρουν από τις ανάγκες των καταναλωτών σε κάποιο άλλο. </a:t>
            </a:r>
          </a:p>
          <a:p>
            <a:pPr marL="0" indent="0" algn="just">
              <a:lnSpc>
                <a:spcPct val="90000"/>
              </a:lnSpc>
              <a:spcBef>
                <a:spcPct val="30000"/>
              </a:spcBef>
              <a:buNone/>
            </a:pPr>
            <a:r>
              <a:rPr lang="el-GR" altLang="el-GR" i="1" u="sng" dirty="0"/>
              <a:t>Παράδειγμα</a:t>
            </a:r>
            <a:r>
              <a:rPr lang="el-GR" altLang="el-GR" dirty="0"/>
              <a:t>: </a:t>
            </a:r>
            <a:r>
              <a:rPr lang="el-GR" altLang="el-GR" i="1" dirty="0"/>
              <a:t>πώς μπορούμε να τους μοιράσουμε σε ομοειδή τμήματα </a:t>
            </a:r>
            <a:r>
              <a:rPr lang="el-GR" altLang="el-GR" b="1" i="1" dirty="0">
                <a:solidFill>
                  <a:srgbClr val="FF0000"/>
                </a:solidFill>
              </a:rPr>
              <a:t>τους φοιτητές μιας σχολής, </a:t>
            </a:r>
            <a:r>
              <a:rPr lang="el-GR" altLang="el-GR" i="1" dirty="0"/>
              <a:t>δηλαδή να τους </a:t>
            </a:r>
            <a:r>
              <a:rPr lang="el-GR" altLang="el-GR" i="1" dirty="0" err="1"/>
              <a:t>τμηματοποιήσουμε</a:t>
            </a:r>
            <a:r>
              <a:rPr lang="el-GR" altLang="el-GR" i="1" dirty="0"/>
              <a:t>. Διάφοροι τρόποι:</a:t>
            </a:r>
          </a:p>
          <a:p>
            <a:pPr marL="0" indent="0" algn="just">
              <a:lnSpc>
                <a:spcPct val="90000"/>
              </a:lnSpc>
              <a:spcBef>
                <a:spcPct val="30000"/>
              </a:spcBef>
              <a:buNone/>
            </a:pPr>
            <a:r>
              <a:rPr lang="el-GR" altLang="el-GR" i="1" dirty="0"/>
              <a:t>Με βάση κάποιες μεταβλητές π.χ. φύλο, ηλικία, εργάζονται ή όχι. Τμήματα: Άνδρες - Γυναίκες, Εργαζόμενοι-Μη εργαζόμενοι, Νεότεροι (μέχρι 25 ετών)-Μεγαλύτεροι (πάνω από 25 ετών). </a:t>
            </a:r>
          </a:p>
          <a:p>
            <a:pPr marL="0" indent="0" algn="just">
              <a:lnSpc>
                <a:spcPct val="90000"/>
              </a:lnSpc>
              <a:spcBef>
                <a:spcPct val="30000"/>
              </a:spcBef>
              <a:buNone/>
            </a:pPr>
            <a:r>
              <a:rPr lang="el-GR" altLang="el-GR" i="1" dirty="0"/>
              <a:t>Η </a:t>
            </a:r>
            <a:r>
              <a:rPr lang="el-GR" altLang="el-GR" i="1" u="sng" dirty="0"/>
              <a:t>επιτυχία ή όχι της </a:t>
            </a:r>
            <a:r>
              <a:rPr lang="el-GR" altLang="el-GR" i="1" u="sng" dirty="0" err="1"/>
              <a:t>τμηματοποίησης</a:t>
            </a:r>
            <a:r>
              <a:rPr lang="el-GR" altLang="el-GR" i="1" dirty="0"/>
              <a:t> εξαρτάται από το αν τα τμήματα αυτά παρουσιάζουν διαφοροποιημένη αγοραστική συμπεριφορά. </a:t>
            </a:r>
          </a:p>
          <a:p>
            <a:pPr marL="444500" lvl="1" indent="-265113" algn="just">
              <a:lnSpc>
                <a:spcPct val="90000"/>
              </a:lnSpc>
              <a:spcBef>
                <a:spcPct val="30000"/>
              </a:spcBef>
              <a:buClr>
                <a:schemeClr val="tx1"/>
              </a:buClr>
              <a:buSzTx/>
              <a:buFont typeface="Wingdings" panose="05000000000000000000" pitchFamily="2" charset="2"/>
              <a:buChar char="Ø"/>
            </a:pPr>
            <a:r>
              <a:rPr lang="el-GR" altLang="el-GR" i="1" dirty="0"/>
              <a:t>Αν πουλάμε καφέδες, ο χωρισμός ανάλογα με το φύλο έχει μικρή αξία. </a:t>
            </a:r>
          </a:p>
          <a:p>
            <a:pPr marL="444500" lvl="1" indent="-265113" algn="just">
              <a:lnSpc>
                <a:spcPct val="90000"/>
              </a:lnSpc>
              <a:spcBef>
                <a:spcPct val="30000"/>
              </a:spcBef>
              <a:buClr>
                <a:schemeClr val="tx1"/>
              </a:buClr>
              <a:buSzTx/>
              <a:buFont typeface="Wingdings" panose="05000000000000000000" pitchFamily="2" charset="2"/>
              <a:buChar char="Ø"/>
            </a:pPr>
            <a:r>
              <a:rPr lang="el-GR" altLang="el-GR" i="1" dirty="0"/>
              <a:t>Αν πουλάμε εισιτήρια για ποδοσφαιρικό αγώνα, οι άνδρες πιο θερμοί αγοραστές και μάλιστα οι νεότεροι. Απευθύνεται σε νέους (μέχρι 25 ετών) άνδρες. Σίγουρα θα χάσει κάποιες πωλήσεις και από γυναίκες ή μεγαλύτερους στην ηλικία άνδρες, αλλά θα εξοικονομήσει χρήμα και χρόνο.</a:t>
            </a:r>
          </a:p>
        </p:txBody>
      </p:sp>
    </p:spTree>
    <p:extLst>
      <p:ext uri="{BB962C8B-B14F-4D97-AF65-F5344CB8AC3E}">
        <p14:creationId xmlns:p14="http://schemas.microsoft.com/office/powerpoint/2010/main" val="3722279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Κριτήρια</a:t>
            </a:r>
            <a:r>
              <a:rPr lang="el-GR" altLang="el-GR" sz="3200" b="1"/>
              <a:t> </a:t>
            </a:r>
            <a:r>
              <a:rPr lang="el-GR" altLang="el-GR" sz="3200"/>
              <a:t>Τμηματοποίησης Αγοράς </a:t>
            </a:r>
            <a:r>
              <a:rPr lang="el-GR" altLang="el-GR" sz="1800"/>
              <a:t>(1)</a:t>
            </a:r>
          </a:p>
        </p:txBody>
      </p:sp>
      <p:sp>
        <p:nvSpPr>
          <p:cNvPr id="129027" name="Rectangle 3"/>
          <p:cNvSpPr>
            <a:spLocks noGrp="1" noChangeArrowheads="1"/>
          </p:cNvSpPr>
          <p:nvPr>
            <p:ph type="body" sz="half" idx="1"/>
          </p:nvPr>
        </p:nvSpPr>
        <p:spPr>
          <a:xfrm>
            <a:off x="635000" y="1125539"/>
            <a:ext cx="9421813" cy="5184775"/>
          </a:xfrm>
        </p:spPr>
        <p:txBody>
          <a:bodyPr/>
          <a:lstStyle/>
          <a:p>
            <a:pPr marL="0" indent="0" algn="just">
              <a:lnSpc>
                <a:spcPct val="90000"/>
              </a:lnSpc>
              <a:spcBef>
                <a:spcPct val="30000"/>
              </a:spcBef>
              <a:buNone/>
            </a:pPr>
            <a:r>
              <a:rPr lang="el-GR" altLang="el-GR" b="1" dirty="0"/>
              <a:t>1. Γεωγραφικά κριτήρια</a:t>
            </a:r>
            <a:endParaRPr lang="el-GR" altLang="el-GR" dirty="0"/>
          </a:p>
          <a:p>
            <a:pPr marL="0" indent="0" algn="just">
              <a:lnSpc>
                <a:spcPct val="90000"/>
              </a:lnSpc>
              <a:spcBef>
                <a:spcPct val="30000"/>
              </a:spcBef>
              <a:buNone/>
            </a:pPr>
            <a:r>
              <a:rPr lang="el-GR" altLang="el-GR" dirty="0"/>
              <a:t>Οι ανάγκες και η συμπεριφορά πιθανών πελατών μπορεί να </a:t>
            </a:r>
            <a:r>
              <a:rPr lang="el-GR" altLang="el-GR" dirty="0">
                <a:solidFill>
                  <a:srgbClr val="FF0000"/>
                </a:solidFill>
              </a:rPr>
              <a:t>διαφέρουν από περιοχή σε περιοχή. Σ</a:t>
            </a:r>
            <a:r>
              <a:rPr lang="el-GR" altLang="el-GR" dirty="0"/>
              <a:t>ύνηθες παράδειγμα: ο ανταγωνισμός </a:t>
            </a:r>
            <a:r>
              <a:rPr lang="el-GR" altLang="el-GR" dirty="0">
                <a:solidFill>
                  <a:srgbClr val="FF0000"/>
                </a:solidFill>
              </a:rPr>
              <a:t>ραδιοσταθμών</a:t>
            </a:r>
            <a:r>
              <a:rPr lang="el-GR" altLang="el-GR" dirty="0"/>
              <a:t> εθνικής εμβέλειας με τους τοπικής εμβέλειας. Οι δεύτεροι μεταδίδουν προγράμματα τοπικού ενδιαφέροντος και συνήθως διατηρούν ικανό αριθμό ακροατών.</a:t>
            </a:r>
          </a:p>
          <a:p>
            <a:pPr marL="0" indent="0" algn="just">
              <a:lnSpc>
                <a:spcPct val="90000"/>
              </a:lnSpc>
              <a:spcBef>
                <a:spcPct val="30000"/>
              </a:spcBef>
              <a:buNone/>
            </a:pPr>
            <a:r>
              <a:rPr lang="el-GR" altLang="el-GR" dirty="0"/>
              <a:t>Περιλαμβάνονται επίσης:</a:t>
            </a:r>
          </a:p>
          <a:p>
            <a:pPr marL="0" indent="0" algn="just">
              <a:lnSpc>
                <a:spcPct val="90000"/>
              </a:lnSpc>
              <a:spcBef>
                <a:spcPct val="30000"/>
              </a:spcBef>
              <a:buNone/>
            </a:pPr>
            <a:r>
              <a:rPr lang="el-GR" altLang="el-GR" dirty="0"/>
              <a:t>α) </a:t>
            </a:r>
            <a:r>
              <a:rPr lang="el-GR" altLang="el-GR" b="1" dirty="0"/>
              <a:t>Το κλίμα</a:t>
            </a:r>
            <a:r>
              <a:rPr lang="el-GR" altLang="el-GR" dirty="0"/>
              <a:t>, το οποίο επηρεάζει π.χ. τις πωλήσεις κλιματιστικών.</a:t>
            </a:r>
          </a:p>
          <a:p>
            <a:pPr marL="0" indent="0" algn="just">
              <a:lnSpc>
                <a:spcPct val="90000"/>
              </a:lnSpc>
              <a:spcBef>
                <a:spcPct val="30000"/>
              </a:spcBef>
              <a:buNone/>
            </a:pPr>
            <a:r>
              <a:rPr lang="el-GR" altLang="el-GR" dirty="0"/>
              <a:t>β) </a:t>
            </a:r>
            <a:r>
              <a:rPr lang="el-GR" altLang="el-GR" b="1" dirty="0"/>
              <a:t>Η περιοχή</a:t>
            </a:r>
            <a:r>
              <a:rPr lang="el-GR" altLang="el-GR" dirty="0"/>
              <a:t>, δηλαδή αν είναι αστική, ημιαστική ή αγροτική (π.χ. αγροτικές περιοχές μικρή κατανάλωση ανδρικών καλλυντικών).</a:t>
            </a:r>
          </a:p>
          <a:p>
            <a:pPr marL="0" indent="0" algn="just">
              <a:lnSpc>
                <a:spcPct val="90000"/>
              </a:lnSpc>
              <a:spcBef>
                <a:spcPct val="30000"/>
              </a:spcBef>
              <a:buNone/>
            </a:pPr>
            <a:r>
              <a:rPr lang="el-GR" altLang="el-GR" dirty="0"/>
              <a:t>γ) </a:t>
            </a:r>
            <a:r>
              <a:rPr lang="el-GR" altLang="el-GR" b="1" dirty="0"/>
              <a:t>Το μέγεθος της πόλης</a:t>
            </a:r>
            <a:r>
              <a:rPr lang="el-GR" altLang="el-GR" dirty="0"/>
              <a:t>, μεγαλούπολη, πόλη, κωμόπολη ή χωριό, καθώς πολλά προϊόντα με περιορισμένη ζήτηση είναι πιο εύκολο να τα βρει κανείς σε μεγάλες πόλεις.</a:t>
            </a:r>
          </a:p>
          <a:p>
            <a:pPr marL="0" indent="0" algn="just">
              <a:lnSpc>
                <a:spcPct val="90000"/>
              </a:lnSpc>
              <a:spcBef>
                <a:spcPct val="30000"/>
              </a:spcBef>
              <a:buNone/>
            </a:pPr>
            <a:r>
              <a:rPr lang="el-GR" altLang="el-GR" dirty="0"/>
              <a:t>δ) </a:t>
            </a:r>
            <a:r>
              <a:rPr lang="el-GR" altLang="el-GR" b="1" dirty="0"/>
              <a:t>Η πυκνότητα του πληθυσμού</a:t>
            </a:r>
            <a:r>
              <a:rPr lang="el-GR" altLang="el-GR" dirty="0"/>
              <a:t>, η οποία επηρεάζει άμεσα την αξία της γης και το μέγεθος των υπό κατασκευή κατοικιών.</a:t>
            </a:r>
          </a:p>
          <a:p>
            <a:pPr marL="0" indent="0" algn="just">
              <a:lnSpc>
                <a:spcPct val="90000"/>
              </a:lnSpc>
              <a:spcBef>
                <a:spcPct val="30000"/>
              </a:spcBef>
              <a:buNone/>
            </a:pPr>
            <a:r>
              <a:rPr lang="el-GR" altLang="el-GR" dirty="0"/>
              <a:t>ε) </a:t>
            </a:r>
            <a:r>
              <a:rPr lang="el-GR" altLang="el-GR" b="1" dirty="0"/>
              <a:t>Η διαμόρφωση του εδάφους</a:t>
            </a:r>
            <a:r>
              <a:rPr lang="el-GR" altLang="el-GR" dirty="0"/>
              <a:t>, πεδινό, ημιορεινό, ορεινό ή νησί, η οποία επηρεάζει τις συνήθειες ένδυσης και διατροφής.</a:t>
            </a:r>
          </a:p>
        </p:txBody>
      </p:sp>
    </p:spTree>
    <p:extLst>
      <p:ext uri="{BB962C8B-B14F-4D97-AF65-F5344CB8AC3E}">
        <p14:creationId xmlns:p14="http://schemas.microsoft.com/office/powerpoint/2010/main" val="3547445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Κριτήρια</a:t>
            </a:r>
            <a:r>
              <a:rPr lang="el-GR" altLang="el-GR" sz="3200" b="1"/>
              <a:t> </a:t>
            </a:r>
            <a:r>
              <a:rPr lang="el-GR" altLang="el-GR" sz="3200"/>
              <a:t>Τμηματοποίησης Αγοράς </a:t>
            </a:r>
            <a:r>
              <a:rPr lang="el-GR" altLang="el-GR" sz="1800"/>
              <a:t>(2)</a:t>
            </a:r>
          </a:p>
        </p:txBody>
      </p:sp>
      <p:sp>
        <p:nvSpPr>
          <p:cNvPr id="130051" name="Rectangle 3"/>
          <p:cNvSpPr>
            <a:spLocks noGrp="1" noChangeArrowheads="1"/>
          </p:cNvSpPr>
          <p:nvPr>
            <p:ph type="body" sz="half" idx="1"/>
          </p:nvPr>
        </p:nvSpPr>
        <p:spPr>
          <a:xfrm>
            <a:off x="977900" y="1150939"/>
            <a:ext cx="9205913" cy="5184775"/>
          </a:xfrm>
        </p:spPr>
        <p:txBody>
          <a:bodyPr/>
          <a:lstStyle/>
          <a:p>
            <a:pPr marL="0" indent="0" algn="just">
              <a:lnSpc>
                <a:spcPct val="90000"/>
              </a:lnSpc>
              <a:spcBef>
                <a:spcPct val="30000"/>
              </a:spcBef>
              <a:buNone/>
            </a:pPr>
            <a:r>
              <a:rPr lang="el-GR" altLang="el-GR" b="1" dirty="0"/>
              <a:t>2. Δημογραφικά κριτήρια</a:t>
            </a:r>
            <a:endParaRPr lang="el-GR" altLang="el-GR" dirty="0"/>
          </a:p>
          <a:p>
            <a:pPr marL="0" indent="0" algn="just">
              <a:lnSpc>
                <a:spcPct val="90000"/>
              </a:lnSpc>
              <a:spcBef>
                <a:spcPct val="30000"/>
              </a:spcBef>
              <a:buNone/>
            </a:pPr>
            <a:r>
              <a:rPr lang="el-GR" altLang="el-GR" b="1" dirty="0">
                <a:solidFill>
                  <a:srgbClr val="FF0000"/>
                </a:solidFill>
              </a:rPr>
              <a:t>Είναι τα πιο δημοφιλή κριτήρια γιατί υπάρχουν στατιστικά δεδομένα</a:t>
            </a:r>
            <a:r>
              <a:rPr lang="el-GR" altLang="el-GR" dirty="0"/>
              <a:t>. Περιλαμβάνονται:</a:t>
            </a:r>
          </a:p>
          <a:p>
            <a:pPr marL="0" indent="0" algn="just">
              <a:lnSpc>
                <a:spcPct val="90000"/>
              </a:lnSpc>
              <a:spcBef>
                <a:spcPct val="30000"/>
              </a:spcBef>
              <a:buNone/>
            </a:pPr>
            <a:r>
              <a:rPr lang="el-GR" altLang="el-GR" dirty="0"/>
              <a:t>α) </a:t>
            </a:r>
            <a:r>
              <a:rPr lang="el-GR" altLang="el-GR" b="1" dirty="0"/>
              <a:t>Η ηλικία</a:t>
            </a:r>
            <a:r>
              <a:rPr lang="el-GR" altLang="el-GR" dirty="0"/>
              <a:t>, π.χ. γάλα με σοκολατένια γεύση.</a:t>
            </a:r>
          </a:p>
          <a:p>
            <a:pPr marL="0" indent="0" algn="just">
              <a:lnSpc>
                <a:spcPct val="90000"/>
              </a:lnSpc>
              <a:spcBef>
                <a:spcPct val="30000"/>
              </a:spcBef>
              <a:buNone/>
            </a:pPr>
            <a:r>
              <a:rPr lang="el-GR" altLang="el-GR" dirty="0"/>
              <a:t>β) Το </a:t>
            </a:r>
            <a:r>
              <a:rPr lang="el-GR" altLang="el-GR" b="1" dirty="0"/>
              <a:t>φύλο</a:t>
            </a:r>
            <a:r>
              <a:rPr lang="el-GR" altLang="el-GR" dirty="0"/>
              <a:t>, π.χ. πολύ λίγα ζευγάρια χρησιμοποιούν το ίδιο σαπούνι σώματος για το μπάνιο τους.</a:t>
            </a:r>
          </a:p>
          <a:p>
            <a:pPr marL="0" indent="0" algn="just">
              <a:lnSpc>
                <a:spcPct val="90000"/>
              </a:lnSpc>
              <a:spcBef>
                <a:spcPct val="30000"/>
              </a:spcBef>
              <a:buNone/>
            </a:pPr>
            <a:r>
              <a:rPr lang="el-GR" altLang="el-GR" dirty="0"/>
              <a:t>γ) </a:t>
            </a:r>
            <a:r>
              <a:rPr lang="el-GR" altLang="el-GR" b="1" dirty="0"/>
              <a:t>Το εισόδημα</a:t>
            </a:r>
            <a:r>
              <a:rPr lang="el-GR" altLang="el-GR" dirty="0"/>
              <a:t>, π.χ. αγορά πρώτης ή δεύτερης κατοικίας.</a:t>
            </a:r>
          </a:p>
          <a:p>
            <a:pPr marL="0" indent="0" algn="just">
              <a:lnSpc>
                <a:spcPct val="90000"/>
              </a:lnSpc>
              <a:spcBef>
                <a:spcPct val="30000"/>
              </a:spcBef>
              <a:buNone/>
            </a:pPr>
            <a:r>
              <a:rPr lang="el-GR" altLang="el-GR" dirty="0"/>
              <a:t>δ) </a:t>
            </a:r>
            <a:r>
              <a:rPr lang="el-GR" altLang="el-GR" b="1" dirty="0"/>
              <a:t>Το επάγγελμα και η απασχόληση</a:t>
            </a:r>
            <a:r>
              <a:rPr lang="el-GR" altLang="el-GR" dirty="0"/>
              <a:t>, π.χ. προσδιορίζει σε μεγάλο βαθμό τη συχνότητα χρήσης του κινητού τηλεφώνου.</a:t>
            </a:r>
          </a:p>
          <a:p>
            <a:pPr marL="0" indent="0" algn="just">
              <a:lnSpc>
                <a:spcPct val="90000"/>
              </a:lnSpc>
              <a:spcBef>
                <a:spcPct val="30000"/>
              </a:spcBef>
              <a:buNone/>
            </a:pPr>
            <a:r>
              <a:rPr lang="el-GR" altLang="el-GR" dirty="0"/>
              <a:t>ε) </a:t>
            </a:r>
            <a:r>
              <a:rPr lang="el-GR" altLang="el-GR" b="1" dirty="0"/>
              <a:t>Το επίπεδο μόρφωσης</a:t>
            </a:r>
            <a:r>
              <a:rPr lang="el-GR" altLang="el-GR" dirty="0"/>
              <a:t>, π.χ. ιδιαίτερη έμφαση από προϊόντα όπως οι εφημερίδες ή τα μηνιαία περιοδικά έντυπα.</a:t>
            </a:r>
          </a:p>
          <a:p>
            <a:pPr marL="0" indent="0" algn="just">
              <a:lnSpc>
                <a:spcPct val="90000"/>
              </a:lnSpc>
              <a:spcBef>
                <a:spcPct val="30000"/>
              </a:spcBef>
              <a:buNone/>
            </a:pPr>
            <a:r>
              <a:rPr lang="el-GR" altLang="el-GR" dirty="0" err="1"/>
              <a:t>στ</a:t>
            </a:r>
            <a:r>
              <a:rPr lang="el-GR" altLang="el-GR" dirty="0"/>
              <a:t>) </a:t>
            </a:r>
            <a:r>
              <a:rPr lang="el-GR" altLang="el-GR" b="1" dirty="0"/>
              <a:t>Η θρησκεία</a:t>
            </a:r>
            <a:r>
              <a:rPr lang="el-GR" altLang="el-GR" dirty="0"/>
              <a:t>, π.χ. δραστηριότητες φιλανθρωπικών ιδρυμάτων.</a:t>
            </a:r>
          </a:p>
          <a:p>
            <a:pPr marL="0" indent="0" algn="just">
              <a:lnSpc>
                <a:spcPct val="90000"/>
              </a:lnSpc>
              <a:spcBef>
                <a:spcPct val="30000"/>
              </a:spcBef>
              <a:buNone/>
            </a:pPr>
            <a:r>
              <a:rPr lang="el-GR" altLang="el-GR" dirty="0"/>
              <a:t>ζ) </a:t>
            </a:r>
            <a:r>
              <a:rPr lang="el-GR" altLang="el-GR" b="1" dirty="0"/>
              <a:t>Η κοινωνική τάξη</a:t>
            </a:r>
            <a:r>
              <a:rPr lang="el-GR" altLang="el-GR" dirty="0"/>
              <a:t> π.χ. έργα τέχνης. </a:t>
            </a:r>
          </a:p>
          <a:p>
            <a:pPr marL="0" indent="0" algn="just">
              <a:lnSpc>
                <a:spcPct val="90000"/>
              </a:lnSpc>
              <a:spcBef>
                <a:spcPct val="30000"/>
              </a:spcBef>
              <a:buNone/>
            </a:pPr>
            <a:r>
              <a:rPr lang="el-GR" altLang="el-GR" dirty="0"/>
              <a:t>η) </a:t>
            </a:r>
            <a:r>
              <a:rPr lang="el-GR" altLang="el-GR" b="1" dirty="0"/>
              <a:t>Η οικογενειακή κατάσταση</a:t>
            </a:r>
            <a:r>
              <a:rPr lang="el-GR" altLang="el-GR" dirty="0"/>
              <a:t>, π.χ. ζευγάρια χωρίς παιδιά τείνουν να ξοδεύουν περισσότερα χρήματα για τον εαυτό τους σε ταξίδια ή διασκέδαση.</a:t>
            </a:r>
          </a:p>
        </p:txBody>
      </p:sp>
    </p:spTree>
    <p:extLst>
      <p:ext uri="{BB962C8B-B14F-4D97-AF65-F5344CB8AC3E}">
        <p14:creationId xmlns:p14="http://schemas.microsoft.com/office/powerpoint/2010/main" val="4112253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Κριτήρια</a:t>
            </a:r>
            <a:r>
              <a:rPr lang="el-GR" altLang="el-GR" sz="3200" b="1"/>
              <a:t> </a:t>
            </a:r>
            <a:r>
              <a:rPr lang="el-GR" altLang="el-GR" sz="3200"/>
              <a:t>Τμηματοποίησης Αγοράς </a:t>
            </a:r>
            <a:r>
              <a:rPr lang="el-GR" altLang="el-GR" sz="1800"/>
              <a:t>(3)</a:t>
            </a:r>
          </a:p>
        </p:txBody>
      </p:sp>
      <p:sp>
        <p:nvSpPr>
          <p:cNvPr id="131075" name="Rectangle 3"/>
          <p:cNvSpPr>
            <a:spLocks noGrp="1" noChangeArrowheads="1"/>
          </p:cNvSpPr>
          <p:nvPr>
            <p:ph type="body" sz="half" idx="1"/>
          </p:nvPr>
        </p:nvSpPr>
        <p:spPr>
          <a:xfrm>
            <a:off x="1028700" y="1397000"/>
            <a:ext cx="9028113" cy="4913314"/>
          </a:xfrm>
        </p:spPr>
        <p:txBody>
          <a:bodyPr/>
          <a:lstStyle/>
          <a:p>
            <a:pPr marL="0" indent="0" algn="just">
              <a:lnSpc>
                <a:spcPct val="90000"/>
              </a:lnSpc>
              <a:spcBef>
                <a:spcPct val="30000"/>
              </a:spcBef>
              <a:buNone/>
            </a:pPr>
            <a:r>
              <a:rPr lang="el-GR" altLang="el-GR" b="1" dirty="0"/>
              <a:t>3. Ψυχογραφικά κριτήρια</a:t>
            </a:r>
            <a:endParaRPr lang="el-GR" altLang="el-GR" dirty="0"/>
          </a:p>
          <a:p>
            <a:pPr marL="0" indent="0" algn="just">
              <a:lnSpc>
                <a:spcPct val="90000"/>
              </a:lnSpc>
              <a:spcBef>
                <a:spcPct val="30000"/>
              </a:spcBef>
              <a:buNone/>
            </a:pPr>
            <a:r>
              <a:rPr lang="el-GR" altLang="el-GR" dirty="0"/>
              <a:t>Χρησιμοποιούνται όλο και περισσότερο, παρά τη δυσκολία συλλογής πληροφοριών. Δύο αγοραστές με το ίδιο ακριβώς δημογραφικό και γεωγραφικό προφίλ δεν παρουσιάζουν κατ' ανάγκη και την ίδια αγοραστική συμπεριφορά. </a:t>
            </a:r>
          </a:p>
          <a:p>
            <a:pPr marL="0" indent="0" algn="just">
              <a:lnSpc>
                <a:spcPct val="90000"/>
              </a:lnSpc>
              <a:spcBef>
                <a:spcPct val="30000"/>
              </a:spcBef>
              <a:buNone/>
            </a:pPr>
            <a:r>
              <a:rPr lang="el-GR" altLang="el-GR" dirty="0"/>
              <a:t>Ανάγκη προσδιορισμού ψυχογραφικών χαρακτηριστικών του αγοραστή (δηλώνουν με μεγαλύτερη σαφήνεια τον τρόπο με τον οποίο δρα). Περιλαμβάνονται:</a:t>
            </a:r>
          </a:p>
          <a:p>
            <a:pPr marL="0" indent="0" algn="just">
              <a:lnSpc>
                <a:spcPct val="90000"/>
              </a:lnSpc>
              <a:spcBef>
                <a:spcPct val="30000"/>
              </a:spcBef>
              <a:buNone/>
            </a:pPr>
            <a:r>
              <a:rPr lang="el-GR" altLang="el-GR" dirty="0">
                <a:solidFill>
                  <a:srgbClr val="FF0000"/>
                </a:solidFill>
              </a:rPr>
              <a:t>α) </a:t>
            </a:r>
            <a:r>
              <a:rPr lang="el-GR" altLang="el-GR" b="1" dirty="0">
                <a:solidFill>
                  <a:srgbClr val="FF0000"/>
                </a:solidFill>
              </a:rPr>
              <a:t>Η προσωπικότητα</a:t>
            </a:r>
            <a:r>
              <a:rPr lang="el-GR" altLang="el-GR" dirty="0"/>
              <a:t>, η οποία είναι μοναδική για κάθε άνθρωπο. Ιδιαίτερα πολύπλοκο φαινόμενο και εμπεριέχει πολλά χαρακτηριστικά.</a:t>
            </a:r>
          </a:p>
          <a:p>
            <a:pPr marL="0" indent="0" algn="just">
              <a:lnSpc>
                <a:spcPct val="90000"/>
              </a:lnSpc>
              <a:spcBef>
                <a:spcPct val="30000"/>
              </a:spcBef>
              <a:buNone/>
            </a:pPr>
            <a:r>
              <a:rPr lang="el-GR" altLang="el-GR" dirty="0">
                <a:solidFill>
                  <a:srgbClr val="FF0000"/>
                </a:solidFill>
              </a:rPr>
              <a:t>β) </a:t>
            </a:r>
            <a:r>
              <a:rPr lang="el-GR" altLang="el-GR" b="1" dirty="0">
                <a:solidFill>
                  <a:srgbClr val="FF0000"/>
                </a:solidFill>
              </a:rPr>
              <a:t>Ο τρόπος ζωής</a:t>
            </a:r>
            <a:r>
              <a:rPr lang="el-GR" altLang="el-GR" dirty="0"/>
              <a:t>, προϋποθέτει τη μελέτη των </a:t>
            </a:r>
            <a:r>
              <a:rPr lang="el-GR" altLang="el-GR" i="1" dirty="0"/>
              <a:t>δραστηριοτήτων</a:t>
            </a:r>
            <a:r>
              <a:rPr lang="el-GR" altLang="el-GR" dirty="0"/>
              <a:t>, των </a:t>
            </a:r>
            <a:r>
              <a:rPr lang="el-GR" altLang="el-GR" i="1" dirty="0"/>
              <a:t>ενδιαφερόντων</a:t>
            </a:r>
            <a:r>
              <a:rPr lang="el-GR" altLang="el-GR" dirty="0"/>
              <a:t> και των </a:t>
            </a:r>
            <a:r>
              <a:rPr lang="el-GR" altLang="el-GR" i="1" dirty="0"/>
              <a:t>απόψεων</a:t>
            </a:r>
            <a:r>
              <a:rPr lang="el-GR" altLang="el-GR" dirty="0"/>
              <a:t> των καταναλωτών. </a:t>
            </a:r>
            <a:r>
              <a:rPr lang="el-GR" altLang="el-GR" dirty="0" err="1"/>
              <a:t>Τμηματοποίηση</a:t>
            </a:r>
            <a:r>
              <a:rPr lang="el-GR" altLang="el-GR" dirty="0"/>
              <a:t> αγορών με βάση τον τρόπο ζωής οδηγεί σε ομαδοποιήσεις των καταναλωτών με βάση το πώς περνούν τον ελεύθερο χρόνο τους ή τη σπουδαιότητα γι' αυτούς διαφόρων αντικειμένων, ή ακόμα και με βάση το τι πιστεύουν για τον εαυτό τους και για τους άλλους.</a:t>
            </a:r>
          </a:p>
        </p:txBody>
      </p:sp>
    </p:spTree>
    <p:extLst>
      <p:ext uri="{BB962C8B-B14F-4D97-AF65-F5344CB8AC3E}">
        <p14:creationId xmlns:p14="http://schemas.microsoft.com/office/powerpoint/2010/main" val="2619121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981200" y="457200"/>
            <a:ext cx="8229600" cy="450850"/>
          </a:xfrm>
        </p:spPr>
        <p:txBody>
          <a:bodyPr>
            <a:normAutofit fontScale="90000"/>
          </a:bodyPr>
          <a:lstStyle/>
          <a:p>
            <a:pPr algn="ctr" eaLnBrk="1" hangingPunct="1"/>
            <a:r>
              <a:rPr lang="el-GR" altLang="el-GR" sz="3200"/>
              <a:t>Κριτήρια</a:t>
            </a:r>
            <a:r>
              <a:rPr lang="el-GR" altLang="el-GR" sz="3200" b="1"/>
              <a:t> </a:t>
            </a:r>
            <a:r>
              <a:rPr lang="el-GR" altLang="el-GR" sz="3200"/>
              <a:t>Τμηματοποίησης Αγοράς </a:t>
            </a:r>
            <a:r>
              <a:rPr lang="el-GR" altLang="el-GR" sz="1800"/>
              <a:t>(4)</a:t>
            </a:r>
          </a:p>
        </p:txBody>
      </p:sp>
      <p:sp>
        <p:nvSpPr>
          <p:cNvPr id="132099" name="Rectangle 3"/>
          <p:cNvSpPr>
            <a:spLocks noGrp="1" noChangeArrowheads="1"/>
          </p:cNvSpPr>
          <p:nvPr>
            <p:ph type="body" sz="half" idx="1"/>
          </p:nvPr>
        </p:nvSpPr>
        <p:spPr>
          <a:xfrm>
            <a:off x="914400" y="1409700"/>
            <a:ext cx="9142413" cy="4900614"/>
          </a:xfrm>
        </p:spPr>
        <p:txBody>
          <a:bodyPr>
            <a:normAutofit/>
          </a:bodyPr>
          <a:lstStyle/>
          <a:p>
            <a:pPr marL="0" indent="0" algn="just">
              <a:lnSpc>
                <a:spcPct val="90000"/>
              </a:lnSpc>
              <a:spcBef>
                <a:spcPct val="30000"/>
              </a:spcBef>
              <a:buNone/>
            </a:pPr>
            <a:r>
              <a:rPr lang="el-GR" altLang="el-GR" b="1" dirty="0"/>
              <a:t>4. Κριτήρια συμπεριφοράς</a:t>
            </a:r>
          </a:p>
          <a:p>
            <a:pPr marL="0" indent="0" algn="just">
              <a:lnSpc>
                <a:spcPct val="90000"/>
              </a:lnSpc>
              <a:spcBef>
                <a:spcPct val="30000"/>
              </a:spcBef>
              <a:buNone/>
            </a:pPr>
            <a:r>
              <a:rPr lang="el-GR" altLang="el-GR" dirty="0"/>
              <a:t>Περιλαμβάνονται:</a:t>
            </a:r>
          </a:p>
          <a:p>
            <a:pPr marL="0" indent="0" algn="just">
              <a:lnSpc>
                <a:spcPct val="90000"/>
              </a:lnSpc>
              <a:spcBef>
                <a:spcPct val="30000"/>
              </a:spcBef>
              <a:buNone/>
            </a:pPr>
            <a:r>
              <a:rPr lang="el-GR" altLang="el-GR" dirty="0"/>
              <a:t>α</a:t>
            </a:r>
            <a:r>
              <a:rPr lang="el-GR" altLang="el-GR" dirty="0">
                <a:solidFill>
                  <a:srgbClr val="FF0000"/>
                </a:solidFill>
              </a:rPr>
              <a:t>) </a:t>
            </a:r>
            <a:r>
              <a:rPr lang="el-GR" altLang="el-GR" b="1" dirty="0">
                <a:solidFill>
                  <a:srgbClr val="FF0000"/>
                </a:solidFill>
              </a:rPr>
              <a:t>Η ένταση χρήσης </a:t>
            </a:r>
            <a:r>
              <a:rPr lang="el-GR" altLang="el-GR" dirty="0">
                <a:solidFill>
                  <a:srgbClr val="FF0000"/>
                </a:solidFill>
              </a:rPr>
              <a:t>του προϊόντος</a:t>
            </a:r>
            <a:r>
              <a:rPr lang="el-GR" altLang="el-GR" dirty="0"/>
              <a:t>, κάποιοι το χρησιμοποιούν (χρήστες) και κάποιοι όχι. Χρήστες: </a:t>
            </a:r>
            <a:r>
              <a:rPr lang="el-GR" altLang="el-GR" i="1" dirty="0"/>
              <a:t>συχνοί χρήστες </a:t>
            </a:r>
            <a:r>
              <a:rPr lang="el-GR" altLang="el-GR" dirty="0"/>
              <a:t>(αυτοί που το χρησιμοποιούν πολύ συχνά), </a:t>
            </a:r>
            <a:r>
              <a:rPr lang="el-GR" altLang="el-GR" i="1" dirty="0"/>
              <a:t>κανονικοί χρήστες </a:t>
            </a:r>
            <a:r>
              <a:rPr lang="el-GR" altLang="el-GR" dirty="0"/>
              <a:t>(αυτοί που κάνουν κανονική χρήση), </a:t>
            </a:r>
            <a:r>
              <a:rPr lang="el-GR" altLang="el-GR" i="1" dirty="0"/>
              <a:t>περιστασιακοί χρήστες </a:t>
            </a:r>
            <a:r>
              <a:rPr lang="el-GR" altLang="el-GR" dirty="0"/>
              <a:t>(αυτοί που αγοράζουν </a:t>
            </a:r>
            <a:r>
              <a:rPr lang="el-GR" altLang="el-GR" dirty="0" err="1"/>
              <a:t>περιαστασιακά</a:t>
            </a:r>
            <a:r>
              <a:rPr lang="el-GR" altLang="el-GR" dirty="0"/>
              <a:t> το προϊόν). Ιδιαίτερη σημασία για το μάρκετινγκ έχουν οι συχνοί χρήστες (αποτελούν το 20% ή 30% των καταναλωτών ενώ καταναλώνουν το 70% ή 80% της συνολικής ζήτησης του προϊόντος).</a:t>
            </a:r>
          </a:p>
          <a:p>
            <a:pPr marL="0" indent="0" algn="just">
              <a:lnSpc>
                <a:spcPct val="90000"/>
              </a:lnSpc>
              <a:spcBef>
                <a:spcPct val="30000"/>
              </a:spcBef>
              <a:buNone/>
            </a:pPr>
            <a:r>
              <a:rPr lang="el-GR" altLang="el-GR" dirty="0">
                <a:solidFill>
                  <a:srgbClr val="FF0000"/>
                </a:solidFill>
              </a:rPr>
              <a:t>β) </a:t>
            </a:r>
            <a:r>
              <a:rPr lang="el-GR" altLang="el-GR" b="1" dirty="0">
                <a:solidFill>
                  <a:srgbClr val="FF0000"/>
                </a:solidFill>
              </a:rPr>
              <a:t>Ο τρόπος χρήσης </a:t>
            </a:r>
            <a:r>
              <a:rPr lang="el-GR" altLang="el-GR" dirty="0">
                <a:solidFill>
                  <a:srgbClr val="FF0000"/>
                </a:solidFill>
              </a:rPr>
              <a:t>του προϊόντος</a:t>
            </a:r>
            <a:r>
              <a:rPr lang="el-GR" altLang="el-GR" dirty="0"/>
              <a:t>. Οι χρήστες μπορεί να χρησιμοποιούν το προϊόν κατά διαφορετικό τρόπο, </a:t>
            </a:r>
            <a:r>
              <a:rPr lang="el-GR" altLang="el-GR" b="1" u="sng" dirty="0"/>
              <a:t>π.χ. ένα ποδήλατο </a:t>
            </a:r>
            <a:r>
              <a:rPr lang="el-GR" altLang="el-GR" dirty="0"/>
              <a:t>μπορεί να χρησιμοποιηθεί ως μέσο μεταφοράς (Κίνα), ως όργανο γυμναστικής (ΗΠΑ), ως μέσο αναψυχής (Γαλλία), ως μέσο επίδειξης ή ως μέσο αγωνιστικού αθλητισμού.</a:t>
            </a:r>
          </a:p>
          <a:p>
            <a:pPr marL="0" indent="0" algn="just">
              <a:lnSpc>
                <a:spcPct val="90000"/>
              </a:lnSpc>
              <a:spcBef>
                <a:spcPct val="30000"/>
              </a:spcBef>
              <a:buNone/>
            </a:pPr>
            <a:r>
              <a:rPr lang="el-GR" altLang="el-GR" dirty="0">
                <a:solidFill>
                  <a:srgbClr val="FF0000"/>
                </a:solidFill>
              </a:rPr>
              <a:t>γ) </a:t>
            </a:r>
            <a:r>
              <a:rPr lang="el-GR" altLang="el-GR" b="1" dirty="0">
                <a:solidFill>
                  <a:srgbClr val="FF0000"/>
                </a:solidFill>
              </a:rPr>
              <a:t>Η μάρκα </a:t>
            </a:r>
            <a:r>
              <a:rPr lang="el-GR" altLang="el-GR" dirty="0">
                <a:solidFill>
                  <a:srgbClr val="FF0000"/>
                </a:solidFill>
              </a:rPr>
              <a:t>του προϊόντος</a:t>
            </a:r>
            <a:r>
              <a:rPr lang="el-GR" altLang="el-GR" dirty="0"/>
              <a:t>, και συγκεκριμένα ο βαθμός πίστης των καταναλωτών σε μία μάρκα, με την έννοια των επαναλαμβανόμενων αγορών.</a:t>
            </a:r>
          </a:p>
          <a:p>
            <a:pPr marL="0" indent="0" algn="just">
              <a:lnSpc>
                <a:spcPct val="90000"/>
              </a:lnSpc>
              <a:spcBef>
                <a:spcPct val="30000"/>
              </a:spcBef>
              <a:buNone/>
            </a:pPr>
            <a:r>
              <a:rPr lang="el-GR" altLang="el-GR" dirty="0">
                <a:solidFill>
                  <a:srgbClr val="FF0000"/>
                </a:solidFill>
              </a:rPr>
              <a:t>δ) </a:t>
            </a:r>
            <a:r>
              <a:rPr lang="el-GR" altLang="el-GR" b="1" dirty="0">
                <a:solidFill>
                  <a:srgbClr val="FF0000"/>
                </a:solidFill>
              </a:rPr>
              <a:t>Η τιμή </a:t>
            </a:r>
            <a:r>
              <a:rPr lang="el-GR" altLang="el-GR" dirty="0">
                <a:solidFill>
                  <a:srgbClr val="FF0000"/>
                </a:solidFill>
              </a:rPr>
              <a:t>του προϊόντος</a:t>
            </a:r>
            <a:r>
              <a:rPr lang="el-GR" altLang="el-GR" dirty="0"/>
              <a:t>, και ειδικότερα ο βαθμός ευαισθησίας των καταναλωτών στις μεταβολές της τιμής του προϊόντος.</a:t>
            </a:r>
          </a:p>
        </p:txBody>
      </p:sp>
    </p:spTree>
    <p:extLst>
      <p:ext uri="{BB962C8B-B14F-4D97-AF65-F5344CB8AC3E}">
        <p14:creationId xmlns:p14="http://schemas.microsoft.com/office/powerpoint/2010/main" val="2201100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117</TotalTime>
  <Words>2044</Words>
  <Application>Microsoft Office PowerPoint</Application>
  <PresentationFormat>Ευρεία οθόνη</PresentationFormat>
  <Paragraphs>134</Paragraphs>
  <Slides>17</Slides>
  <Notes>0</Notes>
  <HiddenSlides>0</HiddenSlides>
  <MMClips>0</MMClips>
  <ScaleCrop>false</ScaleCrop>
  <HeadingPairs>
    <vt:vector size="8" baseType="variant">
      <vt:variant>
        <vt:lpstr>Γραμματοσειρές που χρησιμοποιούνται</vt:lpstr>
      </vt:variant>
      <vt:variant>
        <vt:i4>5</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17</vt:i4>
      </vt:variant>
    </vt:vector>
  </HeadingPairs>
  <TitlesOfParts>
    <vt:vector size="24" baseType="lpstr">
      <vt:lpstr>Arial</vt:lpstr>
      <vt:lpstr>Times New Roman</vt:lpstr>
      <vt:lpstr>Trebuchet MS</vt:lpstr>
      <vt:lpstr>Wingdings</vt:lpstr>
      <vt:lpstr>Wingdings 3</vt:lpstr>
      <vt:lpstr>Όψη</vt:lpstr>
      <vt:lpstr>Visio</vt:lpstr>
      <vt:lpstr> ΣΥΜΠΕΡΙΦΟΡΑ ΚΑΤΑΝΑΛΩΤΩΝ</vt:lpstr>
      <vt:lpstr>Καταναλωτική συμπεριφορά (3)</vt:lpstr>
      <vt:lpstr>Μοντέλο καταναλωτικής συμπεριφοράς (1)</vt:lpstr>
      <vt:lpstr>Χαρακτηριστικά καταναλωτή (1)</vt:lpstr>
      <vt:lpstr>Τμηματοποίηση Αγοράς (2)</vt:lpstr>
      <vt:lpstr>Κριτήρια Τμηματοποίησης Αγοράς (1)</vt:lpstr>
      <vt:lpstr>Κριτήρια Τμηματοποίησης Αγοράς (2)</vt:lpstr>
      <vt:lpstr>Κριτήρια Τμηματοποίησης Αγοράς (3)</vt:lpstr>
      <vt:lpstr>Κριτήρια Τμηματοποίησης Αγοράς (4)</vt:lpstr>
      <vt:lpstr>Κριτήρια Τμηματοποίησης Αγοράς (5)</vt:lpstr>
      <vt:lpstr>Προϊόν (1)</vt:lpstr>
      <vt:lpstr>Ανάπτυξη νέων προϊόντων (1)</vt:lpstr>
      <vt:lpstr>Παράγοντες τιμής (1)</vt:lpstr>
      <vt:lpstr>Πολιτικές Τιμολόγησης (1)</vt:lpstr>
      <vt:lpstr>Διαφήμιση (1)</vt:lpstr>
      <vt:lpstr>Διαφήμιση (2)</vt:lpstr>
      <vt:lpstr>Προώθηση πωλήσεων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Καταναλωτική συμπεριφορά (3)</dc:title>
  <dc:creator>Χρήστης των Windows</dc:creator>
  <cp:lastModifiedBy>Χρήστης των Windows</cp:lastModifiedBy>
  <cp:revision>10</cp:revision>
  <dcterms:created xsi:type="dcterms:W3CDTF">2021-05-10T06:43:13Z</dcterms:created>
  <dcterms:modified xsi:type="dcterms:W3CDTF">2021-05-18T15:31:24Z</dcterms:modified>
</cp:coreProperties>
</file>