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ABA7E4-82DD-4195-8AA8-EF0A4904F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CA1EF32-703B-4DC0-BC2C-AF76E6695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B0D41D6-CDF3-46F5-B267-E7E5CC4A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7D81852-5C44-44D6-A5C5-54D9C9422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ACC8FA4-E1D6-4909-B6FB-4C60B7A8B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27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6BA5A6-1E58-44F9-A276-4F308A4F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75DFE6F-281A-4584-8626-A1431890B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715EABF-A241-42F2-B8DB-1C622057E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E921DEF-6699-4A59-9E15-C7356E463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8806C3-6372-45FD-A17A-8A38AD89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2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1B46082-A115-4910-A704-1676D33E9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F9F7924-1AA0-4E25-8985-DFB558C1D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CB65211-88E2-4D95-9CEB-DE2AB7291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35B172-3797-4F73-A599-6398814F7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B48F042-1204-477E-BFCB-D23FAD81B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1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2C9D76-47B6-4D0C-A1FB-EA392A6D2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F8B56E-1716-4C31-A32B-33D584C97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142813-EC2B-4636-BA8C-8A2C62F9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AA04BE-9C71-4A86-9F37-CFAB4DB2E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57D89C-6DCF-4C84-A0B3-5DE0560B5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0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C175C0-5ED2-491A-AE0B-430A13103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C4BE95E-9864-4B74-BB58-2728BE414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3C7A1B7-2E00-4703-9EED-71076969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39E1FEC-CC77-4C1C-B2A1-B4A20BB2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629457C-D834-4207-9E0F-A5D80893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6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B3EF16-2AA7-49F4-BF56-7F74DC1F0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E193D9-26D9-45C6-B1B9-B8DAA39EC9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DCCA92D-7E44-4F40-AF55-950FC2BFA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6872CE9-5C44-4C7F-94F0-F1935CD5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D283EF5-7622-49FA-B8A8-B4C72EB33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7188B77-90E4-40B0-B92D-B4E129E5E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98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CB5A3C-1AF1-4667-9440-4B0DDC2C0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F510E2-7B9C-4459-B02D-512C54402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4923DF9-586F-41D8-9308-3B9FEEDE9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14C4AF1-17F7-4D40-A373-95281ACF3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BCFCBF7-BEC6-4425-8E64-D46E4C7A9B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4C188AE-2EE3-4617-8816-276B7CB4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A661B7B-D4AD-44D1-ADD5-ABB3ACB2B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BA42BE2-105C-41D0-B872-0D64D18CF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3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59B1F4-9653-4209-91AF-D58483EA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2F30D3F-7A7F-46D4-AA3A-1775444D1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3CBB259-CD0C-40DE-A36F-5117E507A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5F839C6-E66C-4696-83D3-F06EA4B3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2FD90CD-ADA8-45D3-93DD-C0B56AAA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9219D61-729E-4E1D-9FEA-092C12E00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1F74CAA-225F-4B08-8F3D-743F9C07C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9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5E1EAC-0467-4A55-832F-E8588B83F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778E41-2D6E-49F2-8053-8476DFDC0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6A48DD0-222F-4F8F-9C7E-CB31B3739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6A90F13-4456-4EDA-BE84-12781B62B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3C656FA-CF4D-48A4-B9B4-B43CCF97B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B5E9475-4EFD-4B0E-A606-2837FAED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1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6746A1-93FF-4FED-9205-D8E4E708B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8D60133-4127-41E4-8AA7-2D66A5C5E8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76DAC9F-A4EC-4C83-978F-7406409E3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7BC301E-03F9-43DD-912A-DAE7AF457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91F611-44B7-4DAF-BDD4-C4891D3A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6A5AE8C-E9CF-49A3-B8AB-19EF6575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FB5450B-79C4-4AA8-A583-C00B4C442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A68939B-C9B3-46E2-802B-DFAADB97E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193C175-C94D-41ED-8E51-008459768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99B48-801A-4788-AD77-C1C9A0D7A997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10DA4AF-8AA4-4AF6-8438-08C511C19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943338-0C53-49BF-876B-4CED23A3E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C3692-7387-4462-94F9-9DC3D1EF5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1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tomistz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B9AA8D-A0D2-408C-8F8E-AC24B44F62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2</a:t>
            </a:r>
            <a:r>
              <a:rPr lang="el-GR" baseline="30000" dirty="0"/>
              <a:t>η</a:t>
            </a:r>
            <a:r>
              <a:rPr lang="el-GR" dirty="0"/>
              <a:t> ενότητα - ΔΙΑΛΥΜΑΤΑ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69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3AF425-E0CE-4627-B271-F823DB34A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Εκφράσεις Συγκεντρώσεων Διαλυμάτων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4A507D-BE0D-4D9B-9870-07097BA13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l-GR" dirty="0"/>
              <a:t>Ορισμός:</a:t>
            </a:r>
          </a:p>
          <a:p>
            <a:pPr marL="0" indent="0">
              <a:buNone/>
            </a:pPr>
            <a:r>
              <a:rPr lang="el-GR" dirty="0"/>
              <a:t>Συγκέντρωση διαλύματος είναι η ποσότητα της διαλυμένης ουσίας σε συγκεκριμένη ποσότητα διαλύματος ή διαλύτη. </a:t>
            </a:r>
          </a:p>
          <a:p>
            <a:endParaRPr lang="el-GR" dirty="0"/>
          </a:p>
          <a:p>
            <a:r>
              <a:rPr lang="el-GR" dirty="0"/>
              <a:t>Μονάδες μέτρησης συγκέντρωσης:</a:t>
            </a:r>
          </a:p>
          <a:p>
            <a:pPr marL="0" indent="0">
              <a:buNone/>
            </a:pPr>
            <a:r>
              <a:rPr lang="el-GR" dirty="0"/>
              <a:t>Συγκέντρωση % κατά μάζα (% w/w): Εκφράζει τα </a:t>
            </a:r>
            <a:r>
              <a:rPr lang="el-GR" dirty="0" err="1"/>
              <a:t>gr</a:t>
            </a:r>
            <a:r>
              <a:rPr lang="el-GR" dirty="0"/>
              <a:t> της διαλυμένης ουσίας σε 100 </a:t>
            </a:r>
            <a:r>
              <a:rPr lang="el-GR" dirty="0" err="1"/>
              <a:t>gr</a:t>
            </a:r>
            <a:r>
              <a:rPr lang="el-GR" dirty="0"/>
              <a:t> διαλύματος.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4BD359A-D9FA-4C61-9A72-CD597A4F0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194" y="5428065"/>
            <a:ext cx="6449325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395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4933A600-D3F3-4B3C-AE03-C7C484BA03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8468" y="2065155"/>
            <a:ext cx="6535062" cy="7240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8CAAA5-BF27-483E-A075-1D90A0ADBE4B}"/>
              </a:ext>
            </a:extLst>
          </p:cNvPr>
          <p:cNvSpPr txBox="1"/>
          <p:nvPr/>
        </p:nvSpPr>
        <p:spPr>
          <a:xfrm>
            <a:off x="1458685" y="333829"/>
            <a:ext cx="927462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b="1" i="1" u="none" strike="noStrike" baseline="0" dirty="0">
                <a:latin typeface="Calibri" panose="020F0502020204030204" pitchFamily="34" charset="0"/>
              </a:rPr>
              <a:t>Συγκέντρωση % κατά μάζα προς όγκο (% w/v): </a:t>
            </a:r>
            <a:endParaRPr lang="el-GR" sz="3200" b="0" i="0" u="none" strike="noStrike" baseline="0" dirty="0">
              <a:latin typeface="Calibri" panose="020F0502020204030204" pitchFamily="34" charset="0"/>
            </a:endParaRPr>
          </a:p>
          <a:p>
            <a:r>
              <a:rPr lang="el-GR" sz="3200" b="0" i="0" u="none" strike="noStrike" baseline="0" dirty="0">
                <a:latin typeface="Calibri" panose="020F0502020204030204" pitchFamily="34" charset="0"/>
              </a:rPr>
              <a:t>Εκφράζει τα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gr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της διαλυμένης ουσίας σε 100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ml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διαλύματος. </a:t>
            </a:r>
            <a:endParaRPr lang="en-US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3DB119-9B9D-4026-8349-7C90AA10A8C6}"/>
              </a:ext>
            </a:extLst>
          </p:cNvPr>
          <p:cNvSpPr txBox="1"/>
          <p:nvPr/>
        </p:nvSpPr>
        <p:spPr>
          <a:xfrm>
            <a:off x="1291771" y="3763623"/>
            <a:ext cx="927462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b="1" i="1" u="none" strike="noStrike" baseline="0" dirty="0">
                <a:latin typeface="Calibri" panose="020F0502020204030204" pitchFamily="34" charset="0"/>
              </a:rPr>
              <a:t>Συγκέντρωση % κατ’ όγκο προς όγκο (% v/v):</a:t>
            </a:r>
          </a:p>
          <a:p>
            <a:r>
              <a:rPr lang="el-GR" sz="3200" i="1" u="none" strike="noStrike" baseline="0" dirty="0">
                <a:latin typeface="Calibri" panose="020F0502020204030204" pitchFamily="34" charset="0"/>
              </a:rPr>
              <a:t>Εκφράζει τα </a:t>
            </a:r>
            <a:r>
              <a:rPr lang="el-GR" sz="3200" i="1" u="none" strike="noStrike" baseline="0" dirty="0" err="1">
                <a:latin typeface="Calibri" panose="020F0502020204030204" pitchFamily="34" charset="0"/>
              </a:rPr>
              <a:t>ml</a:t>
            </a:r>
            <a:r>
              <a:rPr lang="el-GR" sz="3200" i="1" u="none" strike="noStrike" baseline="0" dirty="0">
                <a:latin typeface="Calibri" panose="020F0502020204030204" pitchFamily="34" charset="0"/>
              </a:rPr>
              <a:t> της διαλυμένης ουσίας σε 100 </a:t>
            </a:r>
            <a:r>
              <a:rPr lang="el-GR" sz="3200" i="1" u="none" strike="noStrike" baseline="0" dirty="0" err="1">
                <a:latin typeface="Calibri" panose="020F0502020204030204" pitchFamily="34" charset="0"/>
              </a:rPr>
              <a:t>ml</a:t>
            </a:r>
            <a:r>
              <a:rPr lang="el-GR" sz="3200" i="1" u="none" strike="noStrike" baseline="0" dirty="0">
                <a:latin typeface="Calibri" panose="020F0502020204030204" pitchFamily="34" charset="0"/>
              </a:rPr>
              <a:t> διαλύματος.</a:t>
            </a:r>
            <a:endParaRPr lang="en-US" sz="3200" dirty="0"/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A459150A-42F3-4B5F-8609-E077CD083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531" y="5453417"/>
            <a:ext cx="7534937" cy="85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59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FD17AC-9797-4A99-A36D-6A6D95899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i="1" u="none" strike="noStrike" baseline="0" dirty="0" err="1">
                <a:latin typeface="Calibri" panose="020F0502020204030204" pitchFamily="34" charset="0"/>
              </a:rPr>
              <a:t>Μοριακότητα</a:t>
            </a:r>
            <a:r>
              <a:rPr lang="el-GR" sz="3200" b="1" i="1" u="none" strike="noStrike" baseline="0" dirty="0">
                <a:latin typeface="Calibri" panose="020F0502020204030204" pitchFamily="34" charset="0"/>
              </a:rPr>
              <a:t> κατ’ όγκο, Μ (</a:t>
            </a:r>
            <a:r>
              <a:rPr lang="el-GR" sz="3200" b="1" i="1" u="none" strike="noStrike" baseline="0" dirty="0" err="1">
                <a:latin typeface="Calibri" panose="020F0502020204030204" pitchFamily="34" charset="0"/>
              </a:rPr>
              <a:t>Molarity</a:t>
            </a:r>
            <a:r>
              <a:rPr lang="el-GR" sz="3200" b="1" i="1" u="none" strike="noStrike" baseline="0" dirty="0">
                <a:latin typeface="Calibri" panose="020F0502020204030204" pitchFamily="34" charset="0"/>
              </a:rPr>
              <a:t>): </a:t>
            </a:r>
            <a:endParaRPr lang="el-GR" sz="3200" b="0" i="0" u="none" strike="noStrike" baseline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200" b="0" i="0" u="none" strike="noStrike" baseline="0" dirty="0">
                <a:latin typeface="Calibri" panose="020F0502020204030204" pitchFamily="34" charset="0"/>
              </a:rPr>
              <a:t>Εκφράζει τα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moles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της διαλυμένης ουσίας σε 1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lt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διαλύματος.</a:t>
            </a:r>
          </a:p>
          <a:p>
            <a:pPr marL="0" indent="0">
              <a:buNone/>
            </a:pPr>
            <a:endParaRPr lang="el-GR" sz="3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sz="32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n-US" sz="3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200" b="1" i="1" u="none" strike="noStrike" baseline="0" dirty="0" err="1">
                <a:latin typeface="Calibri" panose="020F0502020204030204" pitchFamily="34" charset="0"/>
              </a:rPr>
              <a:t>Μοριακότητα</a:t>
            </a:r>
            <a:r>
              <a:rPr lang="el-GR" sz="3200" b="1" i="1" u="none" strike="noStrike" baseline="0" dirty="0">
                <a:latin typeface="Calibri" panose="020F0502020204030204" pitchFamily="34" charset="0"/>
              </a:rPr>
              <a:t> κατά βάρος, m (</a:t>
            </a:r>
            <a:r>
              <a:rPr lang="el-GR" sz="3200" b="1" i="1" u="none" strike="noStrike" baseline="0" dirty="0" err="1">
                <a:latin typeface="Calibri" panose="020F0502020204030204" pitchFamily="34" charset="0"/>
              </a:rPr>
              <a:t>Molality</a:t>
            </a:r>
            <a:r>
              <a:rPr lang="el-GR" sz="3200" b="1" i="1" u="none" strike="noStrike" baseline="0" dirty="0">
                <a:latin typeface="Calibri" panose="020F0502020204030204" pitchFamily="34" charset="0"/>
              </a:rPr>
              <a:t>): </a:t>
            </a:r>
            <a:endParaRPr lang="el-GR" sz="3200" b="0" i="0" u="none" strike="noStrike" baseline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200" b="0" i="0" u="none" strike="noStrike" baseline="0" dirty="0">
                <a:latin typeface="Calibri" panose="020F0502020204030204" pitchFamily="34" charset="0"/>
              </a:rPr>
              <a:t>Εκφράζει τον αριθμό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moles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της διαλυμένης ουσίας σε 1000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gr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διαλύτη.  </a:t>
            </a:r>
            <a:endParaRPr lang="en-US" sz="3200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E5FE8E5-2815-4C17-A2BE-FF5669703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391" y="1968002"/>
            <a:ext cx="7333217" cy="876798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661AC8B9-C084-40F5-A791-CEEDC90A4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391" y="5300166"/>
            <a:ext cx="7236847" cy="87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932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C7B392-F9B0-41E2-BCB7-007293497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2514"/>
            <a:ext cx="10515600" cy="5936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i="0" u="none" strike="noStrike" baseline="0" dirty="0">
                <a:latin typeface="Calibri" panose="020F0502020204030204" pitchFamily="34" charset="0"/>
              </a:rPr>
              <a:t>Γραμμομοριακό κλάσμα, χ: </a:t>
            </a:r>
            <a:endParaRPr lang="el-GR" sz="3200" b="0" i="0" u="none" strike="noStrike" baseline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200" b="0" i="0" u="none" strike="noStrike" baseline="0" dirty="0">
                <a:latin typeface="Calibri" panose="020F0502020204030204" pitchFamily="34" charset="0"/>
              </a:rPr>
              <a:t>Εκφράζει τον αριθμό των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moles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ενός συστατικού του διαλύματος προς τα συνολικά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moles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του διαλύματος. </a:t>
            </a:r>
            <a:endParaRPr lang="en-US" sz="3200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4DDC343A-A99D-40FF-9F14-A7F1D97B39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016" y="2304999"/>
            <a:ext cx="7477968" cy="11276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5F4199-A9A7-429E-9F31-4123C7A6C4F3}"/>
              </a:ext>
            </a:extLst>
          </p:cNvPr>
          <p:cNvSpPr txBox="1"/>
          <p:nvPr/>
        </p:nvSpPr>
        <p:spPr>
          <a:xfrm>
            <a:off x="838200" y="3646143"/>
            <a:ext cx="105155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3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3200" b="0" i="0" u="none" strike="noStrike" baseline="0" dirty="0">
                <a:latin typeface="Calibri" panose="020F0502020204030204" pitchFamily="34" charset="0"/>
              </a:rPr>
              <a:t>Για ένα διάλυμα που αποτελείται από n συστατικά θα ισχύει: </a:t>
            </a:r>
            <a:endParaRPr lang="en-US" sz="3200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1F58D4BD-238B-4D36-9CA7-361AE9000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0236" y="4864515"/>
            <a:ext cx="5211526" cy="125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32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EAAC60-B37E-4F15-BE45-23BEDDBBF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Υδατικά διαλύματα οξέων και βάσεων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1B8180-3B4E-497B-81AB-8A024F06B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7885"/>
            <a:ext cx="10515600" cy="508498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el-GR" dirty="0"/>
              <a:t>ο Η</a:t>
            </a:r>
            <a:r>
              <a:rPr lang="pt-BR" b="0" i="0" baseline="-25000" dirty="0">
                <a:solidFill>
                  <a:srgbClr val="4A4A4A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l-GR" dirty="0"/>
              <a:t>Ο μπορεί να δράσει τόσο ως οξύ παρέχοντας 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 , όσο και ως βάση δίνοντας ΟΗ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l-GR" dirty="0"/>
              <a:t>.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Τα δύο αυτά ιόντα υπάρχουν πάντα σε ένα υδατικό περιβάλλον αφού κάθε μόριο Η</a:t>
            </a:r>
            <a:r>
              <a:rPr lang="pt-BR" b="0" i="0" baseline="-25000" dirty="0">
                <a:solidFill>
                  <a:srgbClr val="4A4A4A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l-GR" dirty="0"/>
              <a:t>Ο </a:t>
            </a:r>
            <a:r>
              <a:rPr lang="el-GR" dirty="0" err="1"/>
              <a:t>αυτοϊοντίζεται</a:t>
            </a:r>
            <a:r>
              <a:rPr lang="el-GR" dirty="0"/>
              <a:t> και παράγει τα προηγούμενα ιόντα.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Επίσης, μία άλλη πολύ σημαντική ιδιότητα του Η</a:t>
            </a:r>
            <a:r>
              <a:rPr lang="pt-BR" b="0" i="0" baseline="-25000" dirty="0">
                <a:solidFill>
                  <a:srgbClr val="4A4A4A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l-GR" dirty="0"/>
              <a:t>Ο είναι ότι αντιδρά με οποιοδήποτε οξύ ή οποιαδήποτε βάση και παράγει αντίστοιχα 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 και ΟΗ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l-GR" dirty="0"/>
              <a:t>. </a:t>
            </a:r>
            <a:br>
              <a:rPr lang="en-US" dirty="0"/>
            </a:br>
            <a:r>
              <a:rPr lang="el-GR" dirty="0"/>
              <a:t>Για να </a:t>
            </a:r>
            <a:r>
              <a:rPr lang="el-GR" dirty="0" err="1"/>
              <a:t>παραστήσουμε</a:t>
            </a:r>
            <a:r>
              <a:rPr lang="el-GR" dirty="0"/>
              <a:t> τον </a:t>
            </a:r>
            <a:r>
              <a:rPr lang="el-GR" dirty="0" err="1"/>
              <a:t>αυτοϊοντισμό</a:t>
            </a:r>
            <a:r>
              <a:rPr lang="el-GR" dirty="0"/>
              <a:t> του νερού γράφουμε την ακόλουθη εξίσωση:</a:t>
            </a:r>
            <a:br>
              <a:rPr lang="en-US" dirty="0"/>
            </a:br>
            <a:r>
              <a:rPr lang="el-GR" dirty="0"/>
              <a:t>Η</a:t>
            </a:r>
            <a:r>
              <a:rPr lang="pt-BR" b="0" i="0" baseline="-25000" dirty="0">
                <a:solidFill>
                  <a:srgbClr val="4A4A4A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l-GR" dirty="0"/>
              <a:t>Ο</a:t>
            </a:r>
            <a:r>
              <a:rPr lang="pt-BR" dirty="0"/>
              <a:t>(ℓ) + </a:t>
            </a:r>
            <a:r>
              <a:rPr lang="el-GR" dirty="0"/>
              <a:t>Η</a:t>
            </a:r>
            <a:r>
              <a:rPr lang="pt-BR" b="0" i="0" baseline="-25000" dirty="0">
                <a:solidFill>
                  <a:srgbClr val="4A4A4A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l-GR" dirty="0"/>
              <a:t>Ο </a:t>
            </a:r>
            <a:r>
              <a:rPr lang="pt-BR" dirty="0"/>
              <a:t>(ℓ)  </a:t>
            </a:r>
            <a:r>
              <a:rPr lang="pt-BR" dirty="0">
                <a:sym typeface="Wingdings" panose="05000000000000000000" pitchFamily="2" charset="2"/>
              </a:rPr>
              <a:t>  </a:t>
            </a:r>
            <a:r>
              <a:rPr lang="el-GR" dirty="0"/>
              <a:t>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 </a:t>
            </a:r>
            <a:r>
              <a:rPr lang="pt-BR" dirty="0"/>
              <a:t>(aq) + </a:t>
            </a:r>
            <a:r>
              <a:rPr lang="el-GR" dirty="0"/>
              <a:t>ΟΗ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pt-BR" dirty="0"/>
              <a:t>(aq)</a:t>
            </a:r>
          </a:p>
          <a:p>
            <a:pPr marL="0" indent="0">
              <a:buNone/>
            </a:pPr>
            <a:r>
              <a:rPr lang="el-GR" dirty="0"/>
              <a:t>σύμφωνα με την οποία ένα Η+ μεταφέρεται από το ένα μόριο νερού στο άλλο δημιουργώντας τα ιόντα 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 και ΟΗ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92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F888D3-8BBB-4689-8A0D-A94D2E79F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714"/>
            <a:ext cx="10515600" cy="6422571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Αν προστεθεί ένα ισχυρό οξύ, π.χ. </a:t>
            </a:r>
            <a:r>
              <a:rPr lang="el-GR" dirty="0" err="1"/>
              <a:t>HCl</a:t>
            </a:r>
            <a:r>
              <a:rPr lang="el-GR" dirty="0"/>
              <a:t> τότε αυτό θα αντιδράσει με το Η</a:t>
            </a:r>
            <a:r>
              <a:rPr lang="pt-BR" b="0" i="0" baseline="-25000" dirty="0">
                <a:solidFill>
                  <a:srgbClr val="4A4A4A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l-GR" dirty="0"/>
              <a:t>Ο και θα παράγει 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 στο διάλυμα. Η συγκέντρωση [Η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] θα αυξηθεί και αναγκαστικά η [OH– ] θα μειωθεί παίρνοντας κατάλληλη τιμή ώστε να ισχύει η εξίσωση </a:t>
            </a:r>
            <a:r>
              <a:rPr lang="el-GR" dirty="0" err="1"/>
              <a:t>Kw</a:t>
            </a:r>
            <a:r>
              <a:rPr lang="el-GR" dirty="0"/>
              <a:t> = [Η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] [OH– ]. Επειδή το οξύ που έχει προστεθεί είναι ισχυρό, όλη η ποσότητα του οξέος, έστω </a:t>
            </a:r>
            <a:r>
              <a:rPr lang="el-GR" dirty="0" err="1"/>
              <a:t>Cο</a:t>
            </a:r>
            <a:r>
              <a:rPr lang="el-GR" dirty="0"/>
              <a:t> , θα </a:t>
            </a:r>
            <a:r>
              <a:rPr lang="el-GR" dirty="0" err="1"/>
              <a:t>διασταθεί</a:t>
            </a:r>
            <a:r>
              <a:rPr lang="el-GR" dirty="0"/>
              <a:t> σύμφωνα με τη χημική εξίσωση: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HCl (</a:t>
            </a:r>
            <a:r>
              <a:rPr lang="en-US" dirty="0" err="1"/>
              <a:t>aq</a:t>
            </a:r>
            <a:r>
              <a:rPr lang="en-US" dirty="0"/>
              <a:t>) + </a:t>
            </a:r>
            <a:r>
              <a:rPr lang="el-GR" dirty="0"/>
              <a:t>Η</a:t>
            </a:r>
            <a:r>
              <a:rPr lang="pt-BR" b="0" i="0" baseline="-25000" dirty="0">
                <a:solidFill>
                  <a:srgbClr val="4A4A4A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l-GR" dirty="0"/>
              <a:t>Ο</a:t>
            </a:r>
            <a:r>
              <a:rPr lang="en-US" dirty="0"/>
              <a:t> (l) -&gt; </a:t>
            </a:r>
            <a:r>
              <a:rPr lang="el-GR" dirty="0"/>
              <a:t>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dirty="0"/>
              <a:t> (</a:t>
            </a:r>
            <a:r>
              <a:rPr lang="en-US" dirty="0" err="1"/>
              <a:t>aq</a:t>
            </a:r>
            <a:r>
              <a:rPr lang="en-US" dirty="0"/>
              <a:t>) + Cl- 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l-GR" dirty="0" err="1"/>
              <a:t>Cο</a:t>
            </a:r>
            <a:r>
              <a:rPr lang="en-US" dirty="0"/>
              <a:t>			 </a:t>
            </a:r>
            <a:r>
              <a:rPr lang="el-GR" dirty="0" err="1"/>
              <a:t>Cο</a:t>
            </a:r>
            <a:r>
              <a:rPr lang="en-US" dirty="0"/>
              <a:t>		 </a:t>
            </a:r>
            <a:r>
              <a:rPr lang="el-GR" dirty="0" err="1"/>
              <a:t>Cο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Παρόμοια συμπεριφορά θα έχουμε αν στο καθαρό νερό προσθέσουμε ισχυρή βάση όπως π.χ. είναι το </a:t>
            </a:r>
            <a:r>
              <a:rPr lang="el-GR" dirty="0" err="1"/>
              <a:t>NaOH</a:t>
            </a:r>
            <a:r>
              <a:rPr lang="el-GR" dirty="0"/>
              <a:t>. Η βάση θα </a:t>
            </a:r>
            <a:r>
              <a:rPr lang="el-GR" dirty="0" err="1"/>
              <a:t>διασταθεί</a:t>
            </a:r>
            <a:r>
              <a:rPr lang="el-GR" dirty="0"/>
              <a:t> παράγοντας OH– και μειώνοντας σημαντικά την ποσότητα των 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 στο διάλυμα. Αν η συγκέντρωση του </a:t>
            </a:r>
            <a:r>
              <a:rPr lang="el-GR" dirty="0" err="1"/>
              <a:t>NaOH</a:t>
            </a:r>
            <a:r>
              <a:rPr lang="el-GR" dirty="0"/>
              <a:t> είναι </a:t>
            </a:r>
            <a:r>
              <a:rPr lang="el-GR" dirty="0" err="1"/>
              <a:t>Cο</a:t>
            </a:r>
            <a:r>
              <a:rPr lang="el-GR" dirty="0"/>
              <a:t> έχουμε:</a:t>
            </a:r>
          </a:p>
          <a:p>
            <a:pPr marL="0" indent="0">
              <a:buNone/>
            </a:pPr>
            <a:r>
              <a:rPr lang="en-US" dirty="0"/>
              <a:t>NaOH (</a:t>
            </a:r>
            <a:r>
              <a:rPr lang="en-US" dirty="0" err="1"/>
              <a:t>aq</a:t>
            </a:r>
            <a:r>
              <a:rPr lang="en-US" dirty="0"/>
              <a:t>) +</a:t>
            </a:r>
            <a:r>
              <a:rPr lang="el-GR" dirty="0"/>
              <a:t> Η</a:t>
            </a:r>
            <a:r>
              <a:rPr lang="pt-BR" b="0" i="0" baseline="-25000" dirty="0">
                <a:solidFill>
                  <a:srgbClr val="4A4A4A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l-GR" dirty="0"/>
              <a:t>Ο</a:t>
            </a:r>
            <a:r>
              <a:rPr lang="en-US" dirty="0"/>
              <a:t> (l) -&gt; Na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dirty="0"/>
              <a:t> (</a:t>
            </a:r>
            <a:r>
              <a:rPr lang="en-US" dirty="0" err="1"/>
              <a:t>aq</a:t>
            </a:r>
            <a:r>
              <a:rPr lang="en-US" dirty="0"/>
              <a:t>) + OH- 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l-GR" dirty="0" err="1"/>
              <a:t>Cο</a:t>
            </a:r>
            <a:r>
              <a:rPr lang="en-US" dirty="0"/>
              <a:t>		          	</a:t>
            </a:r>
            <a:r>
              <a:rPr lang="el-GR" dirty="0"/>
              <a:t> </a:t>
            </a:r>
            <a:r>
              <a:rPr lang="en-US" dirty="0"/>
              <a:t>     </a:t>
            </a:r>
            <a:r>
              <a:rPr lang="el-GR" dirty="0" err="1"/>
              <a:t>Cο</a:t>
            </a:r>
            <a:r>
              <a:rPr lang="en-US" dirty="0"/>
              <a:t>		    </a:t>
            </a:r>
            <a:r>
              <a:rPr lang="el-GR" dirty="0"/>
              <a:t> </a:t>
            </a:r>
            <a:r>
              <a:rPr lang="el-GR" dirty="0" err="1"/>
              <a:t>Cο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2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696BE5-0718-451C-95C2-612B94F7F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n-US" dirty="0"/>
              <a:t>pH </a:t>
            </a:r>
            <a:r>
              <a:rPr lang="el-GR" dirty="0"/>
              <a:t>ενός διαλύματος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987082F-018A-4776-95B8-3A1903EC3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030"/>
            <a:ext cx="10515600" cy="53049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Επιστρέφοντας στο προηγούμενο παράδειγμα βλέπουμε ότι ένα διάλυμα οξέος, δηλαδή ένα όξινο διάλυμα, έχει υψηλή συγκέντρωση [Η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dirty="0"/>
              <a:t> </a:t>
            </a:r>
            <a:r>
              <a:rPr lang="el-GR" dirty="0"/>
              <a:t>].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Επίσης, ένα διάλυμα βάσης, δηλαδή ένα βασικό διάλυμα, έχει υψηλή συγκέντρωση [OH– ]. Προφανώς ένα διάλυμα ουδέτερο θα έχει ίσες συγκεντρώσεις [Η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dirty="0"/>
              <a:t> </a:t>
            </a:r>
            <a:r>
              <a:rPr lang="el-GR" dirty="0"/>
              <a:t>] και [OH– ] δηλαδή [Η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dirty="0"/>
              <a:t> </a:t>
            </a:r>
            <a:r>
              <a:rPr lang="el-GR" dirty="0"/>
              <a:t> ] = [OH– ] = 1,0 × 10</a:t>
            </a:r>
            <a:r>
              <a:rPr lang="en-US" dirty="0">
                <a:solidFill>
                  <a:srgbClr val="333337"/>
                </a:solidFill>
                <a:latin typeface="Droid Serif"/>
              </a:rPr>
              <a:t>^(-7)</a:t>
            </a:r>
            <a:r>
              <a:rPr lang="el-GR" dirty="0"/>
              <a:t> (στους 25ο C).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Για να αποφευχθεί η χρήση τόσο μικρών αριθμών για τη μέτρηση των συγκεντρώσεων των [Η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dirty="0"/>
              <a:t> </a:t>
            </a:r>
            <a:r>
              <a:rPr lang="el-GR" dirty="0"/>
              <a:t>] και [OH– ] χρησιμοποιείται το </a:t>
            </a:r>
            <a:r>
              <a:rPr lang="el-GR" dirty="0" err="1"/>
              <a:t>pH</a:t>
            </a:r>
            <a:r>
              <a:rPr lang="el-GR" dirty="0"/>
              <a:t> και το </a:t>
            </a:r>
            <a:r>
              <a:rPr lang="el-GR" dirty="0" err="1"/>
              <a:t>pOH</a:t>
            </a:r>
            <a:r>
              <a:rPr lang="el-GR" dirty="0"/>
              <a:t>, αντίστοιχα, τα οποία ορίζονται:</a:t>
            </a:r>
            <a:endParaRPr lang="en-US" dirty="0"/>
          </a:p>
          <a:p>
            <a:pPr marL="0" indent="0">
              <a:buNone/>
            </a:pPr>
            <a:r>
              <a:rPr lang="el-GR" dirty="0" err="1"/>
              <a:t>pH</a:t>
            </a:r>
            <a:r>
              <a:rPr lang="el-GR" dirty="0"/>
              <a:t> = –</a:t>
            </a:r>
            <a:r>
              <a:rPr lang="el-GR" dirty="0" err="1"/>
              <a:t>log</a:t>
            </a:r>
            <a:r>
              <a:rPr lang="el-GR" dirty="0"/>
              <a:t>[Η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] (ή </a:t>
            </a:r>
            <a:r>
              <a:rPr lang="el-GR" dirty="0" err="1"/>
              <a:t>pH</a:t>
            </a:r>
            <a:r>
              <a:rPr lang="el-GR" dirty="0"/>
              <a:t> = –</a:t>
            </a:r>
            <a:r>
              <a:rPr lang="el-GR" dirty="0" err="1"/>
              <a:t>log</a:t>
            </a:r>
            <a:r>
              <a:rPr lang="el-GR" dirty="0"/>
              <a:t>[Η+]) και </a:t>
            </a:r>
            <a:r>
              <a:rPr lang="el-GR" dirty="0" err="1"/>
              <a:t>pOH</a:t>
            </a:r>
            <a:r>
              <a:rPr lang="el-GR" dirty="0"/>
              <a:t> = –</a:t>
            </a:r>
            <a:r>
              <a:rPr lang="el-GR" dirty="0" err="1"/>
              <a:t>log</a:t>
            </a:r>
            <a:r>
              <a:rPr lang="el-GR" dirty="0"/>
              <a:t>[ΟΗ– ]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Σε κάθε υδατικό διάλυμα ισχύει </a:t>
            </a:r>
            <a:r>
              <a:rPr lang="el-GR" dirty="0" err="1"/>
              <a:t>pH</a:t>
            </a:r>
            <a:r>
              <a:rPr lang="el-GR" dirty="0"/>
              <a:t> + </a:t>
            </a:r>
            <a:r>
              <a:rPr lang="el-GR" dirty="0" err="1"/>
              <a:t>pOH</a:t>
            </a:r>
            <a:r>
              <a:rPr lang="el-GR" dirty="0"/>
              <a:t> = 14 στους 25ο C.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Όταν σε ένα διάλυμα </a:t>
            </a:r>
            <a:r>
              <a:rPr lang="el-GR" dirty="0" err="1"/>
              <a:t>pH</a:t>
            </a:r>
            <a:r>
              <a:rPr lang="el-GR" dirty="0"/>
              <a:t>=7 (και </a:t>
            </a:r>
            <a:r>
              <a:rPr lang="el-GR" dirty="0" err="1"/>
              <a:t>pOH</a:t>
            </a:r>
            <a:r>
              <a:rPr lang="el-GR" dirty="0"/>
              <a:t>=7) και το διάλυμα χαρακτηρίζεται ουδέτερο. </a:t>
            </a:r>
            <a:endParaRPr lang="en-US" dirty="0"/>
          </a:p>
          <a:p>
            <a:pPr marL="0" indent="0">
              <a:buNone/>
            </a:pPr>
            <a:r>
              <a:rPr lang="el-GR" dirty="0" err="1"/>
              <a:t>pH</a:t>
            </a:r>
            <a:r>
              <a:rPr lang="en-US" dirty="0"/>
              <a:t>&lt;</a:t>
            </a:r>
            <a:r>
              <a:rPr lang="el-GR" dirty="0"/>
              <a:t>7 (και </a:t>
            </a:r>
            <a:r>
              <a:rPr lang="en-US" dirty="0"/>
              <a:t>pOH&gt;7</a:t>
            </a:r>
            <a:r>
              <a:rPr lang="el-GR" dirty="0"/>
              <a:t>) το διάλυμα χαρακτηρίζεται όξινο</a:t>
            </a:r>
            <a:br>
              <a:rPr lang="en-US" dirty="0"/>
            </a:br>
            <a:r>
              <a:rPr lang="el-GR" dirty="0" err="1"/>
              <a:t>pH</a:t>
            </a:r>
            <a:r>
              <a:rPr lang="el-GR" dirty="0"/>
              <a:t> &gt;7 (και </a:t>
            </a:r>
            <a:r>
              <a:rPr lang="el-GR" dirty="0" err="1"/>
              <a:t>pOH</a:t>
            </a:r>
            <a:r>
              <a:rPr lang="en-US" dirty="0"/>
              <a:t>&lt;7) </a:t>
            </a:r>
            <a:r>
              <a:rPr lang="el-GR" dirty="0"/>
              <a:t>το διάλυμα χαρακτηρίζεται βασικό.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79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3C8D4824-3FEB-41CB-80F6-5FBCEEC42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495" y="962526"/>
            <a:ext cx="9256294" cy="502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226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0B7AB0BC-B3FD-42F9-A700-7AA432069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721895"/>
            <a:ext cx="9368589" cy="571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27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1F086D-EC40-41CB-9661-8B128C24D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Τέλος 3</a:t>
            </a:r>
            <a:r>
              <a:rPr lang="el-GR" baseline="30000" dirty="0"/>
              <a:t>ου</a:t>
            </a:r>
            <a:r>
              <a:rPr lang="el-GR" dirty="0"/>
              <a:t> μαθήματος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E9CEFA-DA24-47E7-9856-531306161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οποιαδήποτε απορία μη διστάσετε να επικοινωνήσετε μαζί μου μέσω </a:t>
            </a:r>
            <a:r>
              <a:rPr lang="en-US" dirty="0"/>
              <a:t>email: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tomistz@gmail.com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Καλή συνέχεια!</a:t>
            </a:r>
          </a:p>
        </p:txBody>
      </p:sp>
    </p:spTree>
    <p:extLst>
      <p:ext uri="{BB962C8B-B14F-4D97-AF65-F5344CB8AC3E}">
        <p14:creationId xmlns:p14="http://schemas.microsoft.com/office/powerpoint/2010/main" val="4065856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6C6507-3CD7-4E32-858C-5D4B1C1AF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710D6E-E65B-44A2-AD76-44F0949E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5033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dirty="0"/>
              <a:t>Είναι ομογενή μίγματα δύο ή περισσότερων συστατικών, με μέγεθος σωματιδίων &lt;</a:t>
            </a:r>
            <a:r>
              <a:rPr lang="en-US" altLang="el-GR" dirty="0"/>
              <a:t>1</a:t>
            </a:r>
            <a:r>
              <a:rPr lang="el-GR" altLang="el-GR" dirty="0"/>
              <a:t> </a:t>
            </a:r>
            <a:r>
              <a:rPr lang="en-US" altLang="el-GR" dirty="0"/>
              <a:t>nm</a:t>
            </a:r>
            <a:r>
              <a:rPr lang="el-GR" altLang="el-GR" dirty="0"/>
              <a:t>, ο</a:t>
            </a:r>
            <a:r>
              <a:rPr lang="el-GR" kern="0" dirty="0"/>
              <a:t>πτικά διαυγή</a:t>
            </a:r>
            <a:r>
              <a:rPr lang="en-US" kern="0" dirty="0"/>
              <a:t>.</a:t>
            </a:r>
            <a:endParaRPr lang="el-GR" kern="0" dirty="0"/>
          </a:p>
          <a:p>
            <a:pPr marL="0" indent="0">
              <a:buNone/>
              <a:defRPr/>
            </a:pPr>
            <a:r>
              <a:rPr lang="el-GR" kern="0" dirty="0">
                <a:sym typeface="Wingdings" pitchFamily="2" charset="2"/>
              </a:rPr>
              <a:t>Τα συστατικά δε διαχωρίζονται με το χρόνο ούτε με απλή διήθηση.</a:t>
            </a:r>
          </a:p>
          <a:p>
            <a:pPr marL="0" indent="0">
              <a:buNone/>
            </a:pPr>
            <a:r>
              <a:rPr lang="el-GR" altLang="el-GR" dirty="0">
                <a:sym typeface="Wingdings" pitchFamily="2" charset="2"/>
              </a:rPr>
              <a:t>Σημαντικότερα : </a:t>
            </a:r>
          </a:p>
          <a:p>
            <a:pPr marL="0" indent="0">
              <a:buNone/>
            </a:pPr>
            <a:r>
              <a:rPr lang="el-GR" altLang="el-GR" dirty="0">
                <a:sym typeface="Wingdings" pitchFamily="2" charset="2"/>
              </a:rPr>
              <a:t>Διάλυση στερεού σε ύδωρ</a:t>
            </a:r>
          </a:p>
          <a:p>
            <a:pPr marL="0" indent="0">
              <a:buNone/>
            </a:pPr>
            <a:r>
              <a:rPr lang="el-GR" altLang="el-GR" dirty="0">
                <a:sym typeface="Wingdings" pitchFamily="2" charset="2"/>
              </a:rPr>
              <a:t>Διάλυση αερίου σε ύδωρ</a:t>
            </a:r>
          </a:p>
          <a:p>
            <a:pPr marL="0" indent="0">
              <a:buNone/>
            </a:pPr>
            <a:r>
              <a:rPr lang="el-GR" altLang="el-GR" dirty="0">
                <a:sym typeface="Wingdings" pitchFamily="2" charset="2"/>
              </a:rPr>
              <a:t>Διάλυση υγρού σε ύδωρ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6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98DA9B-8CDC-4EC6-BC90-6925BE05D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3600" kern="0" dirty="0">
                <a:sym typeface="Wingdings" pitchFamily="2" charset="2"/>
              </a:rPr>
              <a:t>Αποτελούνται από:</a:t>
            </a:r>
            <a:endParaRPr lang="el-GR" sz="3600" kern="0" dirty="0"/>
          </a:p>
          <a:p>
            <a:pPr lvl="1"/>
            <a:r>
              <a:rPr lang="el-GR" altLang="el-GR" sz="3600" dirty="0">
                <a:sym typeface="Wingdings" pitchFamily="2" charset="2"/>
              </a:rPr>
              <a:t>Διαλύτης.</a:t>
            </a:r>
            <a:endParaRPr lang="el-GR" altLang="el-GR" sz="3600" u="sng" dirty="0">
              <a:sym typeface="Wingdings" pitchFamily="2" charset="2"/>
            </a:endParaRPr>
          </a:p>
          <a:p>
            <a:pPr lvl="1">
              <a:spcAft>
                <a:spcPts val="1200"/>
              </a:spcAft>
            </a:pPr>
            <a:r>
              <a:rPr lang="el-GR" altLang="el-GR" sz="3600" dirty="0">
                <a:sym typeface="Wingdings" pitchFamily="2" charset="2"/>
              </a:rPr>
              <a:t>Διαλυμένες ουσίες.</a:t>
            </a:r>
            <a:endParaRPr lang="el-GR" altLang="el-GR" sz="3600" u="sng" dirty="0">
              <a:sym typeface="Wingdings" pitchFamily="2" charset="2"/>
            </a:endParaRPr>
          </a:p>
          <a:p>
            <a:r>
              <a:rPr lang="el-GR" sz="3600" dirty="0"/>
              <a:t>Διαλύτης είναι το συστατικό εκείνο του διαλύματος το οποίο βρίσκεται σε μεγαλύτερη αναλογία. </a:t>
            </a:r>
          </a:p>
          <a:p>
            <a:r>
              <a:rPr lang="el-GR" sz="3600" dirty="0"/>
              <a:t>Διαλυμένη ουσία είναι το συστατικό με την μικρότερη αναλογία.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137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080210-01F1-4F9C-826D-150FC8C69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Διαλυτότητα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5617AD-6A96-4573-8B15-E7792AA3D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5" y="1690688"/>
            <a:ext cx="11245516" cy="4966785"/>
          </a:xfrm>
        </p:spPr>
        <p:txBody>
          <a:bodyPr/>
          <a:lstStyle/>
          <a:p>
            <a:r>
              <a:rPr lang="el-GR" dirty="0"/>
              <a:t>Διαλυτότητα είναι το μέγιστο ποσό μιας ουσίας που μπορεί να διαλυθεί σε ορισμένη ποσότητα διαλύτη και σε ορισμένη θερμοκρασία. π.χ. διάλυση ζάχαρης σε νερό. </a:t>
            </a:r>
          </a:p>
          <a:p>
            <a:r>
              <a:rPr lang="el-GR" dirty="0"/>
              <a:t>Κορεσμένο διάλυμα είναι αυτό που περιέχει τη μέγιστη δυνατή ποσότητα διαλυμένης ουσίας, χωρίς να έχει σχηματιστεί ίζημα. </a:t>
            </a:r>
          </a:p>
          <a:p>
            <a:r>
              <a:rPr lang="el-GR" dirty="0"/>
              <a:t>Ακόρεστο διάλυμα είναι αυτό που μπορεί να διαλυθεί επιπλέον ποσότητα ουσίας χωρίς να σχηματιστεί ίζημα. </a:t>
            </a:r>
          </a:p>
          <a:p>
            <a:r>
              <a:rPr lang="el-GR" dirty="0"/>
              <a:t> </a:t>
            </a:r>
            <a:r>
              <a:rPr lang="el-GR" dirty="0" err="1"/>
              <a:t>Υπέρκορο</a:t>
            </a:r>
            <a:r>
              <a:rPr lang="el-GR" dirty="0"/>
              <a:t> χαρακτηρίζεται το διάλυμα που περιέχει ποσότητα διαλυμένης ουσίας μεγαλύτερη από αυτή που αντιστοιχεί στο κορεσμένο διάλυμα.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38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666673-FE27-4161-B9CF-BF7FCB1BA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853"/>
            <a:ext cx="10515600" cy="5471110"/>
          </a:xfrm>
        </p:spPr>
        <p:txBody>
          <a:bodyPr/>
          <a:lstStyle/>
          <a:p>
            <a:r>
              <a:rPr lang="el-GR" dirty="0"/>
              <a:t>Μία ουσία μπορεί να διαλύεται σε ένα διαλύτη, ενώ σε κάποιον άλλο όχι. </a:t>
            </a:r>
          </a:p>
          <a:p>
            <a:r>
              <a:rPr lang="el-GR" dirty="0"/>
              <a:t>Για παράδειγμα, οι υγροί υδρογονάνθρακες, το πετρέλαιο και η βενζίνη αναμιγνύονται μεταξύ τους, ενώ αντίθετα η βενζίνη δεν διαλύεται στο Η2Ο. </a:t>
            </a:r>
          </a:p>
          <a:p>
            <a:r>
              <a:rPr lang="el-GR" dirty="0"/>
              <a:t>“όμοια διαλύονται σε όμοια”. </a:t>
            </a:r>
          </a:p>
          <a:p>
            <a:r>
              <a:rPr lang="el-GR" dirty="0"/>
              <a:t>Πολικές ενώσεις διαλύονται σε πολικούς διαλύτες, ενώ μη πολικές ενώσεις διαλύονται σε μη πολικούς διαλύτες.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38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41F6DC-AB93-4AFE-9FE1-C5577A3A1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305"/>
            <a:ext cx="10515600" cy="6176210"/>
          </a:xfrm>
        </p:spPr>
        <p:txBody>
          <a:bodyPr>
            <a:normAutofit/>
          </a:bodyPr>
          <a:lstStyle/>
          <a:p>
            <a:r>
              <a:rPr lang="el-GR" dirty="0"/>
              <a:t>Ένας από τους παράγοντες που επηρεάζει τη διαλυτότητας μιας ουσίας είναι η ισχύς των δυνάμεων που αναπτύσσονται ανάμεσα στα μόρια ή ιόντα της προς διάλυση ουσίας και στα μόρια του διαλύτη. </a:t>
            </a:r>
          </a:p>
          <a:p>
            <a:r>
              <a:rPr lang="el-GR" dirty="0"/>
              <a:t>Εάν οι δυνάμεις που αναπτύσσονται ανάμεσα στα μόρια του διαλύτη είναι αρκετά ισχυρές που να μην μπορούν να “σπάσουν” οι δεσμοί διαλύτη-διαλύτη και να δημιουργηθούν νέοι δεσμοί διαλύτη-διαλυμένης ουσίας, τότε η ουσία θα παραμείνει αδιάλυτη. </a:t>
            </a:r>
          </a:p>
          <a:p>
            <a:r>
              <a:rPr lang="el-GR" dirty="0"/>
              <a:t>Το ίδιο αποτέλεσμα θα έχει και η ανάπτυξη ισχυρών δυνάμεων ανάμεσα στα μόρια ή ιόντα της προς διάλυση ουσίας. </a:t>
            </a:r>
          </a:p>
          <a:p>
            <a:r>
              <a:rPr lang="el-GR" dirty="0"/>
              <a:t>Στην περίπτωση που οι δυνάμεις διαλύτη-διαλύτη καθώς και οι δυνάμεις διαλυμένης ουσίας-διαλυμένης ουσίας είναι περίπου της ίδιας ισχύος, τότε είναι δυνατόν να επέλθει δημιουργία νέων δεσμών διαλύτη-διαλυμένης ουσίας και ως εκ τούτου διάλυμα.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11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7E1D36-9A21-419D-A604-F972BB10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Επίδραση της Θερμοκρασίας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AC10A0-B2C1-4D74-ABEF-6DA7000FE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4021"/>
            <a:ext cx="10515600" cy="3882942"/>
          </a:xfrm>
        </p:spPr>
        <p:txBody>
          <a:bodyPr/>
          <a:lstStyle/>
          <a:p>
            <a:r>
              <a:rPr lang="el-GR" dirty="0"/>
              <a:t>Η επίδραση της θερμοκρασίας στη διαλυτότητα μιας ουσίας καθορίζεται, όπως και στην περίπτωση της χημικής ισορροπίας.</a:t>
            </a:r>
          </a:p>
          <a:p>
            <a:r>
              <a:rPr lang="el-GR" dirty="0"/>
              <a:t> Αν </a:t>
            </a:r>
            <a:r>
              <a:rPr lang="el-GR" dirty="0" err="1"/>
              <a:t>απορροφάται</a:t>
            </a:r>
            <a:r>
              <a:rPr lang="el-GR" dirty="0"/>
              <a:t> ενέργεια κατά τη διάλυση, τότε η διαλυτότητα αυξάνεται, ενώ αν εκλύεται θερμότητα η διαλυτότητα μειώνεται.</a:t>
            </a:r>
          </a:p>
          <a:p>
            <a:r>
              <a:rPr lang="el-GR" dirty="0"/>
              <a:t> Για τα περισσότερα άλατα η αύξηση της θερμοκρασίας συνεπάγεται αύξηση της διαλυτότητας.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75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51C6B4-8BAE-460F-AD53-A280D3380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Επίδραση της Πίεσης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39312F-BBEC-4B05-886A-B70AD2143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/>
          <a:lstStyle/>
          <a:p>
            <a:r>
              <a:rPr lang="el-GR" dirty="0"/>
              <a:t>Για τα περισσότερα υγρά και στερεά η μεταβολή της πίεσης ασκεί μικρή επίδραση στη διαλυτότητα. </a:t>
            </a:r>
          </a:p>
          <a:p>
            <a:r>
              <a:rPr lang="el-GR" dirty="0"/>
              <a:t>Π.χ. εάν αυξήσουμε την πίεση από 1 </a:t>
            </a:r>
            <a:r>
              <a:rPr lang="el-GR" dirty="0" err="1"/>
              <a:t>atm</a:t>
            </a:r>
            <a:r>
              <a:rPr lang="el-GR" dirty="0"/>
              <a:t> σε 1000 </a:t>
            </a:r>
            <a:r>
              <a:rPr lang="el-GR" dirty="0" err="1"/>
              <a:t>atm</a:t>
            </a:r>
            <a:r>
              <a:rPr lang="el-GR" dirty="0"/>
              <a:t> η διαλυτότητα του </a:t>
            </a:r>
            <a:r>
              <a:rPr lang="el-GR" dirty="0" err="1"/>
              <a:t>NaCl</a:t>
            </a:r>
            <a:r>
              <a:rPr lang="el-GR" dirty="0"/>
              <a:t> στο νερό θα αυξηθεί μόλις κατά 3%. </a:t>
            </a:r>
          </a:p>
          <a:p>
            <a:r>
              <a:rPr lang="el-GR" dirty="0"/>
              <a:t>Η διαλυτότητα των αερίων σε κάποιο υγρό αυξάνεται σημαντικά με αύξηση της πίεσης.</a:t>
            </a:r>
          </a:p>
          <a:p>
            <a:r>
              <a:rPr lang="el-GR" dirty="0"/>
              <a:t> Έστω μέσα σε ένα κλειστό δοχείο υπάρχει οξυγόνο και νερό σε συγκεκριμένη P και T. Αρχικά το οξυγόνο θα αρχίσει να διαλύεται στο νερό έως ότου επέλθει ισορροπία ή διαφορετικά μέχρι το νερό να </a:t>
            </a:r>
            <a:r>
              <a:rPr lang="el-GR" dirty="0" err="1"/>
              <a:t>κορεστεί</a:t>
            </a:r>
            <a:r>
              <a:rPr lang="el-GR" dirty="0"/>
              <a:t> σε οξυγόνο: Ο2 (αέριο) </a:t>
            </a:r>
            <a:r>
              <a:rPr lang="el-GR" dirty="0">
                <a:sym typeface="Wingdings" panose="05000000000000000000" pitchFamily="2" charset="2"/>
              </a:rPr>
              <a:t></a:t>
            </a:r>
            <a:r>
              <a:rPr lang="el-GR" dirty="0"/>
              <a:t> Ο2 (διαλυμένο).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018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9175A8-1A90-44DB-ADEE-F5D9CC312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3158"/>
            <a:ext cx="10515600" cy="4973805"/>
          </a:xfrm>
        </p:spPr>
        <p:txBody>
          <a:bodyPr/>
          <a:lstStyle/>
          <a:p>
            <a:r>
              <a:rPr lang="el-GR" dirty="0"/>
              <a:t>Αν αυξηθεί η πίεση του οξυγόνου στην αέρια φάση, τότε σύμφωνα με την αρχή του </a:t>
            </a:r>
            <a:r>
              <a:rPr lang="el-GR" dirty="0" err="1"/>
              <a:t>Le</a:t>
            </a:r>
            <a:r>
              <a:rPr lang="el-GR" dirty="0"/>
              <a:t> </a:t>
            </a:r>
            <a:r>
              <a:rPr lang="el-GR" dirty="0" err="1"/>
              <a:t>Chatelier</a:t>
            </a:r>
            <a:r>
              <a:rPr lang="el-GR" dirty="0"/>
              <a:t>, η ισορροπία θα μετατοπιστεί προς την κατεύθυνση που τείνει να αναιρέσει την επιβαλλόμενη μεταβολή, δηλαδή προς τα δεξιά.</a:t>
            </a:r>
          </a:p>
          <a:p>
            <a:r>
              <a:rPr lang="el-GR" dirty="0"/>
              <a:t> «Η διαλυτότητα ενός αερίου σε ένα υγρό, για σταθερή θερμοκρασία, αυξάνεται όταν αυξηθεί η μερική πίεση του αερίου πάνω από το υγρό».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38682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1348</Words>
  <Application>Microsoft Office PowerPoint</Application>
  <PresentationFormat>Ευρεία οθόνη</PresentationFormat>
  <Paragraphs>82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Droid Serif</vt:lpstr>
      <vt:lpstr>Roboto</vt:lpstr>
      <vt:lpstr>Θέμα του Office</vt:lpstr>
      <vt:lpstr>2η ενότητα - ΔΙΑΛΥΜΑΤΑ</vt:lpstr>
      <vt:lpstr>Ορισμός</vt:lpstr>
      <vt:lpstr>Παρουσίαση του PowerPoint</vt:lpstr>
      <vt:lpstr>Διαλυτότητα</vt:lpstr>
      <vt:lpstr>Παρουσίαση του PowerPoint</vt:lpstr>
      <vt:lpstr>Παρουσίαση του PowerPoint</vt:lpstr>
      <vt:lpstr>Επίδραση της Θερμοκρασίας </vt:lpstr>
      <vt:lpstr>Επίδραση της Πίεσης</vt:lpstr>
      <vt:lpstr>Παρουσίαση του PowerPoint</vt:lpstr>
      <vt:lpstr>Εκφράσεις Συγκεντρώσεων Διαλυμάτων</vt:lpstr>
      <vt:lpstr>Παρουσίαση του PowerPoint</vt:lpstr>
      <vt:lpstr>Παρουσίαση του PowerPoint</vt:lpstr>
      <vt:lpstr>Παρουσίαση του PowerPoint</vt:lpstr>
      <vt:lpstr>Υδατικά διαλύματα οξέων και βάσεων</vt:lpstr>
      <vt:lpstr>Παρουσίαση του PowerPoint</vt:lpstr>
      <vt:lpstr>Το pH ενός διαλύματος</vt:lpstr>
      <vt:lpstr>Παρουσίαση του PowerPoint</vt:lpstr>
      <vt:lpstr>Παρουσίαση του PowerPoint</vt:lpstr>
      <vt:lpstr>Τέλος 3ου μαθήματος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ΔΙΑΛΥΜΑΤΑ</dc:title>
  <dc:creator>Chrys</dc:creator>
  <cp:lastModifiedBy>Chrys</cp:lastModifiedBy>
  <cp:revision>26</cp:revision>
  <dcterms:created xsi:type="dcterms:W3CDTF">2020-11-08T18:11:43Z</dcterms:created>
  <dcterms:modified xsi:type="dcterms:W3CDTF">2020-11-10T16:54:20Z</dcterms:modified>
</cp:coreProperties>
</file>