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4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  <p:sldMasterId id="2147483694" r:id="rId3"/>
    <p:sldMasterId id="2147483711" r:id="rId4"/>
    <p:sldMasterId id="2147483728" r:id="rId5"/>
  </p:sldMasterIdLst>
  <p:sldIdLst>
    <p:sldId id="257" r:id="rId6"/>
    <p:sldId id="290" r:id="rId7"/>
    <p:sldId id="320" r:id="rId8"/>
    <p:sldId id="319" r:id="rId9"/>
    <p:sldId id="299" r:id="rId10"/>
    <p:sldId id="300" r:id="rId11"/>
    <p:sldId id="301" r:id="rId12"/>
    <p:sldId id="302" r:id="rId13"/>
    <p:sldId id="303" r:id="rId14"/>
    <p:sldId id="304" r:id="rId15"/>
    <p:sldId id="305" r:id="rId16"/>
    <p:sldId id="306" r:id="rId17"/>
    <p:sldId id="307" r:id="rId18"/>
    <p:sldId id="308" r:id="rId19"/>
    <p:sldId id="309" r:id="rId20"/>
    <p:sldId id="310" r:id="rId21"/>
    <p:sldId id="311" r:id="rId22"/>
    <p:sldId id="312" r:id="rId23"/>
    <p:sldId id="313" r:id="rId24"/>
    <p:sldId id="314" r:id="rId25"/>
    <p:sldId id="315" r:id="rId26"/>
    <p:sldId id="316" r:id="rId27"/>
    <p:sldId id="317" r:id="rId28"/>
    <p:sldId id="318" r:id="rId29"/>
    <p:sldId id="322" r:id="rId30"/>
    <p:sldId id="323" r:id="rId31"/>
    <p:sldId id="324" r:id="rId32"/>
    <p:sldId id="325" r:id="rId33"/>
    <p:sldId id="326" r:id="rId34"/>
    <p:sldId id="327" r:id="rId35"/>
    <p:sldId id="328" r:id="rId36"/>
    <p:sldId id="329" r:id="rId37"/>
    <p:sldId id="330" r:id="rId38"/>
    <p:sldId id="331" r:id="rId39"/>
    <p:sldId id="332" r:id="rId40"/>
    <p:sldId id="333" r:id="rId41"/>
    <p:sldId id="334" r:id="rId42"/>
    <p:sldId id="335" r:id="rId43"/>
    <p:sldId id="336" r:id="rId44"/>
    <p:sldId id="337" r:id="rId45"/>
    <p:sldId id="338" r:id="rId46"/>
    <p:sldId id="339" r:id="rId47"/>
    <p:sldId id="340" r:id="rId48"/>
    <p:sldId id="341" r:id="rId49"/>
    <p:sldId id="342" r:id="rId50"/>
    <p:sldId id="343" r:id="rId51"/>
    <p:sldId id="344" r:id="rId52"/>
    <p:sldId id="345" r:id="rId53"/>
    <p:sldId id="346" r:id="rId54"/>
    <p:sldId id="347" r:id="rId55"/>
    <p:sldId id="348" r:id="rId56"/>
    <p:sldId id="349" r:id="rId57"/>
    <p:sldId id="350" r:id="rId58"/>
    <p:sldId id="351" r:id="rId59"/>
    <p:sldId id="352" r:id="rId60"/>
    <p:sldId id="353" r:id="rId61"/>
    <p:sldId id="354" r:id="rId62"/>
    <p:sldId id="355" r:id="rId63"/>
    <p:sldId id="356" r:id="rId64"/>
    <p:sldId id="357" r:id="rId65"/>
    <p:sldId id="358" r:id="rId66"/>
    <p:sldId id="359" r:id="rId67"/>
    <p:sldId id="360" r:id="rId68"/>
    <p:sldId id="361" r:id="rId69"/>
    <p:sldId id="362" r:id="rId70"/>
    <p:sldId id="363" r:id="rId71"/>
    <p:sldId id="298" r:id="rId72"/>
    <p:sldId id="293" r:id="rId73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660"/>
  </p:normalViewPr>
  <p:slideViewPr>
    <p:cSldViewPr snapToGrid="0">
      <p:cViewPr varScale="1">
        <p:scale>
          <a:sx n="67" d="100"/>
          <a:sy n="67" d="100"/>
        </p:scale>
        <p:origin x="-834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16" Type="http://schemas.openxmlformats.org/officeDocument/2006/relationships/slide" Target="slides/slide1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7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6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tableStyles" Target="tableStyle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theme" Target="theme/theme1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ABFFC8-550E-48C5-9E98-FC8765547BE1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5955A348-445E-4E49-A802-476CABF1A06D}">
      <dgm:prSet phldrT="[Text]"/>
      <dgm:spPr/>
      <dgm:t>
        <a:bodyPr/>
        <a:lstStyle/>
        <a:p>
          <a:r>
            <a:rPr lang="el-GR" b="1" dirty="0" smtClean="0">
              <a:solidFill>
                <a:schemeClr val="bg1"/>
              </a:solidFill>
              <a:latin typeface="Calibri" panose="020F0502020204030204" pitchFamily="34" charset="0"/>
            </a:rPr>
            <a:t>Ερέθισμα</a:t>
          </a:r>
          <a:endParaRPr lang="el-GR" b="1" dirty="0">
            <a:solidFill>
              <a:schemeClr val="bg1"/>
            </a:solidFill>
            <a:latin typeface="Calibri" panose="020F0502020204030204" pitchFamily="34" charset="0"/>
          </a:endParaRPr>
        </a:p>
      </dgm:t>
    </dgm:pt>
    <dgm:pt modelId="{F5921058-A2D3-4E38-A886-C44935A85EDA}" type="parTrans" cxnId="{2CF76E42-DC8E-41E5-B719-9E076FD96311}">
      <dgm:prSet/>
      <dgm:spPr/>
      <dgm:t>
        <a:bodyPr/>
        <a:lstStyle/>
        <a:p>
          <a:endParaRPr lang="el-GR" b="1">
            <a:solidFill>
              <a:schemeClr val="bg1"/>
            </a:solidFill>
            <a:latin typeface="Calibri" panose="020F0502020204030204" pitchFamily="34" charset="0"/>
          </a:endParaRPr>
        </a:p>
      </dgm:t>
    </dgm:pt>
    <dgm:pt modelId="{72BF9B18-6BB7-4019-8B40-FC47B2B28F37}" type="sibTrans" cxnId="{2CF76E42-DC8E-41E5-B719-9E076FD96311}">
      <dgm:prSet/>
      <dgm:spPr/>
      <dgm:t>
        <a:bodyPr/>
        <a:lstStyle/>
        <a:p>
          <a:endParaRPr lang="el-GR" b="1">
            <a:solidFill>
              <a:schemeClr val="bg1"/>
            </a:solidFill>
            <a:latin typeface="Calibri" panose="020F0502020204030204" pitchFamily="34" charset="0"/>
          </a:endParaRPr>
        </a:p>
      </dgm:t>
    </dgm:pt>
    <dgm:pt modelId="{CB01F957-4422-490A-BA44-90CC94D2279F}">
      <dgm:prSet phldrT="[Text]"/>
      <dgm:spPr/>
      <dgm:t>
        <a:bodyPr/>
        <a:lstStyle/>
        <a:p>
          <a:r>
            <a:rPr lang="el-GR" b="1" dirty="0" smtClean="0">
              <a:solidFill>
                <a:schemeClr val="bg1"/>
              </a:solidFill>
              <a:latin typeface="Calibri" panose="020F0502020204030204" pitchFamily="34" charset="0"/>
            </a:rPr>
            <a:t>Πρόσληψη από αισθήσεις</a:t>
          </a:r>
          <a:endParaRPr lang="el-GR" b="1" dirty="0">
            <a:solidFill>
              <a:schemeClr val="bg1"/>
            </a:solidFill>
            <a:latin typeface="Calibri" panose="020F0502020204030204" pitchFamily="34" charset="0"/>
          </a:endParaRPr>
        </a:p>
      </dgm:t>
    </dgm:pt>
    <dgm:pt modelId="{AFAC5789-84F0-477B-B023-3DCFCF18B7F0}" type="parTrans" cxnId="{68E873ED-BCDC-4787-AA09-003B82AC36A7}">
      <dgm:prSet/>
      <dgm:spPr/>
      <dgm:t>
        <a:bodyPr/>
        <a:lstStyle/>
        <a:p>
          <a:endParaRPr lang="el-GR" b="1">
            <a:solidFill>
              <a:schemeClr val="bg1"/>
            </a:solidFill>
            <a:latin typeface="Calibri" panose="020F0502020204030204" pitchFamily="34" charset="0"/>
          </a:endParaRPr>
        </a:p>
      </dgm:t>
    </dgm:pt>
    <dgm:pt modelId="{99893AD9-83C8-467B-962B-5E8C76F790B7}" type="sibTrans" cxnId="{68E873ED-BCDC-4787-AA09-003B82AC36A7}">
      <dgm:prSet/>
      <dgm:spPr/>
      <dgm:t>
        <a:bodyPr/>
        <a:lstStyle/>
        <a:p>
          <a:endParaRPr lang="el-GR" b="1">
            <a:solidFill>
              <a:schemeClr val="bg1"/>
            </a:solidFill>
            <a:latin typeface="Calibri" panose="020F0502020204030204" pitchFamily="34" charset="0"/>
          </a:endParaRPr>
        </a:p>
      </dgm:t>
    </dgm:pt>
    <dgm:pt modelId="{49A5AA03-445C-48BC-8563-263E1AA7E4A1}">
      <dgm:prSet phldrT="[Text]"/>
      <dgm:spPr/>
      <dgm:t>
        <a:bodyPr/>
        <a:lstStyle/>
        <a:p>
          <a:r>
            <a:rPr lang="el-GR" b="1" dirty="0" smtClean="0">
              <a:solidFill>
                <a:schemeClr val="bg1"/>
              </a:solidFill>
              <a:latin typeface="Calibri" panose="020F0502020204030204" pitchFamily="34" charset="0"/>
            </a:rPr>
            <a:t>Επεξεργασία απ’τον εγκέφαλο	</a:t>
          </a:r>
          <a:endParaRPr lang="el-GR" b="1" dirty="0">
            <a:solidFill>
              <a:schemeClr val="bg1"/>
            </a:solidFill>
            <a:latin typeface="Calibri" panose="020F0502020204030204" pitchFamily="34" charset="0"/>
          </a:endParaRPr>
        </a:p>
      </dgm:t>
    </dgm:pt>
    <dgm:pt modelId="{4710C95E-5630-482C-91EB-96E2FBAFB362}" type="parTrans" cxnId="{3E2D2C30-F2B0-49DC-9BAD-1FB5FBC4778B}">
      <dgm:prSet/>
      <dgm:spPr/>
      <dgm:t>
        <a:bodyPr/>
        <a:lstStyle/>
        <a:p>
          <a:endParaRPr lang="el-GR" b="1">
            <a:solidFill>
              <a:schemeClr val="bg1"/>
            </a:solidFill>
            <a:latin typeface="Calibri" panose="020F0502020204030204" pitchFamily="34" charset="0"/>
          </a:endParaRPr>
        </a:p>
      </dgm:t>
    </dgm:pt>
    <dgm:pt modelId="{68FAAB61-25FD-4532-988C-6E4781849F5B}" type="sibTrans" cxnId="{3E2D2C30-F2B0-49DC-9BAD-1FB5FBC4778B}">
      <dgm:prSet/>
      <dgm:spPr/>
      <dgm:t>
        <a:bodyPr/>
        <a:lstStyle/>
        <a:p>
          <a:endParaRPr lang="el-GR" b="1">
            <a:solidFill>
              <a:schemeClr val="bg1"/>
            </a:solidFill>
            <a:latin typeface="Calibri" panose="020F0502020204030204" pitchFamily="34" charset="0"/>
          </a:endParaRPr>
        </a:p>
      </dgm:t>
    </dgm:pt>
    <dgm:pt modelId="{014DEB74-EA82-47C7-BE48-B272555F2223}">
      <dgm:prSet phldrT="[Text]"/>
      <dgm:spPr/>
      <dgm:t>
        <a:bodyPr/>
        <a:lstStyle/>
        <a:p>
          <a:r>
            <a:rPr lang="el-GR" b="1" dirty="0" smtClean="0">
              <a:solidFill>
                <a:schemeClr val="bg1"/>
              </a:solidFill>
              <a:latin typeface="Calibri" panose="020F0502020204030204" pitchFamily="34" charset="0"/>
            </a:rPr>
            <a:t>Αντίδραση</a:t>
          </a:r>
          <a:endParaRPr lang="el-GR" b="1" dirty="0">
            <a:solidFill>
              <a:schemeClr val="bg1"/>
            </a:solidFill>
            <a:latin typeface="Calibri" panose="020F0502020204030204" pitchFamily="34" charset="0"/>
          </a:endParaRPr>
        </a:p>
      </dgm:t>
    </dgm:pt>
    <dgm:pt modelId="{C33C3C31-1B4D-4EA3-876D-0B90044EF5B1}" type="parTrans" cxnId="{F6674750-2A03-450E-BAB5-137F189B86A1}">
      <dgm:prSet/>
      <dgm:spPr/>
      <dgm:t>
        <a:bodyPr/>
        <a:lstStyle/>
        <a:p>
          <a:endParaRPr lang="el-GR" b="1">
            <a:solidFill>
              <a:schemeClr val="bg1"/>
            </a:solidFill>
            <a:latin typeface="Calibri" panose="020F0502020204030204" pitchFamily="34" charset="0"/>
          </a:endParaRPr>
        </a:p>
      </dgm:t>
    </dgm:pt>
    <dgm:pt modelId="{7BB9986C-585E-4977-8AC6-D9C53CCD20AD}" type="sibTrans" cxnId="{F6674750-2A03-450E-BAB5-137F189B86A1}">
      <dgm:prSet/>
      <dgm:spPr/>
      <dgm:t>
        <a:bodyPr/>
        <a:lstStyle/>
        <a:p>
          <a:endParaRPr lang="el-GR" b="1">
            <a:solidFill>
              <a:schemeClr val="bg1"/>
            </a:solidFill>
            <a:latin typeface="Calibri" panose="020F0502020204030204" pitchFamily="34" charset="0"/>
          </a:endParaRPr>
        </a:p>
      </dgm:t>
    </dgm:pt>
    <dgm:pt modelId="{2C302CE6-9D91-4A73-A5A3-9893950A31D9}" type="pres">
      <dgm:prSet presAssocID="{51ABFFC8-550E-48C5-9E98-FC8765547BE1}" presName="Name0" presStyleCnt="0">
        <dgm:presLayoutVars>
          <dgm:dir/>
          <dgm:resizeHandles val="exact"/>
        </dgm:presLayoutVars>
      </dgm:prSet>
      <dgm:spPr/>
    </dgm:pt>
    <dgm:pt modelId="{F8FA74B2-3F07-4963-88BA-A8F2968C0AA0}" type="pres">
      <dgm:prSet presAssocID="{5955A348-445E-4E49-A802-476CABF1A06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728757F-3023-4302-8255-6E2A977B1845}" type="pres">
      <dgm:prSet presAssocID="{72BF9B18-6BB7-4019-8B40-FC47B2B28F37}" presName="sibTrans" presStyleLbl="sibTrans2D1" presStyleIdx="0" presStyleCnt="3"/>
      <dgm:spPr/>
      <dgm:t>
        <a:bodyPr/>
        <a:lstStyle/>
        <a:p>
          <a:endParaRPr lang="el-GR"/>
        </a:p>
      </dgm:t>
    </dgm:pt>
    <dgm:pt modelId="{AF47B844-D192-4BC0-9D13-7B4C6FA6083F}" type="pres">
      <dgm:prSet presAssocID="{72BF9B18-6BB7-4019-8B40-FC47B2B28F37}" presName="connectorText" presStyleLbl="sibTrans2D1" presStyleIdx="0" presStyleCnt="3"/>
      <dgm:spPr/>
      <dgm:t>
        <a:bodyPr/>
        <a:lstStyle/>
        <a:p>
          <a:endParaRPr lang="el-GR"/>
        </a:p>
      </dgm:t>
    </dgm:pt>
    <dgm:pt modelId="{154D5E6D-B457-4EFB-9983-E9BD34F5DEE1}" type="pres">
      <dgm:prSet presAssocID="{CB01F957-4422-490A-BA44-90CC94D2279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76B5975-C0EE-4934-813F-F33835240E98}" type="pres">
      <dgm:prSet presAssocID="{99893AD9-83C8-467B-962B-5E8C76F790B7}" presName="sibTrans" presStyleLbl="sibTrans2D1" presStyleIdx="1" presStyleCnt="3"/>
      <dgm:spPr/>
      <dgm:t>
        <a:bodyPr/>
        <a:lstStyle/>
        <a:p>
          <a:endParaRPr lang="el-GR"/>
        </a:p>
      </dgm:t>
    </dgm:pt>
    <dgm:pt modelId="{8B259C7E-05F9-4503-94EC-B02778F47294}" type="pres">
      <dgm:prSet presAssocID="{99893AD9-83C8-467B-962B-5E8C76F790B7}" presName="connectorText" presStyleLbl="sibTrans2D1" presStyleIdx="1" presStyleCnt="3"/>
      <dgm:spPr/>
      <dgm:t>
        <a:bodyPr/>
        <a:lstStyle/>
        <a:p>
          <a:endParaRPr lang="el-GR"/>
        </a:p>
      </dgm:t>
    </dgm:pt>
    <dgm:pt modelId="{4CEAD149-6E2A-4AFE-9D3F-301E5B11DF82}" type="pres">
      <dgm:prSet presAssocID="{49A5AA03-445C-48BC-8563-263E1AA7E4A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5168204-C892-4816-8881-2B5B5BA6BCDA}" type="pres">
      <dgm:prSet presAssocID="{68FAAB61-25FD-4532-988C-6E4781849F5B}" presName="sibTrans" presStyleLbl="sibTrans2D1" presStyleIdx="2" presStyleCnt="3"/>
      <dgm:spPr/>
      <dgm:t>
        <a:bodyPr/>
        <a:lstStyle/>
        <a:p>
          <a:endParaRPr lang="el-GR"/>
        </a:p>
      </dgm:t>
    </dgm:pt>
    <dgm:pt modelId="{311921ED-A583-4899-9DD1-39F2E3949CF5}" type="pres">
      <dgm:prSet presAssocID="{68FAAB61-25FD-4532-988C-6E4781849F5B}" presName="connectorText" presStyleLbl="sibTrans2D1" presStyleIdx="2" presStyleCnt="3"/>
      <dgm:spPr/>
      <dgm:t>
        <a:bodyPr/>
        <a:lstStyle/>
        <a:p>
          <a:endParaRPr lang="el-GR"/>
        </a:p>
      </dgm:t>
    </dgm:pt>
    <dgm:pt modelId="{D4B6554B-A443-4F8C-B173-1BCBD01E7821}" type="pres">
      <dgm:prSet presAssocID="{014DEB74-EA82-47C7-BE48-B272555F2223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97FC28EF-A85A-47F1-A3F9-15B9CAC24637}" type="presOf" srcId="{014DEB74-EA82-47C7-BE48-B272555F2223}" destId="{D4B6554B-A443-4F8C-B173-1BCBD01E7821}" srcOrd="0" destOrd="0" presId="urn:microsoft.com/office/officeart/2005/8/layout/process1"/>
    <dgm:cxn modelId="{A02BA7F0-588C-4438-BFE5-6FB16DCF184E}" type="presOf" srcId="{72BF9B18-6BB7-4019-8B40-FC47B2B28F37}" destId="{F728757F-3023-4302-8255-6E2A977B1845}" srcOrd="0" destOrd="0" presId="urn:microsoft.com/office/officeart/2005/8/layout/process1"/>
    <dgm:cxn modelId="{09786464-1A3C-439E-9380-0D4E0E497F42}" type="presOf" srcId="{49A5AA03-445C-48BC-8563-263E1AA7E4A1}" destId="{4CEAD149-6E2A-4AFE-9D3F-301E5B11DF82}" srcOrd="0" destOrd="0" presId="urn:microsoft.com/office/officeart/2005/8/layout/process1"/>
    <dgm:cxn modelId="{2CF76E42-DC8E-41E5-B719-9E076FD96311}" srcId="{51ABFFC8-550E-48C5-9E98-FC8765547BE1}" destId="{5955A348-445E-4E49-A802-476CABF1A06D}" srcOrd="0" destOrd="0" parTransId="{F5921058-A2D3-4E38-A886-C44935A85EDA}" sibTransId="{72BF9B18-6BB7-4019-8B40-FC47B2B28F37}"/>
    <dgm:cxn modelId="{BA34EEB3-6792-4153-9129-6B4FB27E1DB4}" type="presOf" srcId="{68FAAB61-25FD-4532-988C-6E4781849F5B}" destId="{65168204-C892-4816-8881-2B5B5BA6BCDA}" srcOrd="0" destOrd="0" presId="urn:microsoft.com/office/officeart/2005/8/layout/process1"/>
    <dgm:cxn modelId="{B8502755-1477-467F-88E5-3B2E321EBB2D}" type="presOf" srcId="{CB01F957-4422-490A-BA44-90CC94D2279F}" destId="{154D5E6D-B457-4EFB-9983-E9BD34F5DEE1}" srcOrd="0" destOrd="0" presId="urn:microsoft.com/office/officeart/2005/8/layout/process1"/>
    <dgm:cxn modelId="{F6674750-2A03-450E-BAB5-137F189B86A1}" srcId="{51ABFFC8-550E-48C5-9E98-FC8765547BE1}" destId="{014DEB74-EA82-47C7-BE48-B272555F2223}" srcOrd="3" destOrd="0" parTransId="{C33C3C31-1B4D-4EA3-876D-0B90044EF5B1}" sibTransId="{7BB9986C-585E-4977-8AC6-D9C53CCD20AD}"/>
    <dgm:cxn modelId="{68E873ED-BCDC-4787-AA09-003B82AC36A7}" srcId="{51ABFFC8-550E-48C5-9E98-FC8765547BE1}" destId="{CB01F957-4422-490A-BA44-90CC94D2279F}" srcOrd="1" destOrd="0" parTransId="{AFAC5789-84F0-477B-B023-3DCFCF18B7F0}" sibTransId="{99893AD9-83C8-467B-962B-5E8C76F790B7}"/>
    <dgm:cxn modelId="{F1B46D72-7DB5-4EA7-ADE6-28042AFDBE92}" type="presOf" srcId="{72BF9B18-6BB7-4019-8B40-FC47B2B28F37}" destId="{AF47B844-D192-4BC0-9D13-7B4C6FA6083F}" srcOrd="1" destOrd="0" presId="urn:microsoft.com/office/officeart/2005/8/layout/process1"/>
    <dgm:cxn modelId="{C786F4C3-9431-486D-BA95-21B1E8264356}" type="presOf" srcId="{99893AD9-83C8-467B-962B-5E8C76F790B7}" destId="{276B5975-C0EE-4934-813F-F33835240E98}" srcOrd="0" destOrd="0" presId="urn:microsoft.com/office/officeart/2005/8/layout/process1"/>
    <dgm:cxn modelId="{104267B9-5F95-4638-AE2D-1B86A3E64A2F}" type="presOf" srcId="{5955A348-445E-4E49-A802-476CABF1A06D}" destId="{F8FA74B2-3F07-4963-88BA-A8F2968C0AA0}" srcOrd="0" destOrd="0" presId="urn:microsoft.com/office/officeart/2005/8/layout/process1"/>
    <dgm:cxn modelId="{3E2D2C30-F2B0-49DC-9BAD-1FB5FBC4778B}" srcId="{51ABFFC8-550E-48C5-9E98-FC8765547BE1}" destId="{49A5AA03-445C-48BC-8563-263E1AA7E4A1}" srcOrd="2" destOrd="0" parTransId="{4710C95E-5630-482C-91EB-96E2FBAFB362}" sibTransId="{68FAAB61-25FD-4532-988C-6E4781849F5B}"/>
    <dgm:cxn modelId="{7D4FCFE3-174C-4557-A3B7-09D3BAE7AE58}" type="presOf" srcId="{51ABFFC8-550E-48C5-9E98-FC8765547BE1}" destId="{2C302CE6-9D91-4A73-A5A3-9893950A31D9}" srcOrd="0" destOrd="0" presId="urn:microsoft.com/office/officeart/2005/8/layout/process1"/>
    <dgm:cxn modelId="{4B85DA43-EA58-4AB2-905D-8CC2329B5106}" type="presOf" srcId="{99893AD9-83C8-467B-962B-5E8C76F790B7}" destId="{8B259C7E-05F9-4503-94EC-B02778F47294}" srcOrd="1" destOrd="0" presId="urn:microsoft.com/office/officeart/2005/8/layout/process1"/>
    <dgm:cxn modelId="{C81D0117-A2AA-428A-8220-6ED59CC47291}" type="presOf" srcId="{68FAAB61-25FD-4532-988C-6E4781849F5B}" destId="{311921ED-A583-4899-9DD1-39F2E3949CF5}" srcOrd="1" destOrd="0" presId="urn:microsoft.com/office/officeart/2005/8/layout/process1"/>
    <dgm:cxn modelId="{2677BAEF-E78F-4097-896C-DA8374CF1F28}" type="presParOf" srcId="{2C302CE6-9D91-4A73-A5A3-9893950A31D9}" destId="{F8FA74B2-3F07-4963-88BA-A8F2968C0AA0}" srcOrd="0" destOrd="0" presId="urn:microsoft.com/office/officeart/2005/8/layout/process1"/>
    <dgm:cxn modelId="{94850559-C59C-4EBA-8FFC-5F037073C502}" type="presParOf" srcId="{2C302CE6-9D91-4A73-A5A3-9893950A31D9}" destId="{F728757F-3023-4302-8255-6E2A977B1845}" srcOrd="1" destOrd="0" presId="urn:microsoft.com/office/officeart/2005/8/layout/process1"/>
    <dgm:cxn modelId="{18596B59-BC3E-4642-9615-29B12822375C}" type="presParOf" srcId="{F728757F-3023-4302-8255-6E2A977B1845}" destId="{AF47B844-D192-4BC0-9D13-7B4C6FA6083F}" srcOrd="0" destOrd="0" presId="urn:microsoft.com/office/officeart/2005/8/layout/process1"/>
    <dgm:cxn modelId="{84AAF409-78E4-4484-9501-EA2471A58D23}" type="presParOf" srcId="{2C302CE6-9D91-4A73-A5A3-9893950A31D9}" destId="{154D5E6D-B457-4EFB-9983-E9BD34F5DEE1}" srcOrd="2" destOrd="0" presId="urn:microsoft.com/office/officeart/2005/8/layout/process1"/>
    <dgm:cxn modelId="{E12764A3-05A0-4432-B3AD-B91BF256A2C9}" type="presParOf" srcId="{2C302CE6-9D91-4A73-A5A3-9893950A31D9}" destId="{276B5975-C0EE-4934-813F-F33835240E98}" srcOrd="3" destOrd="0" presId="urn:microsoft.com/office/officeart/2005/8/layout/process1"/>
    <dgm:cxn modelId="{3CC0C618-08B1-4E0A-B2AD-1D439D4B64A1}" type="presParOf" srcId="{276B5975-C0EE-4934-813F-F33835240E98}" destId="{8B259C7E-05F9-4503-94EC-B02778F47294}" srcOrd="0" destOrd="0" presId="urn:microsoft.com/office/officeart/2005/8/layout/process1"/>
    <dgm:cxn modelId="{5C19F73D-FE4C-4D43-AFCC-8B2A7B62700C}" type="presParOf" srcId="{2C302CE6-9D91-4A73-A5A3-9893950A31D9}" destId="{4CEAD149-6E2A-4AFE-9D3F-301E5B11DF82}" srcOrd="4" destOrd="0" presId="urn:microsoft.com/office/officeart/2005/8/layout/process1"/>
    <dgm:cxn modelId="{E7D2EECF-C153-4E11-9967-B2BEE2DD9AD9}" type="presParOf" srcId="{2C302CE6-9D91-4A73-A5A3-9893950A31D9}" destId="{65168204-C892-4816-8881-2B5B5BA6BCDA}" srcOrd="5" destOrd="0" presId="urn:microsoft.com/office/officeart/2005/8/layout/process1"/>
    <dgm:cxn modelId="{6FFB25CC-5337-4DC5-AAF9-4C17097019E0}" type="presParOf" srcId="{65168204-C892-4816-8881-2B5B5BA6BCDA}" destId="{311921ED-A583-4899-9DD1-39F2E3949CF5}" srcOrd="0" destOrd="0" presId="urn:microsoft.com/office/officeart/2005/8/layout/process1"/>
    <dgm:cxn modelId="{0C1FF820-A216-4841-AB4B-75886ECA132E}" type="presParOf" srcId="{2C302CE6-9D91-4A73-A5A3-9893950A31D9}" destId="{D4B6554B-A443-4F8C-B173-1BCBD01E7821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66D68BE-0352-4B84-BB87-B4ADDE75ED81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42B851E4-3F4D-433A-8212-2E52FCC0B01D}">
      <dgm:prSet phldrT="[Text]"/>
      <dgm:spPr/>
      <dgm:t>
        <a:bodyPr/>
        <a:lstStyle/>
        <a:p>
          <a:r>
            <a:rPr lang="el-GR" b="1" dirty="0" smtClean="0">
              <a:solidFill>
                <a:schemeClr val="bg1"/>
              </a:solidFill>
              <a:latin typeface="Calibri" panose="020F0502020204030204" pitchFamily="34" charset="0"/>
            </a:rPr>
            <a:t>Κωδικοποίηση</a:t>
          </a:r>
          <a:endParaRPr lang="el-GR" b="1" dirty="0">
            <a:solidFill>
              <a:schemeClr val="bg1"/>
            </a:solidFill>
            <a:latin typeface="Calibri" panose="020F0502020204030204" pitchFamily="34" charset="0"/>
          </a:endParaRPr>
        </a:p>
      </dgm:t>
    </dgm:pt>
    <dgm:pt modelId="{70E0DFC1-0EA4-460C-BA59-AA84A5CEF1ED}" type="parTrans" cxnId="{E22F0ACB-0857-4AE2-A718-CB9D8FF720FA}">
      <dgm:prSet/>
      <dgm:spPr/>
      <dgm:t>
        <a:bodyPr/>
        <a:lstStyle/>
        <a:p>
          <a:endParaRPr lang="el-GR"/>
        </a:p>
      </dgm:t>
    </dgm:pt>
    <dgm:pt modelId="{461BBC31-C8D3-4DA4-ACE4-4886C31A0CC0}" type="sibTrans" cxnId="{E22F0ACB-0857-4AE2-A718-CB9D8FF720FA}">
      <dgm:prSet/>
      <dgm:spPr/>
      <dgm:t>
        <a:bodyPr/>
        <a:lstStyle/>
        <a:p>
          <a:endParaRPr lang="el-GR"/>
        </a:p>
      </dgm:t>
    </dgm:pt>
    <dgm:pt modelId="{F16DC93B-4302-4E40-859A-7A0285A22BB0}">
      <dgm:prSet phldrT="[Text]"/>
      <dgm:spPr/>
      <dgm:t>
        <a:bodyPr/>
        <a:lstStyle/>
        <a:p>
          <a:r>
            <a:rPr lang="el-GR" b="1" dirty="0" smtClean="0">
              <a:solidFill>
                <a:schemeClr val="bg1"/>
              </a:solidFill>
              <a:latin typeface="Calibri" panose="020F0502020204030204" pitchFamily="34" charset="0"/>
            </a:rPr>
            <a:t>Αποθήκευση</a:t>
          </a:r>
          <a:endParaRPr lang="el-GR" b="1" dirty="0">
            <a:solidFill>
              <a:schemeClr val="bg1"/>
            </a:solidFill>
            <a:latin typeface="Calibri" panose="020F0502020204030204" pitchFamily="34" charset="0"/>
          </a:endParaRPr>
        </a:p>
      </dgm:t>
    </dgm:pt>
    <dgm:pt modelId="{8F21B5B6-1868-4760-B3DF-84BC0458F758}" type="parTrans" cxnId="{41289F46-C259-4EAB-94E8-E93FC61125B2}">
      <dgm:prSet/>
      <dgm:spPr/>
      <dgm:t>
        <a:bodyPr/>
        <a:lstStyle/>
        <a:p>
          <a:endParaRPr lang="el-GR"/>
        </a:p>
      </dgm:t>
    </dgm:pt>
    <dgm:pt modelId="{CD0F8C03-ECC4-4BAF-BFB0-FF0B783BBBA6}" type="sibTrans" cxnId="{41289F46-C259-4EAB-94E8-E93FC61125B2}">
      <dgm:prSet/>
      <dgm:spPr/>
      <dgm:t>
        <a:bodyPr/>
        <a:lstStyle/>
        <a:p>
          <a:endParaRPr lang="el-GR"/>
        </a:p>
      </dgm:t>
    </dgm:pt>
    <dgm:pt modelId="{AE21E755-9FDF-49F7-84EF-E2474790B72B}">
      <dgm:prSet phldrT="[Text]"/>
      <dgm:spPr/>
      <dgm:t>
        <a:bodyPr/>
        <a:lstStyle/>
        <a:p>
          <a:r>
            <a:rPr lang="el-GR" b="1" dirty="0" smtClean="0">
              <a:solidFill>
                <a:schemeClr val="bg1"/>
              </a:solidFill>
              <a:latin typeface="Calibri" panose="020F0502020204030204" pitchFamily="34" charset="0"/>
            </a:rPr>
            <a:t>Ανάσυρση</a:t>
          </a:r>
          <a:endParaRPr lang="el-GR" b="1" dirty="0">
            <a:solidFill>
              <a:schemeClr val="bg1"/>
            </a:solidFill>
            <a:latin typeface="Calibri" panose="020F0502020204030204" pitchFamily="34" charset="0"/>
          </a:endParaRPr>
        </a:p>
      </dgm:t>
    </dgm:pt>
    <dgm:pt modelId="{C7A99B7A-FC7D-4794-939F-EA1627A6B285}" type="parTrans" cxnId="{6AE32ABC-2FCA-48E6-A920-DE3504DBEC3F}">
      <dgm:prSet/>
      <dgm:spPr/>
      <dgm:t>
        <a:bodyPr/>
        <a:lstStyle/>
        <a:p>
          <a:endParaRPr lang="el-GR"/>
        </a:p>
      </dgm:t>
    </dgm:pt>
    <dgm:pt modelId="{D6515D28-A80E-48A5-978F-D0833C0C7C64}" type="sibTrans" cxnId="{6AE32ABC-2FCA-48E6-A920-DE3504DBEC3F}">
      <dgm:prSet/>
      <dgm:spPr/>
      <dgm:t>
        <a:bodyPr/>
        <a:lstStyle/>
        <a:p>
          <a:endParaRPr lang="el-GR"/>
        </a:p>
      </dgm:t>
    </dgm:pt>
    <dgm:pt modelId="{FBB927A9-8043-4735-BA52-587EEF74B88E}" type="pres">
      <dgm:prSet presAssocID="{366D68BE-0352-4B84-BB87-B4ADDE75ED81}" presName="Name0" presStyleCnt="0">
        <dgm:presLayoutVars>
          <dgm:dir/>
          <dgm:resizeHandles val="exact"/>
        </dgm:presLayoutVars>
      </dgm:prSet>
      <dgm:spPr/>
    </dgm:pt>
    <dgm:pt modelId="{613F10A7-EB5C-4925-8F84-4A7DA7C6E823}" type="pres">
      <dgm:prSet presAssocID="{42B851E4-3F4D-433A-8212-2E52FCC0B01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B49A988-11C7-4058-9FEB-1049A66962D4}" type="pres">
      <dgm:prSet presAssocID="{461BBC31-C8D3-4DA4-ACE4-4886C31A0CC0}" presName="sibTrans" presStyleLbl="sibTrans2D1" presStyleIdx="0" presStyleCnt="2"/>
      <dgm:spPr/>
      <dgm:t>
        <a:bodyPr/>
        <a:lstStyle/>
        <a:p>
          <a:endParaRPr lang="el-GR"/>
        </a:p>
      </dgm:t>
    </dgm:pt>
    <dgm:pt modelId="{8FF6FA44-1ECD-4950-9352-A58BCB3310DF}" type="pres">
      <dgm:prSet presAssocID="{461BBC31-C8D3-4DA4-ACE4-4886C31A0CC0}" presName="connectorText" presStyleLbl="sibTrans2D1" presStyleIdx="0" presStyleCnt="2"/>
      <dgm:spPr/>
      <dgm:t>
        <a:bodyPr/>
        <a:lstStyle/>
        <a:p>
          <a:endParaRPr lang="el-GR"/>
        </a:p>
      </dgm:t>
    </dgm:pt>
    <dgm:pt modelId="{8597C001-BB72-4FF0-A01C-D47971D84AAF}" type="pres">
      <dgm:prSet presAssocID="{F16DC93B-4302-4E40-859A-7A0285A22BB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D6B67D3-319A-46EE-8B17-AE9DD458AE3C}" type="pres">
      <dgm:prSet presAssocID="{CD0F8C03-ECC4-4BAF-BFB0-FF0B783BBBA6}" presName="sibTrans" presStyleLbl="sibTrans2D1" presStyleIdx="1" presStyleCnt="2"/>
      <dgm:spPr/>
      <dgm:t>
        <a:bodyPr/>
        <a:lstStyle/>
        <a:p>
          <a:endParaRPr lang="el-GR"/>
        </a:p>
      </dgm:t>
    </dgm:pt>
    <dgm:pt modelId="{7409AB3A-E97C-4A94-81B9-1587B665E542}" type="pres">
      <dgm:prSet presAssocID="{CD0F8C03-ECC4-4BAF-BFB0-FF0B783BBBA6}" presName="connectorText" presStyleLbl="sibTrans2D1" presStyleIdx="1" presStyleCnt="2"/>
      <dgm:spPr/>
      <dgm:t>
        <a:bodyPr/>
        <a:lstStyle/>
        <a:p>
          <a:endParaRPr lang="el-GR"/>
        </a:p>
      </dgm:t>
    </dgm:pt>
    <dgm:pt modelId="{95480D21-232D-4A31-8CF0-B5485F2D7A8F}" type="pres">
      <dgm:prSet presAssocID="{AE21E755-9FDF-49F7-84EF-E2474790B72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168BC43D-53C5-4B24-B707-775392ED9B88}" type="presOf" srcId="{461BBC31-C8D3-4DA4-ACE4-4886C31A0CC0}" destId="{FB49A988-11C7-4058-9FEB-1049A66962D4}" srcOrd="0" destOrd="0" presId="urn:microsoft.com/office/officeart/2005/8/layout/process1"/>
    <dgm:cxn modelId="{3D3A1153-63BA-4CDC-A762-5A819AAE5A51}" type="presOf" srcId="{CD0F8C03-ECC4-4BAF-BFB0-FF0B783BBBA6}" destId="{9D6B67D3-319A-46EE-8B17-AE9DD458AE3C}" srcOrd="0" destOrd="0" presId="urn:microsoft.com/office/officeart/2005/8/layout/process1"/>
    <dgm:cxn modelId="{4DCC9C4F-7EB3-481B-8AFC-AC6C96D44718}" type="presOf" srcId="{CD0F8C03-ECC4-4BAF-BFB0-FF0B783BBBA6}" destId="{7409AB3A-E97C-4A94-81B9-1587B665E542}" srcOrd="1" destOrd="0" presId="urn:microsoft.com/office/officeart/2005/8/layout/process1"/>
    <dgm:cxn modelId="{A18E3FE1-0358-40EF-9AD1-1ED4A320D29B}" type="presOf" srcId="{AE21E755-9FDF-49F7-84EF-E2474790B72B}" destId="{95480D21-232D-4A31-8CF0-B5485F2D7A8F}" srcOrd="0" destOrd="0" presId="urn:microsoft.com/office/officeart/2005/8/layout/process1"/>
    <dgm:cxn modelId="{E22F0ACB-0857-4AE2-A718-CB9D8FF720FA}" srcId="{366D68BE-0352-4B84-BB87-B4ADDE75ED81}" destId="{42B851E4-3F4D-433A-8212-2E52FCC0B01D}" srcOrd="0" destOrd="0" parTransId="{70E0DFC1-0EA4-460C-BA59-AA84A5CEF1ED}" sibTransId="{461BBC31-C8D3-4DA4-ACE4-4886C31A0CC0}"/>
    <dgm:cxn modelId="{E75DF3E2-8F3A-4DCB-B7BD-064B04C2BD1C}" type="presOf" srcId="{366D68BE-0352-4B84-BB87-B4ADDE75ED81}" destId="{FBB927A9-8043-4735-BA52-587EEF74B88E}" srcOrd="0" destOrd="0" presId="urn:microsoft.com/office/officeart/2005/8/layout/process1"/>
    <dgm:cxn modelId="{305F9727-E62F-4602-A69B-32F9A4533283}" type="presOf" srcId="{461BBC31-C8D3-4DA4-ACE4-4886C31A0CC0}" destId="{8FF6FA44-1ECD-4950-9352-A58BCB3310DF}" srcOrd="1" destOrd="0" presId="urn:microsoft.com/office/officeart/2005/8/layout/process1"/>
    <dgm:cxn modelId="{6AE32ABC-2FCA-48E6-A920-DE3504DBEC3F}" srcId="{366D68BE-0352-4B84-BB87-B4ADDE75ED81}" destId="{AE21E755-9FDF-49F7-84EF-E2474790B72B}" srcOrd="2" destOrd="0" parTransId="{C7A99B7A-FC7D-4794-939F-EA1627A6B285}" sibTransId="{D6515D28-A80E-48A5-978F-D0833C0C7C64}"/>
    <dgm:cxn modelId="{41289F46-C259-4EAB-94E8-E93FC61125B2}" srcId="{366D68BE-0352-4B84-BB87-B4ADDE75ED81}" destId="{F16DC93B-4302-4E40-859A-7A0285A22BB0}" srcOrd="1" destOrd="0" parTransId="{8F21B5B6-1868-4760-B3DF-84BC0458F758}" sibTransId="{CD0F8C03-ECC4-4BAF-BFB0-FF0B783BBBA6}"/>
    <dgm:cxn modelId="{EC613306-44BB-43EB-8991-15F47520D888}" type="presOf" srcId="{42B851E4-3F4D-433A-8212-2E52FCC0B01D}" destId="{613F10A7-EB5C-4925-8F84-4A7DA7C6E823}" srcOrd="0" destOrd="0" presId="urn:microsoft.com/office/officeart/2005/8/layout/process1"/>
    <dgm:cxn modelId="{B5FFE46A-503B-4B1C-A9E0-8DB6D4ACA3EB}" type="presOf" srcId="{F16DC93B-4302-4E40-859A-7A0285A22BB0}" destId="{8597C001-BB72-4FF0-A01C-D47971D84AAF}" srcOrd="0" destOrd="0" presId="urn:microsoft.com/office/officeart/2005/8/layout/process1"/>
    <dgm:cxn modelId="{50292FB2-1BFC-4741-A06A-738463ACCCCC}" type="presParOf" srcId="{FBB927A9-8043-4735-BA52-587EEF74B88E}" destId="{613F10A7-EB5C-4925-8F84-4A7DA7C6E823}" srcOrd="0" destOrd="0" presId="urn:microsoft.com/office/officeart/2005/8/layout/process1"/>
    <dgm:cxn modelId="{F0D032C7-E872-4314-9BBA-EEC040F32177}" type="presParOf" srcId="{FBB927A9-8043-4735-BA52-587EEF74B88E}" destId="{FB49A988-11C7-4058-9FEB-1049A66962D4}" srcOrd="1" destOrd="0" presId="urn:microsoft.com/office/officeart/2005/8/layout/process1"/>
    <dgm:cxn modelId="{C90AEE14-2682-40F9-843B-F19522A6EC8D}" type="presParOf" srcId="{FB49A988-11C7-4058-9FEB-1049A66962D4}" destId="{8FF6FA44-1ECD-4950-9352-A58BCB3310DF}" srcOrd="0" destOrd="0" presId="urn:microsoft.com/office/officeart/2005/8/layout/process1"/>
    <dgm:cxn modelId="{3705A6D6-6D58-4CE0-904F-2CE13F680204}" type="presParOf" srcId="{FBB927A9-8043-4735-BA52-587EEF74B88E}" destId="{8597C001-BB72-4FF0-A01C-D47971D84AAF}" srcOrd="2" destOrd="0" presId="urn:microsoft.com/office/officeart/2005/8/layout/process1"/>
    <dgm:cxn modelId="{52F78C34-6A5F-42D9-B1FA-D2690B800CBF}" type="presParOf" srcId="{FBB927A9-8043-4735-BA52-587EEF74B88E}" destId="{9D6B67D3-319A-46EE-8B17-AE9DD458AE3C}" srcOrd="3" destOrd="0" presId="urn:microsoft.com/office/officeart/2005/8/layout/process1"/>
    <dgm:cxn modelId="{00DFDE31-007D-4343-8A2E-BE366452CE05}" type="presParOf" srcId="{9D6B67D3-319A-46EE-8B17-AE9DD458AE3C}" destId="{7409AB3A-E97C-4A94-81B9-1587B665E542}" srcOrd="0" destOrd="0" presId="urn:microsoft.com/office/officeart/2005/8/layout/process1"/>
    <dgm:cxn modelId="{4B917229-6095-40B1-B4B8-EA04A2FB8239}" type="presParOf" srcId="{FBB927A9-8043-4735-BA52-587EEF74B88E}" destId="{95480D21-232D-4A31-8CF0-B5485F2D7A8F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FA74B2-3F07-4963-88BA-A8F2968C0AA0}">
      <dsp:nvSpPr>
        <dsp:cNvPr id="0" name=""/>
        <dsp:cNvSpPr/>
      </dsp:nvSpPr>
      <dsp:spPr>
        <a:xfrm>
          <a:off x="3871" y="357472"/>
          <a:ext cx="1692612" cy="12535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b="1" kern="1200" dirty="0" smtClean="0">
              <a:solidFill>
                <a:schemeClr val="bg1"/>
              </a:solidFill>
              <a:latin typeface="Calibri" panose="020F0502020204030204" pitchFamily="34" charset="0"/>
            </a:rPr>
            <a:t>Ερέθισμα</a:t>
          </a:r>
          <a:endParaRPr lang="el-GR" sz="1800" b="1" kern="1200" dirty="0">
            <a:solidFill>
              <a:schemeClr val="bg1"/>
            </a:solidFill>
            <a:latin typeface="Calibri" panose="020F0502020204030204" pitchFamily="34" charset="0"/>
          </a:endParaRPr>
        </a:p>
      </dsp:txBody>
      <dsp:txXfrm>
        <a:off x="40587" y="394188"/>
        <a:ext cx="1619180" cy="1180159"/>
      </dsp:txXfrm>
    </dsp:sp>
    <dsp:sp modelId="{F728757F-3023-4302-8255-6E2A977B1845}">
      <dsp:nvSpPr>
        <dsp:cNvPr id="0" name=""/>
        <dsp:cNvSpPr/>
      </dsp:nvSpPr>
      <dsp:spPr>
        <a:xfrm>
          <a:off x="1865745" y="774384"/>
          <a:ext cx="358833" cy="4197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400" b="1" kern="1200">
            <a:solidFill>
              <a:schemeClr val="bg1"/>
            </a:solidFill>
            <a:latin typeface="Calibri" panose="020F0502020204030204" pitchFamily="34" charset="0"/>
          </a:endParaRPr>
        </a:p>
      </dsp:txBody>
      <dsp:txXfrm>
        <a:off x="1865745" y="858338"/>
        <a:ext cx="251183" cy="251860"/>
      </dsp:txXfrm>
    </dsp:sp>
    <dsp:sp modelId="{154D5E6D-B457-4EFB-9983-E9BD34F5DEE1}">
      <dsp:nvSpPr>
        <dsp:cNvPr id="0" name=""/>
        <dsp:cNvSpPr/>
      </dsp:nvSpPr>
      <dsp:spPr>
        <a:xfrm>
          <a:off x="2373529" y="357472"/>
          <a:ext cx="1692612" cy="12535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b="1" kern="1200" dirty="0" smtClean="0">
              <a:solidFill>
                <a:schemeClr val="bg1"/>
              </a:solidFill>
              <a:latin typeface="Calibri" panose="020F0502020204030204" pitchFamily="34" charset="0"/>
            </a:rPr>
            <a:t>Πρόσληψη από αισθήσεις</a:t>
          </a:r>
          <a:endParaRPr lang="el-GR" sz="1800" b="1" kern="1200" dirty="0">
            <a:solidFill>
              <a:schemeClr val="bg1"/>
            </a:solidFill>
            <a:latin typeface="Calibri" panose="020F0502020204030204" pitchFamily="34" charset="0"/>
          </a:endParaRPr>
        </a:p>
      </dsp:txBody>
      <dsp:txXfrm>
        <a:off x="2410245" y="394188"/>
        <a:ext cx="1619180" cy="1180159"/>
      </dsp:txXfrm>
    </dsp:sp>
    <dsp:sp modelId="{276B5975-C0EE-4934-813F-F33835240E98}">
      <dsp:nvSpPr>
        <dsp:cNvPr id="0" name=""/>
        <dsp:cNvSpPr/>
      </dsp:nvSpPr>
      <dsp:spPr>
        <a:xfrm>
          <a:off x="4235403" y="774384"/>
          <a:ext cx="358833" cy="4197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400" b="1" kern="1200">
            <a:solidFill>
              <a:schemeClr val="bg1"/>
            </a:solidFill>
            <a:latin typeface="Calibri" panose="020F0502020204030204" pitchFamily="34" charset="0"/>
          </a:endParaRPr>
        </a:p>
      </dsp:txBody>
      <dsp:txXfrm>
        <a:off x="4235403" y="858338"/>
        <a:ext cx="251183" cy="251860"/>
      </dsp:txXfrm>
    </dsp:sp>
    <dsp:sp modelId="{4CEAD149-6E2A-4AFE-9D3F-301E5B11DF82}">
      <dsp:nvSpPr>
        <dsp:cNvPr id="0" name=""/>
        <dsp:cNvSpPr/>
      </dsp:nvSpPr>
      <dsp:spPr>
        <a:xfrm>
          <a:off x="4743187" y="357472"/>
          <a:ext cx="1692612" cy="12535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b="1" kern="1200" dirty="0" smtClean="0">
              <a:solidFill>
                <a:schemeClr val="bg1"/>
              </a:solidFill>
              <a:latin typeface="Calibri" panose="020F0502020204030204" pitchFamily="34" charset="0"/>
            </a:rPr>
            <a:t>Επεξεργασία απ’τον εγκέφαλο	</a:t>
          </a:r>
          <a:endParaRPr lang="el-GR" sz="1800" b="1" kern="1200" dirty="0">
            <a:solidFill>
              <a:schemeClr val="bg1"/>
            </a:solidFill>
            <a:latin typeface="Calibri" panose="020F0502020204030204" pitchFamily="34" charset="0"/>
          </a:endParaRPr>
        </a:p>
      </dsp:txBody>
      <dsp:txXfrm>
        <a:off x="4779903" y="394188"/>
        <a:ext cx="1619180" cy="1180159"/>
      </dsp:txXfrm>
    </dsp:sp>
    <dsp:sp modelId="{65168204-C892-4816-8881-2B5B5BA6BCDA}">
      <dsp:nvSpPr>
        <dsp:cNvPr id="0" name=""/>
        <dsp:cNvSpPr/>
      </dsp:nvSpPr>
      <dsp:spPr>
        <a:xfrm>
          <a:off x="6605061" y="774384"/>
          <a:ext cx="358833" cy="4197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400" b="1" kern="1200">
            <a:solidFill>
              <a:schemeClr val="bg1"/>
            </a:solidFill>
            <a:latin typeface="Calibri" panose="020F0502020204030204" pitchFamily="34" charset="0"/>
          </a:endParaRPr>
        </a:p>
      </dsp:txBody>
      <dsp:txXfrm>
        <a:off x="6605061" y="858338"/>
        <a:ext cx="251183" cy="251860"/>
      </dsp:txXfrm>
    </dsp:sp>
    <dsp:sp modelId="{D4B6554B-A443-4F8C-B173-1BCBD01E7821}">
      <dsp:nvSpPr>
        <dsp:cNvPr id="0" name=""/>
        <dsp:cNvSpPr/>
      </dsp:nvSpPr>
      <dsp:spPr>
        <a:xfrm>
          <a:off x="7112845" y="357472"/>
          <a:ext cx="1692612" cy="12535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b="1" kern="1200" dirty="0" smtClean="0">
              <a:solidFill>
                <a:schemeClr val="bg1"/>
              </a:solidFill>
              <a:latin typeface="Calibri" panose="020F0502020204030204" pitchFamily="34" charset="0"/>
            </a:rPr>
            <a:t>Αντίδραση</a:t>
          </a:r>
          <a:endParaRPr lang="el-GR" sz="1800" b="1" kern="1200" dirty="0">
            <a:solidFill>
              <a:schemeClr val="bg1"/>
            </a:solidFill>
            <a:latin typeface="Calibri" panose="020F0502020204030204" pitchFamily="34" charset="0"/>
          </a:endParaRPr>
        </a:p>
      </dsp:txBody>
      <dsp:txXfrm>
        <a:off x="7149561" y="394188"/>
        <a:ext cx="1619180" cy="11801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C07D-4D44-4B48-ADBA-8E08AEBF637B}" type="datetimeFigureOut">
              <a:rPr lang="el-GR" smtClean="0">
                <a:solidFill>
                  <a:prstClr val="white">
                    <a:tint val="75000"/>
                  </a:prstClr>
                </a:solidFill>
              </a:rPr>
              <a:pPr/>
              <a:t>9/12/2024</a:t>
            </a:fld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67FF3-8C8A-49CD-B6DE-5A4541E45C6A}" type="slidenum">
              <a:rPr lang="el-GR" smtClean="0">
                <a:solidFill>
                  <a:srgbClr val="DDDDDD"/>
                </a:solidFill>
              </a:rPr>
              <a:pPr/>
              <a:t>‹#›</a:t>
            </a:fld>
            <a:endParaRPr lang="el-GR">
              <a:solidFill>
                <a:srgbClr val="DDDDD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402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C07D-4D44-4B48-ADBA-8E08AEBF637B}" type="datetimeFigureOut">
              <a:rPr lang="el-GR" smtClean="0">
                <a:solidFill>
                  <a:prstClr val="white">
                    <a:tint val="75000"/>
                  </a:prstClr>
                </a:solidFill>
              </a:rPr>
              <a:pPr/>
              <a:t>9/12/2024</a:t>
            </a:fld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67FF3-8C8A-49CD-B6DE-5A4541E45C6A}" type="slidenum">
              <a:rPr lang="el-GR" smtClean="0">
                <a:solidFill>
                  <a:srgbClr val="DDDDDD"/>
                </a:solidFill>
              </a:rPr>
              <a:pPr/>
              <a:t>‹#›</a:t>
            </a:fld>
            <a:endParaRPr lang="el-GR">
              <a:solidFill>
                <a:srgbClr val="DDDDD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475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C07D-4D44-4B48-ADBA-8E08AEBF637B}" type="datetimeFigureOut">
              <a:rPr lang="el-GR" smtClean="0">
                <a:solidFill>
                  <a:prstClr val="white">
                    <a:tint val="75000"/>
                  </a:prstClr>
                </a:solidFill>
              </a:rPr>
              <a:pPr/>
              <a:t>9/12/2024</a:t>
            </a:fld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67FF3-8C8A-49CD-B6DE-5A4541E45C6A}" type="slidenum">
              <a:rPr lang="el-GR" smtClean="0">
                <a:solidFill>
                  <a:srgbClr val="DDDDDD"/>
                </a:solidFill>
              </a:rPr>
              <a:pPr/>
              <a:t>‹#›</a:t>
            </a:fld>
            <a:endParaRPr lang="el-GR">
              <a:solidFill>
                <a:srgbClr val="DDDDDD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DDDDDD"/>
                </a:solidFill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DDDDDD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9548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C07D-4D44-4B48-ADBA-8E08AEBF637B}" type="datetimeFigureOut">
              <a:rPr lang="el-GR" smtClean="0">
                <a:solidFill>
                  <a:prstClr val="white">
                    <a:tint val="75000"/>
                  </a:prstClr>
                </a:solidFill>
              </a:rPr>
              <a:pPr/>
              <a:t>9/12/2024</a:t>
            </a:fld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67FF3-8C8A-49CD-B6DE-5A4541E45C6A}" type="slidenum">
              <a:rPr lang="el-GR" smtClean="0">
                <a:solidFill>
                  <a:srgbClr val="DDDDDD"/>
                </a:solidFill>
              </a:rPr>
              <a:pPr/>
              <a:t>‹#›</a:t>
            </a:fld>
            <a:endParaRPr lang="el-GR">
              <a:solidFill>
                <a:srgbClr val="DDDDD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117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C07D-4D44-4B48-ADBA-8E08AEBF637B}" type="datetimeFigureOut">
              <a:rPr lang="el-GR" smtClean="0">
                <a:solidFill>
                  <a:prstClr val="white">
                    <a:tint val="75000"/>
                  </a:prstClr>
                </a:solidFill>
              </a:rPr>
              <a:pPr/>
              <a:t>9/12/2024</a:t>
            </a:fld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67FF3-8C8A-49CD-B6DE-5A4541E45C6A}" type="slidenum">
              <a:rPr lang="el-GR" smtClean="0">
                <a:solidFill>
                  <a:srgbClr val="DDDDDD"/>
                </a:solidFill>
              </a:rPr>
              <a:pPr/>
              <a:t>‹#›</a:t>
            </a:fld>
            <a:endParaRPr lang="el-GR">
              <a:solidFill>
                <a:srgbClr val="DDDDDD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DDDDDD"/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DDDDDD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62476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C07D-4D44-4B48-ADBA-8E08AEBF637B}" type="datetimeFigureOut">
              <a:rPr lang="el-GR" smtClean="0">
                <a:solidFill>
                  <a:prstClr val="white">
                    <a:tint val="75000"/>
                  </a:prstClr>
                </a:solidFill>
              </a:rPr>
              <a:pPr/>
              <a:t>9/12/2024</a:t>
            </a:fld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67FF3-8C8A-49CD-B6DE-5A4541E45C6A}" type="slidenum">
              <a:rPr lang="el-GR" smtClean="0">
                <a:solidFill>
                  <a:srgbClr val="DDDDDD"/>
                </a:solidFill>
              </a:rPr>
              <a:pPr/>
              <a:t>‹#›</a:t>
            </a:fld>
            <a:endParaRPr lang="el-GR">
              <a:solidFill>
                <a:srgbClr val="DDDDD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927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C07D-4D44-4B48-ADBA-8E08AEBF637B}" type="datetimeFigureOut">
              <a:rPr lang="el-GR" smtClean="0">
                <a:solidFill>
                  <a:prstClr val="white">
                    <a:tint val="75000"/>
                  </a:prstClr>
                </a:solidFill>
              </a:rPr>
              <a:pPr/>
              <a:t>9/12/2024</a:t>
            </a:fld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67FF3-8C8A-49CD-B6DE-5A4541E45C6A}" type="slidenum">
              <a:rPr lang="el-GR" smtClean="0">
                <a:solidFill>
                  <a:srgbClr val="DDDDDD"/>
                </a:solidFill>
              </a:rPr>
              <a:pPr/>
              <a:t>‹#›</a:t>
            </a:fld>
            <a:endParaRPr lang="el-GR">
              <a:solidFill>
                <a:srgbClr val="DDDDD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915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C07D-4D44-4B48-ADBA-8E08AEBF637B}" type="datetimeFigureOut">
              <a:rPr lang="el-GR" smtClean="0">
                <a:solidFill>
                  <a:prstClr val="white">
                    <a:tint val="75000"/>
                  </a:prstClr>
                </a:solidFill>
              </a:rPr>
              <a:pPr/>
              <a:t>9/12/2024</a:t>
            </a:fld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67FF3-8C8A-49CD-B6DE-5A4541E45C6A}" type="slidenum">
              <a:rPr lang="el-GR" smtClean="0">
                <a:solidFill>
                  <a:srgbClr val="DDDDDD"/>
                </a:solidFill>
              </a:rPr>
              <a:pPr/>
              <a:t>‹#›</a:t>
            </a:fld>
            <a:endParaRPr lang="el-GR">
              <a:solidFill>
                <a:srgbClr val="DDDDD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999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C07D-4D44-4B48-ADBA-8E08AEBF637B}" type="datetimeFigureOut">
              <a:rPr lang="el-GR" smtClean="0">
                <a:solidFill>
                  <a:prstClr val="white">
                    <a:tint val="75000"/>
                  </a:prstClr>
                </a:solidFill>
              </a:rPr>
              <a:pPr/>
              <a:t>9/12/2024</a:t>
            </a:fld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67FF3-8C8A-49CD-B6DE-5A4541E45C6A}" type="slidenum">
              <a:rPr lang="el-GR" smtClean="0">
                <a:solidFill>
                  <a:srgbClr val="DDDDDD"/>
                </a:solidFill>
              </a:rPr>
              <a:pPr/>
              <a:t>‹#›</a:t>
            </a:fld>
            <a:endParaRPr lang="el-GR">
              <a:solidFill>
                <a:srgbClr val="DDDDD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0113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C07D-4D44-4B48-ADBA-8E08AEBF637B}" type="datetimeFigureOut">
              <a:rPr lang="el-GR" smtClean="0">
                <a:solidFill>
                  <a:prstClr val="white">
                    <a:tint val="75000"/>
                  </a:prstClr>
                </a:solidFill>
              </a:rPr>
              <a:pPr/>
              <a:t>9/12/2024</a:t>
            </a:fld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67FF3-8C8A-49CD-B6DE-5A4541E45C6A}" type="slidenum">
              <a:rPr lang="el-GR" smtClean="0">
                <a:solidFill>
                  <a:srgbClr val="DDDDDD"/>
                </a:solidFill>
              </a:rPr>
              <a:pPr/>
              <a:t>‹#›</a:t>
            </a:fld>
            <a:endParaRPr lang="el-GR">
              <a:solidFill>
                <a:srgbClr val="DDDDD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3899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C07D-4D44-4B48-ADBA-8E08AEBF637B}" type="datetimeFigureOut">
              <a:rPr lang="el-GR" smtClean="0">
                <a:solidFill>
                  <a:prstClr val="white">
                    <a:tint val="75000"/>
                  </a:prstClr>
                </a:solidFill>
              </a:rPr>
              <a:pPr/>
              <a:t>9/12/2024</a:t>
            </a:fld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67FF3-8C8A-49CD-B6DE-5A4541E45C6A}" type="slidenum">
              <a:rPr lang="el-GR" smtClean="0">
                <a:solidFill>
                  <a:srgbClr val="DDDDDD"/>
                </a:solidFill>
              </a:rPr>
              <a:pPr/>
              <a:t>‹#›</a:t>
            </a:fld>
            <a:endParaRPr lang="el-GR">
              <a:solidFill>
                <a:srgbClr val="DDDDD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024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C07D-4D44-4B48-ADBA-8E08AEBF637B}" type="datetimeFigureOut">
              <a:rPr lang="el-GR" smtClean="0">
                <a:solidFill>
                  <a:prstClr val="white">
                    <a:tint val="75000"/>
                  </a:prstClr>
                </a:solidFill>
              </a:rPr>
              <a:pPr/>
              <a:t>9/12/2024</a:t>
            </a:fld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67FF3-8C8A-49CD-B6DE-5A4541E45C6A}" type="slidenum">
              <a:rPr lang="el-GR" smtClean="0">
                <a:solidFill>
                  <a:srgbClr val="DDDDDD"/>
                </a:solidFill>
              </a:rPr>
              <a:pPr/>
              <a:t>‹#›</a:t>
            </a:fld>
            <a:endParaRPr lang="el-GR">
              <a:solidFill>
                <a:srgbClr val="DDDDD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794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C07D-4D44-4B48-ADBA-8E08AEBF637B}" type="datetimeFigureOut">
              <a:rPr lang="el-GR" smtClean="0">
                <a:solidFill>
                  <a:prstClr val="white">
                    <a:tint val="75000"/>
                  </a:prstClr>
                </a:solidFill>
              </a:rPr>
              <a:pPr/>
              <a:t>9/12/2024</a:t>
            </a:fld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67FF3-8C8A-49CD-B6DE-5A4541E45C6A}" type="slidenum">
              <a:rPr lang="el-GR" smtClean="0">
                <a:solidFill>
                  <a:srgbClr val="DDDDDD"/>
                </a:solidFill>
              </a:rPr>
              <a:pPr/>
              <a:t>‹#›</a:t>
            </a:fld>
            <a:endParaRPr lang="el-GR">
              <a:solidFill>
                <a:srgbClr val="DDDDD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0493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C07D-4D44-4B48-ADBA-8E08AEBF637B}" type="datetimeFigureOut">
              <a:rPr lang="el-GR" smtClean="0">
                <a:solidFill>
                  <a:prstClr val="white">
                    <a:tint val="75000"/>
                  </a:prstClr>
                </a:solidFill>
              </a:rPr>
              <a:pPr/>
              <a:t>9/12/2024</a:t>
            </a:fld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67FF3-8C8A-49CD-B6DE-5A4541E45C6A}" type="slidenum">
              <a:rPr lang="el-GR" smtClean="0">
                <a:solidFill>
                  <a:srgbClr val="DDDDDD"/>
                </a:solidFill>
              </a:rPr>
              <a:pPr/>
              <a:t>‹#›</a:t>
            </a:fld>
            <a:endParaRPr lang="el-GR">
              <a:solidFill>
                <a:srgbClr val="DDDDD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2399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C07D-4D44-4B48-ADBA-8E08AEBF637B}" type="datetimeFigureOut">
              <a:rPr lang="el-GR" smtClean="0">
                <a:solidFill>
                  <a:prstClr val="white">
                    <a:tint val="75000"/>
                  </a:prstClr>
                </a:solidFill>
              </a:rPr>
              <a:pPr/>
              <a:t>9/12/2024</a:t>
            </a:fld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67FF3-8C8A-49CD-B6DE-5A4541E45C6A}" type="slidenum">
              <a:rPr lang="el-GR" smtClean="0">
                <a:solidFill>
                  <a:srgbClr val="DDDDDD"/>
                </a:solidFill>
              </a:rPr>
              <a:pPr/>
              <a:t>‹#›</a:t>
            </a:fld>
            <a:endParaRPr lang="el-GR">
              <a:solidFill>
                <a:srgbClr val="DDDDD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0694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C07D-4D44-4B48-ADBA-8E08AEBF637B}" type="datetimeFigureOut">
              <a:rPr lang="el-GR" smtClean="0">
                <a:solidFill>
                  <a:prstClr val="white">
                    <a:tint val="75000"/>
                  </a:prstClr>
                </a:solidFill>
              </a:rPr>
              <a:pPr/>
              <a:t>9/12/2024</a:t>
            </a:fld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67FF3-8C8A-49CD-B6DE-5A4541E45C6A}" type="slidenum">
              <a:rPr lang="el-GR" smtClean="0">
                <a:solidFill>
                  <a:srgbClr val="DDDDDD"/>
                </a:solidFill>
              </a:rPr>
              <a:pPr/>
              <a:t>‹#›</a:t>
            </a:fld>
            <a:endParaRPr lang="el-GR">
              <a:solidFill>
                <a:srgbClr val="DDDDD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8812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C07D-4D44-4B48-ADBA-8E08AEBF637B}" type="datetimeFigureOut">
              <a:rPr lang="el-GR" smtClean="0">
                <a:solidFill>
                  <a:prstClr val="white">
                    <a:tint val="75000"/>
                  </a:prstClr>
                </a:solidFill>
              </a:rPr>
              <a:pPr/>
              <a:t>9/12/2024</a:t>
            </a:fld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67FF3-8C8A-49CD-B6DE-5A4541E45C6A}" type="slidenum">
              <a:rPr lang="el-GR" smtClean="0">
                <a:solidFill>
                  <a:srgbClr val="DDDDDD"/>
                </a:solidFill>
              </a:rPr>
              <a:pPr/>
              <a:t>‹#›</a:t>
            </a:fld>
            <a:endParaRPr lang="el-GR">
              <a:solidFill>
                <a:srgbClr val="DDDDD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595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C07D-4D44-4B48-ADBA-8E08AEBF637B}" type="datetimeFigureOut">
              <a:rPr lang="el-GR" smtClean="0">
                <a:solidFill>
                  <a:prstClr val="white">
                    <a:tint val="75000"/>
                  </a:prstClr>
                </a:solidFill>
              </a:rPr>
              <a:pPr/>
              <a:t>9/12/2024</a:t>
            </a:fld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67FF3-8C8A-49CD-B6DE-5A4541E45C6A}" type="slidenum">
              <a:rPr lang="el-GR" smtClean="0">
                <a:solidFill>
                  <a:srgbClr val="DDDDDD"/>
                </a:solidFill>
              </a:rPr>
              <a:pPr/>
              <a:t>‹#›</a:t>
            </a:fld>
            <a:endParaRPr lang="el-GR">
              <a:solidFill>
                <a:srgbClr val="DDDDD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6191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C07D-4D44-4B48-ADBA-8E08AEBF637B}" type="datetimeFigureOut">
              <a:rPr lang="el-GR" smtClean="0">
                <a:solidFill>
                  <a:prstClr val="white">
                    <a:tint val="75000"/>
                  </a:prstClr>
                </a:solidFill>
              </a:rPr>
              <a:pPr/>
              <a:t>9/12/2024</a:t>
            </a:fld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67FF3-8C8A-49CD-B6DE-5A4541E45C6A}" type="slidenum">
              <a:rPr lang="el-GR" smtClean="0">
                <a:solidFill>
                  <a:srgbClr val="DDDDDD"/>
                </a:solidFill>
              </a:rPr>
              <a:pPr/>
              <a:t>‹#›</a:t>
            </a:fld>
            <a:endParaRPr lang="el-GR">
              <a:solidFill>
                <a:srgbClr val="DDDDD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1528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C07D-4D44-4B48-ADBA-8E08AEBF637B}" type="datetimeFigureOut">
              <a:rPr lang="el-GR" smtClean="0">
                <a:solidFill>
                  <a:prstClr val="white">
                    <a:tint val="75000"/>
                  </a:prstClr>
                </a:solidFill>
              </a:rPr>
              <a:pPr/>
              <a:t>9/12/2024</a:t>
            </a:fld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67FF3-8C8A-49CD-B6DE-5A4541E45C6A}" type="slidenum">
              <a:rPr lang="el-GR" smtClean="0">
                <a:solidFill>
                  <a:srgbClr val="DDDDDD"/>
                </a:solidFill>
              </a:rPr>
              <a:pPr/>
              <a:t>‹#›</a:t>
            </a:fld>
            <a:endParaRPr lang="el-GR">
              <a:solidFill>
                <a:srgbClr val="DDDDDD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DDDDDD"/>
                </a:solidFill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DDDDDD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053876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C07D-4D44-4B48-ADBA-8E08AEBF637B}" type="datetimeFigureOut">
              <a:rPr lang="el-GR" smtClean="0">
                <a:solidFill>
                  <a:prstClr val="white">
                    <a:tint val="75000"/>
                  </a:prstClr>
                </a:solidFill>
              </a:rPr>
              <a:pPr/>
              <a:t>9/12/2024</a:t>
            </a:fld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67FF3-8C8A-49CD-B6DE-5A4541E45C6A}" type="slidenum">
              <a:rPr lang="el-GR" smtClean="0">
                <a:solidFill>
                  <a:srgbClr val="DDDDDD"/>
                </a:solidFill>
              </a:rPr>
              <a:pPr/>
              <a:t>‹#›</a:t>
            </a:fld>
            <a:endParaRPr lang="el-GR">
              <a:solidFill>
                <a:srgbClr val="DDDDD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1352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C07D-4D44-4B48-ADBA-8E08AEBF637B}" type="datetimeFigureOut">
              <a:rPr lang="el-GR" smtClean="0">
                <a:solidFill>
                  <a:prstClr val="white">
                    <a:tint val="75000"/>
                  </a:prstClr>
                </a:solidFill>
              </a:rPr>
              <a:pPr/>
              <a:t>9/12/2024</a:t>
            </a:fld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67FF3-8C8A-49CD-B6DE-5A4541E45C6A}" type="slidenum">
              <a:rPr lang="el-GR" smtClean="0">
                <a:solidFill>
                  <a:srgbClr val="DDDDDD"/>
                </a:solidFill>
              </a:rPr>
              <a:pPr/>
              <a:t>‹#›</a:t>
            </a:fld>
            <a:endParaRPr lang="el-GR">
              <a:solidFill>
                <a:srgbClr val="DDDDDD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DDDDDD"/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DDDDDD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98137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C07D-4D44-4B48-ADBA-8E08AEBF637B}" type="datetimeFigureOut">
              <a:rPr lang="el-GR" smtClean="0">
                <a:solidFill>
                  <a:prstClr val="white">
                    <a:tint val="75000"/>
                  </a:prstClr>
                </a:solidFill>
              </a:rPr>
              <a:pPr/>
              <a:t>9/12/2024</a:t>
            </a:fld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67FF3-8C8A-49CD-B6DE-5A4541E45C6A}" type="slidenum">
              <a:rPr lang="el-GR" smtClean="0">
                <a:solidFill>
                  <a:srgbClr val="DDDDDD"/>
                </a:solidFill>
              </a:rPr>
              <a:pPr/>
              <a:t>‹#›</a:t>
            </a:fld>
            <a:endParaRPr lang="el-GR">
              <a:solidFill>
                <a:srgbClr val="DDDDD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486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C07D-4D44-4B48-ADBA-8E08AEBF637B}" type="datetimeFigureOut">
              <a:rPr lang="el-GR" smtClean="0">
                <a:solidFill>
                  <a:prstClr val="white">
                    <a:tint val="75000"/>
                  </a:prstClr>
                </a:solidFill>
              </a:rPr>
              <a:pPr/>
              <a:t>9/12/2024</a:t>
            </a:fld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67FF3-8C8A-49CD-B6DE-5A4541E45C6A}" type="slidenum">
              <a:rPr lang="el-GR" smtClean="0">
                <a:solidFill>
                  <a:srgbClr val="DDDDDD"/>
                </a:solidFill>
              </a:rPr>
              <a:pPr/>
              <a:t>‹#›</a:t>
            </a:fld>
            <a:endParaRPr lang="el-GR">
              <a:solidFill>
                <a:srgbClr val="DDDDD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1182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C07D-4D44-4B48-ADBA-8E08AEBF637B}" type="datetimeFigureOut">
              <a:rPr lang="el-GR" smtClean="0">
                <a:solidFill>
                  <a:prstClr val="white">
                    <a:tint val="75000"/>
                  </a:prstClr>
                </a:solidFill>
              </a:rPr>
              <a:pPr/>
              <a:t>9/12/2024</a:t>
            </a:fld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67FF3-8C8A-49CD-B6DE-5A4541E45C6A}" type="slidenum">
              <a:rPr lang="el-GR" smtClean="0">
                <a:solidFill>
                  <a:srgbClr val="DDDDDD"/>
                </a:solidFill>
              </a:rPr>
              <a:pPr/>
              <a:t>‹#›</a:t>
            </a:fld>
            <a:endParaRPr lang="el-GR">
              <a:solidFill>
                <a:srgbClr val="DDDDD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6825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C07D-4D44-4B48-ADBA-8E08AEBF637B}" type="datetimeFigureOut">
              <a:rPr lang="el-GR" smtClean="0">
                <a:solidFill>
                  <a:prstClr val="white">
                    <a:tint val="75000"/>
                  </a:prstClr>
                </a:solidFill>
              </a:rPr>
              <a:pPr/>
              <a:t>9/12/2024</a:t>
            </a:fld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67FF3-8C8A-49CD-B6DE-5A4541E45C6A}" type="slidenum">
              <a:rPr lang="el-GR" smtClean="0">
                <a:solidFill>
                  <a:srgbClr val="DDDDDD"/>
                </a:solidFill>
              </a:rPr>
              <a:pPr/>
              <a:t>‹#›</a:t>
            </a:fld>
            <a:endParaRPr lang="el-GR">
              <a:solidFill>
                <a:srgbClr val="DDDDD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506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C07D-4D44-4B48-ADBA-8E08AEBF637B}" type="datetimeFigureOut">
              <a:rPr lang="el-GR" smtClean="0">
                <a:solidFill>
                  <a:prstClr val="white">
                    <a:tint val="75000"/>
                  </a:prstClr>
                </a:solidFill>
              </a:rPr>
              <a:pPr/>
              <a:t>9/12/2024</a:t>
            </a:fld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67FF3-8C8A-49CD-B6DE-5A4541E45C6A}" type="slidenum">
              <a:rPr lang="el-GR" smtClean="0">
                <a:solidFill>
                  <a:srgbClr val="DDDDDD"/>
                </a:solidFill>
              </a:rPr>
              <a:pPr/>
              <a:t>‹#›</a:t>
            </a:fld>
            <a:endParaRPr lang="el-GR">
              <a:solidFill>
                <a:srgbClr val="DDDDD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747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C07D-4D44-4B48-ADBA-8E08AEBF637B}" type="datetimeFigureOut">
              <a:rPr lang="el-GR" smtClean="0">
                <a:solidFill>
                  <a:prstClr val="white">
                    <a:tint val="75000"/>
                  </a:prstClr>
                </a:solidFill>
              </a:rPr>
              <a:pPr/>
              <a:t>9/12/2024</a:t>
            </a:fld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67FF3-8C8A-49CD-B6DE-5A4541E45C6A}" type="slidenum">
              <a:rPr lang="el-GR" smtClean="0">
                <a:solidFill>
                  <a:srgbClr val="DDDDDD"/>
                </a:solidFill>
              </a:rPr>
              <a:pPr/>
              <a:t>‹#›</a:t>
            </a:fld>
            <a:endParaRPr lang="el-GR">
              <a:solidFill>
                <a:srgbClr val="DDDDD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1372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C07D-4D44-4B48-ADBA-8E08AEBF637B}" type="datetimeFigureOut">
              <a:rPr lang="el-GR" smtClean="0">
                <a:solidFill>
                  <a:prstClr val="white">
                    <a:tint val="75000"/>
                  </a:prstClr>
                </a:solidFill>
              </a:rPr>
              <a:pPr/>
              <a:t>9/12/2024</a:t>
            </a:fld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67FF3-8C8A-49CD-B6DE-5A4541E45C6A}" type="slidenum">
              <a:rPr lang="el-GR" smtClean="0">
                <a:solidFill>
                  <a:srgbClr val="DDDDDD"/>
                </a:solidFill>
              </a:rPr>
              <a:pPr/>
              <a:t>‹#›</a:t>
            </a:fld>
            <a:endParaRPr lang="el-GR">
              <a:solidFill>
                <a:srgbClr val="DDDDD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46942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C07D-4D44-4B48-ADBA-8E08AEBF637B}" type="datetimeFigureOut">
              <a:rPr lang="el-GR" smtClean="0">
                <a:solidFill>
                  <a:prstClr val="white">
                    <a:tint val="75000"/>
                  </a:prstClr>
                </a:solidFill>
              </a:rPr>
              <a:pPr/>
              <a:t>9/12/2024</a:t>
            </a:fld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67FF3-8C8A-49CD-B6DE-5A4541E45C6A}" type="slidenum">
              <a:rPr lang="el-GR" smtClean="0">
                <a:solidFill>
                  <a:srgbClr val="DDDDDD"/>
                </a:solidFill>
              </a:rPr>
              <a:pPr/>
              <a:t>‹#›</a:t>
            </a:fld>
            <a:endParaRPr lang="el-GR">
              <a:solidFill>
                <a:srgbClr val="DDDDD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8600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C07D-4D44-4B48-ADBA-8E08AEBF637B}" type="datetimeFigureOut">
              <a:rPr lang="el-GR" smtClean="0">
                <a:solidFill>
                  <a:prstClr val="white">
                    <a:tint val="75000"/>
                  </a:prstClr>
                </a:solidFill>
              </a:rPr>
              <a:pPr/>
              <a:t>9/12/2024</a:t>
            </a:fld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67FF3-8C8A-49CD-B6DE-5A4541E45C6A}" type="slidenum">
              <a:rPr lang="el-GR" smtClean="0">
                <a:solidFill>
                  <a:srgbClr val="DDDDDD"/>
                </a:solidFill>
              </a:rPr>
              <a:pPr/>
              <a:t>‹#›</a:t>
            </a:fld>
            <a:endParaRPr lang="el-GR">
              <a:solidFill>
                <a:srgbClr val="DDDDD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38211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C07D-4D44-4B48-ADBA-8E08AEBF637B}" type="datetimeFigureOut">
              <a:rPr lang="el-GR" smtClean="0">
                <a:solidFill>
                  <a:prstClr val="white">
                    <a:tint val="75000"/>
                  </a:prstClr>
                </a:solidFill>
              </a:rPr>
              <a:pPr/>
              <a:t>9/12/2024</a:t>
            </a:fld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67FF3-8C8A-49CD-B6DE-5A4541E45C6A}" type="slidenum">
              <a:rPr lang="el-GR" smtClean="0">
                <a:solidFill>
                  <a:srgbClr val="DDDDDD"/>
                </a:solidFill>
              </a:rPr>
              <a:pPr/>
              <a:t>‹#›</a:t>
            </a:fld>
            <a:endParaRPr lang="el-GR">
              <a:solidFill>
                <a:srgbClr val="DDDDD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01763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C07D-4D44-4B48-ADBA-8E08AEBF637B}" type="datetimeFigureOut">
              <a:rPr lang="el-GR" smtClean="0">
                <a:solidFill>
                  <a:prstClr val="white">
                    <a:tint val="75000"/>
                  </a:prstClr>
                </a:solidFill>
              </a:rPr>
              <a:pPr/>
              <a:t>9/12/2024</a:t>
            </a:fld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67FF3-8C8A-49CD-B6DE-5A4541E45C6A}" type="slidenum">
              <a:rPr lang="el-GR" smtClean="0">
                <a:solidFill>
                  <a:srgbClr val="DDDDDD"/>
                </a:solidFill>
              </a:rPr>
              <a:pPr/>
              <a:t>‹#›</a:t>
            </a:fld>
            <a:endParaRPr lang="el-GR">
              <a:solidFill>
                <a:srgbClr val="DDDDD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350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C07D-4D44-4B48-ADBA-8E08AEBF637B}" type="datetimeFigureOut">
              <a:rPr lang="el-GR" smtClean="0">
                <a:solidFill>
                  <a:prstClr val="white">
                    <a:tint val="75000"/>
                  </a:prstClr>
                </a:solidFill>
              </a:rPr>
              <a:pPr/>
              <a:t>9/12/2024</a:t>
            </a:fld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67FF3-8C8A-49CD-B6DE-5A4541E45C6A}" type="slidenum">
              <a:rPr lang="el-GR" smtClean="0">
                <a:solidFill>
                  <a:srgbClr val="DDDDDD"/>
                </a:solidFill>
              </a:rPr>
              <a:pPr/>
              <a:t>‹#›</a:t>
            </a:fld>
            <a:endParaRPr lang="el-GR">
              <a:solidFill>
                <a:srgbClr val="DDDDD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412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C07D-4D44-4B48-ADBA-8E08AEBF637B}" type="datetimeFigureOut">
              <a:rPr lang="el-GR" smtClean="0">
                <a:solidFill>
                  <a:prstClr val="white">
                    <a:tint val="75000"/>
                  </a:prstClr>
                </a:solidFill>
              </a:rPr>
              <a:pPr/>
              <a:t>9/12/2024</a:t>
            </a:fld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67FF3-8C8A-49CD-B6DE-5A4541E45C6A}" type="slidenum">
              <a:rPr lang="el-GR" smtClean="0">
                <a:solidFill>
                  <a:srgbClr val="DDDDDD"/>
                </a:solidFill>
              </a:rPr>
              <a:pPr/>
              <a:t>‹#›</a:t>
            </a:fld>
            <a:endParaRPr lang="el-GR">
              <a:solidFill>
                <a:srgbClr val="DDDDD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9892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C07D-4D44-4B48-ADBA-8E08AEBF637B}" type="datetimeFigureOut">
              <a:rPr lang="el-GR" smtClean="0">
                <a:solidFill>
                  <a:prstClr val="white">
                    <a:tint val="75000"/>
                  </a:prstClr>
                </a:solidFill>
              </a:rPr>
              <a:pPr/>
              <a:t>9/12/2024</a:t>
            </a:fld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67FF3-8C8A-49CD-B6DE-5A4541E45C6A}" type="slidenum">
              <a:rPr lang="el-GR" smtClean="0">
                <a:solidFill>
                  <a:srgbClr val="DDDDDD"/>
                </a:solidFill>
              </a:rPr>
              <a:pPr/>
              <a:t>‹#›</a:t>
            </a:fld>
            <a:endParaRPr lang="el-GR">
              <a:solidFill>
                <a:srgbClr val="DDDDD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95975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C07D-4D44-4B48-ADBA-8E08AEBF637B}" type="datetimeFigureOut">
              <a:rPr lang="el-GR" smtClean="0">
                <a:solidFill>
                  <a:prstClr val="white">
                    <a:tint val="75000"/>
                  </a:prstClr>
                </a:solidFill>
              </a:rPr>
              <a:pPr/>
              <a:t>9/12/2024</a:t>
            </a:fld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67FF3-8C8A-49CD-B6DE-5A4541E45C6A}" type="slidenum">
              <a:rPr lang="el-GR" smtClean="0">
                <a:solidFill>
                  <a:srgbClr val="DDDDDD"/>
                </a:solidFill>
              </a:rPr>
              <a:pPr/>
              <a:t>‹#›</a:t>
            </a:fld>
            <a:endParaRPr lang="el-GR">
              <a:solidFill>
                <a:srgbClr val="DDDDD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94989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C07D-4D44-4B48-ADBA-8E08AEBF637B}" type="datetimeFigureOut">
              <a:rPr lang="el-GR" smtClean="0">
                <a:solidFill>
                  <a:prstClr val="white">
                    <a:tint val="75000"/>
                  </a:prstClr>
                </a:solidFill>
              </a:rPr>
              <a:pPr/>
              <a:t>9/12/2024</a:t>
            </a:fld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67FF3-8C8A-49CD-B6DE-5A4541E45C6A}" type="slidenum">
              <a:rPr lang="el-GR" smtClean="0">
                <a:solidFill>
                  <a:srgbClr val="DDDDDD"/>
                </a:solidFill>
              </a:rPr>
              <a:pPr/>
              <a:t>‹#›</a:t>
            </a:fld>
            <a:endParaRPr lang="el-GR">
              <a:solidFill>
                <a:srgbClr val="DDDDDD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DDDDDD"/>
                </a:solidFill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DDDDDD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01048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C07D-4D44-4B48-ADBA-8E08AEBF637B}" type="datetimeFigureOut">
              <a:rPr lang="el-GR" smtClean="0">
                <a:solidFill>
                  <a:prstClr val="white">
                    <a:tint val="75000"/>
                  </a:prstClr>
                </a:solidFill>
              </a:rPr>
              <a:pPr/>
              <a:t>9/12/2024</a:t>
            </a:fld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67FF3-8C8A-49CD-B6DE-5A4541E45C6A}" type="slidenum">
              <a:rPr lang="el-GR" smtClean="0">
                <a:solidFill>
                  <a:srgbClr val="DDDDDD"/>
                </a:solidFill>
              </a:rPr>
              <a:pPr/>
              <a:t>‹#›</a:t>
            </a:fld>
            <a:endParaRPr lang="el-GR">
              <a:solidFill>
                <a:srgbClr val="DDDDD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17755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C07D-4D44-4B48-ADBA-8E08AEBF637B}" type="datetimeFigureOut">
              <a:rPr lang="el-GR" smtClean="0">
                <a:solidFill>
                  <a:prstClr val="white">
                    <a:tint val="75000"/>
                  </a:prstClr>
                </a:solidFill>
              </a:rPr>
              <a:pPr/>
              <a:t>9/12/2024</a:t>
            </a:fld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67FF3-8C8A-49CD-B6DE-5A4541E45C6A}" type="slidenum">
              <a:rPr lang="el-GR" smtClean="0">
                <a:solidFill>
                  <a:srgbClr val="DDDDDD"/>
                </a:solidFill>
              </a:rPr>
              <a:pPr/>
              <a:t>‹#›</a:t>
            </a:fld>
            <a:endParaRPr lang="el-GR">
              <a:solidFill>
                <a:srgbClr val="DDDDDD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DDDDDD"/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DDDDDD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7540473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C07D-4D44-4B48-ADBA-8E08AEBF637B}" type="datetimeFigureOut">
              <a:rPr lang="el-GR" smtClean="0">
                <a:solidFill>
                  <a:prstClr val="white">
                    <a:tint val="75000"/>
                  </a:prstClr>
                </a:solidFill>
              </a:rPr>
              <a:pPr/>
              <a:t>9/12/2024</a:t>
            </a:fld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67FF3-8C8A-49CD-B6DE-5A4541E45C6A}" type="slidenum">
              <a:rPr lang="el-GR" smtClean="0">
                <a:solidFill>
                  <a:srgbClr val="DDDDDD"/>
                </a:solidFill>
              </a:rPr>
              <a:pPr/>
              <a:t>‹#›</a:t>
            </a:fld>
            <a:endParaRPr lang="el-GR">
              <a:solidFill>
                <a:srgbClr val="DDDDD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15784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C07D-4D44-4B48-ADBA-8E08AEBF637B}" type="datetimeFigureOut">
              <a:rPr lang="el-GR" smtClean="0">
                <a:solidFill>
                  <a:prstClr val="white">
                    <a:tint val="75000"/>
                  </a:prstClr>
                </a:solidFill>
              </a:rPr>
              <a:pPr/>
              <a:t>9/12/2024</a:t>
            </a:fld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67FF3-8C8A-49CD-B6DE-5A4541E45C6A}" type="slidenum">
              <a:rPr lang="el-GR" smtClean="0">
                <a:solidFill>
                  <a:srgbClr val="DDDDDD"/>
                </a:solidFill>
              </a:rPr>
              <a:pPr/>
              <a:t>‹#›</a:t>
            </a:fld>
            <a:endParaRPr lang="el-GR">
              <a:solidFill>
                <a:srgbClr val="DDDDD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79580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C07D-4D44-4B48-ADBA-8E08AEBF637B}" type="datetimeFigureOut">
              <a:rPr lang="el-GR" smtClean="0">
                <a:solidFill>
                  <a:prstClr val="white">
                    <a:tint val="75000"/>
                  </a:prstClr>
                </a:solidFill>
              </a:rPr>
              <a:pPr/>
              <a:t>9/12/2024</a:t>
            </a:fld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67FF3-8C8A-49CD-B6DE-5A4541E45C6A}" type="slidenum">
              <a:rPr lang="el-GR" smtClean="0">
                <a:solidFill>
                  <a:srgbClr val="DDDDDD"/>
                </a:solidFill>
              </a:rPr>
              <a:pPr/>
              <a:t>‹#›</a:t>
            </a:fld>
            <a:endParaRPr lang="el-GR">
              <a:solidFill>
                <a:srgbClr val="DDDDD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09481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C07D-4D44-4B48-ADBA-8E08AEBF637B}" type="datetimeFigureOut">
              <a:rPr lang="el-GR" smtClean="0">
                <a:solidFill>
                  <a:prstClr val="white">
                    <a:tint val="75000"/>
                  </a:prstClr>
                </a:solidFill>
              </a:rPr>
              <a:pPr/>
              <a:t>9/12/2024</a:t>
            </a:fld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67FF3-8C8A-49CD-B6DE-5A4541E45C6A}" type="slidenum">
              <a:rPr lang="el-GR" smtClean="0">
                <a:solidFill>
                  <a:srgbClr val="DDDDDD"/>
                </a:solidFill>
              </a:rPr>
              <a:pPr/>
              <a:t>‹#›</a:t>
            </a:fld>
            <a:endParaRPr lang="el-GR">
              <a:solidFill>
                <a:srgbClr val="DDDDD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981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C07D-4D44-4B48-ADBA-8E08AEBF637B}" type="datetimeFigureOut">
              <a:rPr lang="el-GR" smtClean="0">
                <a:solidFill>
                  <a:prstClr val="white">
                    <a:tint val="75000"/>
                  </a:prstClr>
                </a:solidFill>
              </a:rPr>
              <a:pPr/>
              <a:t>9/12/2024</a:t>
            </a:fld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67FF3-8C8A-49CD-B6DE-5A4541E45C6A}" type="slidenum">
              <a:rPr lang="el-GR" smtClean="0">
                <a:solidFill>
                  <a:srgbClr val="DDDDDD"/>
                </a:solidFill>
              </a:rPr>
              <a:pPr/>
              <a:t>‹#›</a:t>
            </a:fld>
            <a:endParaRPr lang="el-GR">
              <a:solidFill>
                <a:srgbClr val="DDDDD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493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C07D-4D44-4B48-ADBA-8E08AEBF637B}" type="datetimeFigureOut">
              <a:rPr lang="el-GR" smtClean="0">
                <a:solidFill>
                  <a:prstClr val="white">
                    <a:tint val="75000"/>
                  </a:prstClr>
                </a:solidFill>
              </a:rPr>
              <a:pPr/>
              <a:t>9/12/2024</a:t>
            </a:fld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67FF3-8C8A-49CD-B6DE-5A4541E45C6A}" type="slidenum">
              <a:rPr lang="el-GR" smtClean="0">
                <a:solidFill>
                  <a:srgbClr val="DDDDDD"/>
                </a:solidFill>
              </a:rPr>
              <a:pPr/>
              <a:t>‹#›</a:t>
            </a:fld>
            <a:endParaRPr lang="el-GR">
              <a:solidFill>
                <a:srgbClr val="DDDDD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10166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C07D-4D44-4B48-ADBA-8E08AEBF637B}" type="datetimeFigureOut">
              <a:rPr lang="el-GR" smtClean="0">
                <a:solidFill>
                  <a:prstClr val="white">
                    <a:tint val="75000"/>
                  </a:prstClr>
                </a:solidFill>
              </a:rPr>
              <a:pPr/>
              <a:t>9/12/2024</a:t>
            </a:fld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67FF3-8C8A-49CD-B6DE-5A4541E45C6A}" type="slidenum">
              <a:rPr lang="el-GR" smtClean="0">
                <a:solidFill>
                  <a:srgbClr val="DDDDDD"/>
                </a:solidFill>
              </a:rPr>
              <a:pPr/>
              <a:t>‹#›</a:t>
            </a:fld>
            <a:endParaRPr lang="el-GR">
              <a:solidFill>
                <a:srgbClr val="DDDDD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33037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C07D-4D44-4B48-ADBA-8E08AEBF637B}" type="datetimeFigureOut">
              <a:rPr lang="el-GR" smtClean="0">
                <a:solidFill>
                  <a:prstClr val="white">
                    <a:tint val="75000"/>
                  </a:prstClr>
                </a:solidFill>
              </a:rPr>
              <a:pPr/>
              <a:t>9/12/2024</a:t>
            </a:fld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67FF3-8C8A-49CD-B6DE-5A4541E45C6A}" type="slidenum">
              <a:rPr lang="el-GR" smtClean="0">
                <a:solidFill>
                  <a:srgbClr val="DDDDDD"/>
                </a:solidFill>
              </a:rPr>
              <a:pPr/>
              <a:t>‹#›</a:t>
            </a:fld>
            <a:endParaRPr lang="el-GR">
              <a:solidFill>
                <a:srgbClr val="DDDDD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81537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C07D-4D44-4B48-ADBA-8E08AEBF637B}" type="datetimeFigureOut">
              <a:rPr lang="el-GR" smtClean="0">
                <a:solidFill>
                  <a:prstClr val="white">
                    <a:tint val="75000"/>
                  </a:prstClr>
                </a:solidFill>
              </a:rPr>
              <a:pPr/>
              <a:t>9/12/2024</a:t>
            </a:fld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67FF3-8C8A-49CD-B6DE-5A4541E45C6A}" type="slidenum">
              <a:rPr lang="el-GR" smtClean="0">
                <a:solidFill>
                  <a:srgbClr val="DDDDDD"/>
                </a:solidFill>
              </a:rPr>
              <a:pPr/>
              <a:t>‹#›</a:t>
            </a:fld>
            <a:endParaRPr lang="el-GR">
              <a:solidFill>
                <a:srgbClr val="DDDDD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34254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C07D-4D44-4B48-ADBA-8E08AEBF637B}" type="datetimeFigureOut">
              <a:rPr lang="el-GR" smtClean="0">
                <a:solidFill>
                  <a:prstClr val="white">
                    <a:tint val="75000"/>
                  </a:prstClr>
                </a:solidFill>
              </a:rPr>
              <a:pPr/>
              <a:t>9/12/2024</a:t>
            </a:fld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67FF3-8C8A-49CD-B6DE-5A4541E45C6A}" type="slidenum">
              <a:rPr lang="el-GR" smtClean="0">
                <a:solidFill>
                  <a:srgbClr val="DDDDDD"/>
                </a:solidFill>
              </a:rPr>
              <a:pPr/>
              <a:t>‹#›</a:t>
            </a:fld>
            <a:endParaRPr lang="el-GR">
              <a:solidFill>
                <a:srgbClr val="DDDDD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33069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C07D-4D44-4B48-ADBA-8E08AEBF637B}" type="datetimeFigureOut">
              <a:rPr lang="el-GR" smtClean="0">
                <a:solidFill>
                  <a:prstClr val="white">
                    <a:tint val="75000"/>
                  </a:prstClr>
                </a:solidFill>
              </a:rPr>
              <a:pPr/>
              <a:t>9/12/2024</a:t>
            </a:fld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67FF3-8C8A-49CD-B6DE-5A4541E45C6A}" type="slidenum">
              <a:rPr lang="el-GR" smtClean="0">
                <a:solidFill>
                  <a:srgbClr val="DDDDDD"/>
                </a:solidFill>
              </a:rPr>
              <a:pPr/>
              <a:t>‹#›</a:t>
            </a:fld>
            <a:endParaRPr lang="el-GR">
              <a:solidFill>
                <a:srgbClr val="DDDDD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73201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C07D-4D44-4B48-ADBA-8E08AEBF637B}" type="datetimeFigureOut">
              <a:rPr lang="el-GR" smtClean="0">
                <a:solidFill>
                  <a:prstClr val="white">
                    <a:tint val="75000"/>
                  </a:prstClr>
                </a:solidFill>
              </a:rPr>
              <a:pPr/>
              <a:t>9/12/2024</a:t>
            </a:fld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67FF3-8C8A-49CD-B6DE-5A4541E45C6A}" type="slidenum">
              <a:rPr lang="el-GR" smtClean="0">
                <a:solidFill>
                  <a:srgbClr val="DDDDDD"/>
                </a:solidFill>
              </a:rPr>
              <a:pPr/>
              <a:t>‹#›</a:t>
            </a:fld>
            <a:endParaRPr lang="el-GR">
              <a:solidFill>
                <a:srgbClr val="DDDDD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29246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C07D-4D44-4B48-ADBA-8E08AEBF637B}" type="datetimeFigureOut">
              <a:rPr lang="el-GR" smtClean="0">
                <a:solidFill>
                  <a:prstClr val="white">
                    <a:tint val="75000"/>
                  </a:prstClr>
                </a:solidFill>
              </a:rPr>
              <a:pPr/>
              <a:t>9/12/2024</a:t>
            </a:fld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67FF3-8C8A-49CD-B6DE-5A4541E45C6A}" type="slidenum">
              <a:rPr lang="el-GR" smtClean="0">
                <a:solidFill>
                  <a:srgbClr val="DDDDDD"/>
                </a:solidFill>
              </a:rPr>
              <a:pPr/>
              <a:t>‹#›</a:t>
            </a:fld>
            <a:endParaRPr lang="el-GR">
              <a:solidFill>
                <a:srgbClr val="DDDDD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15695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C07D-4D44-4B48-ADBA-8E08AEBF637B}" type="datetimeFigureOut">
              <a:rPr lang="el-GR" smtClean="0">
                <a:solidFill>
                  <a:prstClr val="white">
                    <a:tint val="75000"/>
                  </a:prstClr>
                </a:solidFill>
              </a:rPr>
              <a:pPr/>
              <a:t>9/12/2024</a:t>
            </a:fld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67FF3-8C8A-49CD-B6DE-5A4541E45C6A}" type="slidenum">
              <a:rPr lang="el-GR" smtClean="0">
                <a:solidFill>
                  <a:srgbClr val="DDDDDD"/>
                </a:solidFill>
              </a:rPr>
              <a:pPr/>
              <a:t>‹#›</a:t>
            </a:fld>
            <a:endParaRPr lang="el-GR">
              <a:solidFill>
                <a:srgbClr val="DDDDD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98928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C07D-4D44-4B48-ADBA-8E08AEBF637B}" type="datetimeFigureOut">
              <a:rPr lang="el-GR" smtClean="0">
                <a:solidFill>
                  <a:prstClr val="white">
                    <a:tint val="75000"/>
                  </a:prstClr>
                </a:solidFill>
              </a:rPr>
              <a:pPr/>
              <a:t>9/12/2024</a:t>
            </a:fld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67FF3-8C8A-49CD-B6DE-5A4541E45C6A}" type="slidenum">
              <a:rPr lang="el-GR" smtClean="0">
                <a:solidFill>
                  <a:srgbClr val="DDDDDD"/>
                </a:solidFill>
              </a:rPr>
              <a:pPr/>
              <a:t>‹#›</a:t>
            </a:fld>
            <a:endParaRPr lang="el-GR">
              <a:solidFill>
                <a:srgbClr val="DDDDDD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DDDDDD"/>
                </a:solidFill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DDDDDD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96232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C07D-4D44-4B48-ADBA-8E08AEBF637B}" type="datetimeFigureOut">
              <a:rPr lang="el-GR" smtClean="0">
                <a:solidFill>
                  <a:prstClr val="white">
                    <a:tint val="75000"/>
                  </a:prstClr>
                </a:solidFill>
              </a:rPr>
              <a:pPr/>
              <a:t>9/12/2024</a:t>
            </a:fld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67FF3-8C8A-49CD-B6DE-5A4541E45C6A}" type="slidenum">
              <a:rPr lang="el-GR" smtClean="0">
                <a:solidFill>
                  <a:srgbClr val="DDDDDD"/>
                </a:solidFill>
              </a:rPr>
              <a:pPr/>
              <a:t>‹#›</a:t>
            </a:fld>
            <a:endParaRPr lang="el-GR">
              <a:solidFill>
                <a:srgbClr val="DDDDD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69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C07D-4D44-4B48-ADBA-8E08AEBF637B}" type="datetimeFigureOut">
              <a:rPr lang="el-GR" smtClean="0">
                <a:solidFill>
                  <a:prstClr val="white">
                    <a:tint val="75000"/>
                  </a:prstClr>
                </a:solidFill>
              </a:rPr>
              <a:pPr/>
              <a:t>9/12/2024</a:t>
            </a:fld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67FF3-8C8A-49CD-B6DE-5A4541E45C6A}" type="slidenum">
              <a:rPr lang="el-GR" smtClean="0">
                <a:solidFill>
                  <a:srgbClr val="DDDDDD"/>
                </a:solidFill>
              </a:rPr>
              <a:pPr/>
              <a:t>‹#›</a:t>
            </a:fld>
            <a:endParaRPr lang="el-GR">
              <a:solidFill>
                <a:srgbClr val="DDDDD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78340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C07D-4D44-4B48-ADBA-8E08AEBF637B}" type="datetimeFigureOut">
              <a:rPr lang="el-GR" smtClean="0">
                <a:solidFill>
                  <a:prstClr val="white">
                    <a:tint val="75000"/>
                  </a:prstClr>
                </a:solidFill>
              </a:rPr>
              <a:pPr/>
              <a:t>9/12/2024</a:t>
            </a:fld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67FF3-8C8A-49CD-B6DE-5A4541E45C6A}" type="slidenum">
              <a:rPr lang="el-GR" smtClean="0">
                <a:solidFill>
                  <a:srgbClr val="DDDDDD"/>
                </a:solidFill>
              </a:rPr>
              <a:pPr/>
              <a:t>‹#›</a:t>
            </a:fld>
            <a:endParaRPr lang="el-GR">
              <a:solidFill>
                <a:srgbClr val="DDDDDD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DDDDDD"/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DDDDDD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018300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C07D-4D44-4B48-ADBA-8E08AEBF637B}" type="datetimeFigureOut">
              <a:rPr lang="el-GR" smtClean="0">
                <a:solidFill>
                  <a:prstClr val="white">
                    <a:tint val="75000"/>
                  </a:prstClr>
                </a:solidFill>
              </a:rPr>
              <a:pPr/>
              <a:t>9/12/2024</a:t>
            </a:fld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67FF3-8C8A-49CD-B6DE-5A4541E45C6A}" type="slidenum">
              <a:rPr lang="el-GR" smtClean="0">
                <a:solidFill>
                  <a:srgbClr val="DDDDDD"/>
                </a:solidFill>
              </a:rPr>
              <a:pPr/>
              <a:t>‹#›</a:t>
            </a:fld>
            <a:endParaRPr lang="el-GR">
              <a:solidFill>
                <a:srgbClr val="DDDDD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90874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C07D-4D44-4B48-ADBA-8E08AEBF637B}" type="datetimeFigureOut">
              <a:rPr lang="el-GR" smtClean="0">
                <a:solidFill>
                  <a:prstClr val="white">
                    <a:tint val="75000"/>
                  </a:prstClr>
                </a:solidFill>
              </a:rPr>
              <a:pPr/>
              <a:t>9/12/2024</a:t>
            </a:fld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67FF3-8C8A-49CD-B6DE-5A4541E45C6A}" type="slidenum">
              <a:rPr lang="el-GR" smtClean="0">
                <a:solidFill>
                  <a:srgbClr val="DDDDDD"/>
                </a:solidFill>
              </a:rPr>
              <a:pPr/>
              <a:t>‹#›</a:t>
            </a:fld>
            <a:endParaRPr lang="el-GR">
              <a:solidFill>
                <a:srgbClr val="DDDDD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19712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C07D-4D44-4B48-ADBA-8E08AEBF637B}" type="datetimeFigureOut">
              <a:rPr lang="el-GR" smtClean="0">
                <a:solidFill>
                  <a:prstClr val="white">
                    <a:tint val="75000"/>
                  </a:prstClr>
                </a:solidFill>
              </a:rPr>
              <a:pPr/>
              <a:t>9/12/2024</a:t>
            </a:fld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67FF3-8C8A-49CD-B6DE-5A4541E45C6A}" type="slidenum">
              <a:rPr lang="el-GR" smtClean="0">
                <a:solidFill>
                  <a:srgbClr val="DDDDDD"/>
                </a:solidFill>
              </a:rPr>
              <a:pPr/>
              <a:t>‹#›</a:t>
            </a:fld>
            <a:endParaRPr lang="el-GR">
              <a:solidFill>
                <a:srgbClr val="DDDDD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11435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C07D-4D44-4B48-ADBA-8E08AEBF637B}" type="datetimeFigureOut">
              <a:rPr lang="el-GR" smtClean="0">
                <a:solidFill>
                  <a:prstClr val="white">
                    <a:tint val="75000"/>
                  </a:prstClr>
                </a:solidFill>
              </a:rPr>
              <a:pPr/>
              <a:t>9/12/2024</a:t>
            </a:fld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67FF3-8C8A-49CD-B6DE-5A4541E45C6A}" type="slidenum">
              <a:rPr lang="el-GR" smtClean="0">
                <a:solidFill>
                  <a:srgbClr val="DDDDDD"/>
                </a:solidFill>
              </a:rPr>
              <a:pPr/>
              <a:t>‹#›</a:t>
            </a:fld>
            <a:endParaRPr lang="el-GR">
              <a:solidFill>
                <a:srgbClr val="DDDDD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154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C07D-4D44-4B48-ADBA-8E08AEBF637B}" type="datetimeFigureOut">
              <a:rPr lang="el-GR" smtClean="0">
                <a:solidFill>
                  <a:prstClr val="white">
                    <a:tint val="75000"/>
                  </a:prstClr>
                </a:solidFill>
              </a:rPr>
              <a:pPr/>
              <a:t>9/12/2024</a:t>
            </a:fld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67FF3-8C8A-49CD-B6DE-5A4541E45C6A}" type="slidenum">
              <a:rPr lang="el-GR" smtClean="0">
                <a:solidFill>
                  <a:srgbClr val="DDDDDD"/>
                </a:solidFill>
              </a:rPr>
              <a:pPr/>
              <a:t>‹#›</a:t>
            </a:fld>
            <a:endParaRPr lang="el-GR">
              <a:solidFill>
                <a:srgbClr val="DDDDD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696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C07D-4D44-4B48-ADBA-8E08AEBF637B}" type="datetimeFigureOut">
              <a:rPr lang="el-GR" smtClean="0">
                <a:solidFill>
                  <a:prstClr val="white">
                    <a:tint val="75000"/>
                  </a:prstClr>
                </a:solidFill>
              </a:rPr>
              <a:pPr/>
              <a:t>9/12/2024</a:t>
            </a:fld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67FF3-8C8A-49CD-B6DE-5A4541E45C6A}" type="slidenum">
              <a:rPr lang="el-GR" smtClean="0">
                <a:solidFill>
                  <a:srgbClr val="DDDDDD"/>
                </a:solidFill>
              </a:rPr>
              <a:pPr/>
              <a:t>‹#›</a:t>
            </a:fld>
            <a:endParaRPr lang="el-GR">
              <a:solidFill>
                <a:srgbClr val="DDDDD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487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C07D-4D44-4B48-ADBA-8E08AEBF637B}" type="datetimeFigureOut">
              <a:rPr lang="el-GR" smtClean="0">
                <a:solidFill>
                  <a:prstClr val="white">
                    <a:tint val="75000"/>
                  </a:prstClr>
                </a:solidFill>
              </a:rPr>
              <a:pPr/>
              <a:t>9/12/2024</a:t>
            </a:fld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67FF3-8C8A-49CD-B6DE-5A4541E45C6A}" type="slidenum">
              <a:rPr lang="el-GR" smtClean="0">
                <a:solidFill>
                  <a:srgbClr val="DDDDDD"/>
                </a:solidFill>
              </a:rPr>
              <a:pPr/>
              <a:t>‹#›</a:t>
            </a:fld>
            <a:endParaRPr lang="el-GR">
              <a:solidFill>
                <a:srgbClr val="DDDDD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048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C07D-4D44-4B48-ADBA-8E08AEBF637B}" type="datetimeFigureOut">
              <a:rPr lang="el-GR" smtClean="0">
                <a:solidFill>
                  <a:prstClr val="white">
                    <a:tint val="75000"/>
                  </a:prstClr>
                </a:solidFill>
              </a:rPr>
              <a:pPr/>
              <a:t>9/12/2024</a:t>
            </a:fld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67FF3-8C8A-49CD-B6DE-5A4541E45C6A}" type="slidenum">
              <a:rPr lang="el-GR" smtClean="0">
                <a:solidFill>
                  <a:srgbClr val="DDDDDD"/>
                </a:solidFill>
              </a:rPr>
              <a:pPr/>
              <a:t>‹#›</a:t>
            </a:fld>
            <a:endParaRPr lang="el-GR">
              <a:solidFill>
                <a:srgbClr val="DDDDD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22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C07D-4D44-4B48-ADBA-8E08AEBF637B}" type="datetimeFigureOut">
              <a:rPr lang="el-GR" smtClean="0">
                <a:solidFill>
                  <a:prstClr val="white">
                    <a:tint val="75000"/>
                  </a:prstClr>
                </a:solidFill>
              </a:rPr>
              <a:pPr/>
              <a:t>9/12/2024</a:t>
            </a:fld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67FF3-8C8A-49CD-B6DE-5A4541E45C6A}" type="slidenum">
              <a:rPr lang="el-GR" smtClean="0">
                <a:solidFill>
                  <a:srgbClr val="DDDDDD"/>
                </a:solidFill>
              </a:rPr>
              <a:pPr/>
              <a:t>‹#›</a:t>
            </a:fld>
            <a:endParaRPr lang="el-GR">
              <a:solidFill>
                <a:srgbClr val="DDDDD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617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C07D-4D44-4B48-ADBA-8E08AEBF637B}" type="datetimeFigureOut">
              <a:rPr lang="el-GR" smtClean="0">
                <a:solidFill>
                  <a:prstClr val="white">
                    <a:tint val="75000"/>
                  </a:prstClr>
                </a:solidFill>
              </a:rPr>
              <a:pPr/>
              <a:t>9/12/2024</a:t>
            </a:fld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67FF3-8C8A-49CD-B6DE-5A4541E45C6A}" type="slidenum">
              <a:rPr lang="el-GR" smtClean="0">
                <a:solidFill>
                  <a:srgbClr val="DDDDDD"/>
                </a:solidFill>
              </a:rPr>
              <a:pPr/>
              <a:t>‹#›</a:t>
            </a:fld>
            <a:endParaRPr lang="el-GR">
              <a:solidFill>
                <a:srgbClr val="DDDDD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986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C07D-4D44-4B48-ADBA-8E08AEBF637B}" type="datetimeFigureOut">
              <a:rPr lang="el-GR" smtClean="0">
                <a:solidFill>
                  <a:prstClr val="white">
                    <a:tint val="75000"/>
                  </a:prstClr>
                </a:solidFill>
              </a:rPr>
              <a:pPr/>
              <a:t>9/12/2024</a:t>
            </a:fld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67FF3-8C8A-49CD-B6DE-5A4541E45C6A}" type="slidenum">
              <a:rPr lang="el-GR" smtClean="0">
                <a:solidFill>
                  <a:srgbClr val="DDDDDD"/>
                </a:solidFill>
              </a:rPr>
              <a:pPr/>
              <a:t>‹#›</a:t>
            </a:fld>
            <a:endParaRPr lang="el-GR">
              <a:solidFill>
                <a:srgbClr val="DDDDD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044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C07D-4D44-4B48-ADBA-8E08AEBF637B}" type="datetimeFigureOut">
              <a:rPr lang="el-GR" smtClean="0">
                <a:solidFill>
                  <a:prstClr val="white">
                    <a:tint val="75000"/>
                  </a:prstClr>
                </a:solidFill>
              </a:rPr>
              <a:pPr/>
              <a:t>9/12/2024</a:t>
            </a:fld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67FF3-8C8A-49CD-B6DE-5A4541E45C6A}" type="slidenum">
              <a:rPr lang="el-GR" smtClean="0">
                <a:solidFill>
                  <a:srgbClr val="DDDDDD"/>
                </a:solidFill>
              </a:rPr>
              <a:pPr/>
              <a:t>‹#›</a:t>
            </a:fld>
            <a:endParaRPr lang="el-GR">
              <a:solidFill>
                <a:srgbClr val="DDDDD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762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C07D-4D44-4B48-ADBA-8E08AEBF637B}" type="datetimeFigureOut">
              <a:rPr lang="el-GR" smtClean="0">
                <a:solidFill>
                  <a:prstClr val="white">
                    <a:tint val="75000"/>
                  </a:prstClr>
                </a:solidFill>
              </a:rPr>
              <a:pPr/>
              <a:t>9/12/2024</a:t>
            </a:fld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67FF3-8C8A-49CD-B6DE-5A4541E45C6A}" type="slidenum">
              <a:rPr lang="el-GR" smtClean="0">
                <a:solidFill>
                  <a:srgbClr val="DDDDDD"/>
                </a:solidFill>
              </a:rPr>
              <a:pPr/>
              <a:t>‹#›</a:t>
            </a:fld>
            <a:endParaRPr lang="el-GR">
              <a:solidFill>
                <a:srgbClr val="DDDDD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757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C07D-4D44-4B48-ADBA-8E08AEBF637B}" type="datetimeFigureOut">
              <a:rPr lang="el-GR" smtClean="0">
                <a:solidFill>
                  <a:prstClr val="white">
                    <a:tint val="75000"/>
                  </a:prstClr>
                </a:solidFill>
              </a:rPr>
              <a:pPr/>
              <a:t>9/12/2024</a:t>
            </a:fld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67FF3-8C8A-49CD-B6DE-5A4541E45C6A}" type="slidenum">
              <a:rPr lang="el-GR" smtClean="0">
                <a:solidFill>
                  <a:srgbClr val="DDDDDD"/>
                </a:solidFill>
              </a:rPr>
              <a:pPr/>
              <a:t>‹#›</a:t>
            </a:fld>
            <a:endParaRPr lang="el-GR">
              <a:solidFill>
                <a:srgbClr val="DDDDD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082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C07D-4D44-4B48-ADBA-8E08AEBF637B}" type="datetimeFigureOut">
              <a:rPr lang="el-GR" smtClean="0">
                <a:solidFill>
                  <a:prstClr val="white">
                    <a:tint val="75000"/>
                  </a:prstClr>
                </a:solidFill>
              </a:rPr>
              <a:pPr/>
              <a:t>9/12/2024</a:t>
            </a:fld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67FF3-8C8A-49CD-B6DE-5A4541E45C6A}" type="slidenum">
              <a:rPr lang="el-GR" smtClean="0">
                <a:solidFill>
                  <a:srgbClr val="DDDDDD"/>
                </a:solidFill>
              </a:rPr>
              <a:pPr/>
              <a:t>‹#›</a:t>
            </a:fld>
            <a:endParaRPr lang="el-GR">
              <a:solidFill>
                <a:srgbClr val="DDDDDD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DDDDDD"/>
                </a:solidFill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DDDDDD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55896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C07D-4D44-4B48-ADBA-8E08AEBF637B}" type="datetimeFigureOut">
              <a:rPr lang="el-GR" smtClean="0">
                <a:solidFill>
                  <a:prstClr val="white">
                    <a:tint val="75000"/>
                  </a:prstClr>
                </a:solidFill>
              </a:rPr>
              <a:pPr/>
              <a:t>9/12/2024</a:t>
            </a:fld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67FF3-8C8A-49CD-B6DE-5A4541E45C6A}" type="slidenum">
              <a:rPr lang="el-GR" smtClean="0">
                <a:solidFill>
                  <a:srgbClr val="DDDDDD"/>
                </a:solidFill>
              </a:rPr>
              <a:pPr/>
              <a:t>‹#›</a:t>
            </a:fld>
            <a:endParaRPr lang="el-GR">
              <a:solidFill>
                <a:srgbClr val="DDDDD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669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C07D-4D44-4B48-ADBA-8E08AEBF637B}" type="datetimeFigureOut">
              <a:rPr lang="el-GR" smtClean="0">
                <a:solidFill>
                  <a:prstClr val="white">
                    <a:tint val="75000"/>
                  </a:prstClr>
                </a:solidFill>
              </a:rPr>
              <a:pPr/>
              <a:t>9/12/2024</a:t>
            </a:fld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67FF3-8C8A-49CD-B6DE-5A4541E45C6A}" type="slidenum">
              <a:rPr lang="el-GR" smtClean="0">
                <a:solidFill>
                  <a:srgbClr val="DDDDDD"/>
                </a:solidFill>
              </a:rPr>
              <a:pPr/>
              <a:t>‹#›</a:t>
            </a:fld>
            <a:endParaRPr lang="el-GR">
              <a:solidFill>
                <a:srgbClr val="DDDDDD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DDDDDD"/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DDDDDD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07274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C07D-4D44-4B48-ADBA-8E08AEBF637B}" type="datetimeFigureOut">
              <a:rPr lang="el-GR" smtClean="0">
                <a:solidFill>
                  <a:prstClr val="white">
                    <a:tint val="75000"/>
                  </a:prstClr>
                </a:solidFill>
              </a:rPr>
              <a:pPr/>
              <a:t>9/12/2024</a:t>
            </a:fld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67FF3-8C8A-49CD-B6DE-5A4541E45C6A}" type="slidenum">
              <a:rPr lang="el-GR" smtClean="0">
                <a:solidFill>
                  <a:srgbClr val="DDDDDD"/>
                </a:solidFill>
              </a:rPr>
              <a:pPr/>
              <a:t>‹#›</a:t>
            </a:fld>
            <a:endParaRPr lang="el-GR">
              <a:solidFill>
                <a:srgbClr val="DDDDD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133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C07D-4D44-4B48-ADBA-8E08AEBF637B}" type="datetimeFigureOut">
              <a:rPr lang="el-GR" smtClean="0">
                <a:solidFill>
                  <a:prstClr val="white">
                    <a:tint val="75000"/>
                  </a:prstClr>
                </a:solidFill>
              </a:rPr>
              <a:pPr/>
              <a:t>9/12/2024</a:t>
            </a:fld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67FF3-8C8A-49CD-B6DE-5A4541E45C6A}" type="slidenum">
              <a:rPr lang="el-GR" smtClean="0">
                <a:solidFill>
                  <a:srgbClr val="DDDDDD"/>
                </a:solidFill>
              </a:rPr>
              <a:pPr/>
              <a:t>‹#›</a:t>
            </a:fld>
            <a:endParaRPr lang="el-GR">
              <a:solidFill>
                <a:srgbClr val="DDDDD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638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C07D-4D44-4B48-ADBA-8E08AEBF637B}" type="datetimeFigureOut">
              <a:rPr lang="el-GR" smtClean="0">
                <a:solidFill>
                  <a:prstClr val="white">
                    <a:tint val="75000"/>
                  </a:prstClr>
                </a:solidFill>
              </a:rPr>
              <a:pPr/>
              <a:t>9/12/2024</a:t>
            </a:fld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67FF3-8C8A-49CD-B6DE-5A4541E45C6A}" type="slidenum">
              <a:rPr lang="el-GR" smtClean="0">
                <a:solidFill>
                  <a:srgbClr val="DDDDDD"/>
                </a:solidFill>
              </a:rPr>
              <a:pPr/>
              <a:t>‹#›</a:t>
            </a:fld>
            <a:endParaRPr lang="el-GR">
              <a:solidFill>
                <a:srgbClr val="DDDDD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29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C07D-4D44-4B48-ADBA-8E08AEBF637B}" type="datetimeFigureOut">
              <a:rPr lang="el-GR" smtClean="0">
                <a:solidFill>
                  <a:prstClr val="white">
                    <a:tint val="75000"/>
                  </a:prstClr>
                </a:solidFill>
              </a:rPr>
              <a:pPr/>
              <a:t>9/12/2024</a:t>
            </a:fld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67FF3-8C8A-49CD-B6DE-5A4541E45C6A}" type="slidenum">
              <a:rPr lang="el-GR" smtClean="0">
                <a:solidFill>
                  <a:srgbClr val="DDDDDD"/>
                </a:solidFill>
              </a:rPr>
              <a:pPr/>
              <a:t>‹#›</a:t>
            </a:fld>
            <a:endParaRPr lang="el-GR">
              <a:solidFill>
                <a:srgbClr val="DDDDD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9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C07D-4D44-4B48-ADBA-8E08AEBF637B}" type="datetimeFigureOut">
              <a:rPr lang="el-GR" smtClean="0">
                <a:solidFill>
                  <a:prstClr val="white">
                    <a:tint val="75000"/>
                  </a:prstClr>
                </a:solidFill>
              </a:rPr>
              <a:pPr/>
              <a:t>9/12/2024</a:t>
            </a:fld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67FF3-8C8A-49CD-B6DE-5A4541E45C6A}" type="slidenum">
              <a:rPr lang="el-GR" smtClean="0">
                <a:solidFill>
                  <a:srgbClr val="DDDDDD"/>
                </a:solidFill>
              </a:rPr>
              <a:pPr/>
              <a:t>‹#›</a:t>
            </a:fld>
            <a:endParaRPr lang="el-GR">
              <a:solidFill>
                <a:srgbClr val="DDDDD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02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slideLayout" Target="../slideLayouts/slideLayout77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66.xml"/><Relationship Id="rId16" Type="http://schemas.openxmlformats.org/officeDocument/2006/relationships/slideLayout" Target="../slideLayouts/slideLayout80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slideLayout" Target="../slideLayouts/slideLayout7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A3C07D-4D44-4B48-ADBA-8E08AEBF637B}" type="datetimeFigureOut">
              <a:rPr lang="el-GR" smtClean="0">
                <a:solidFill>
                  <a:prstClr val="white">
                    <a:tint val="75000"/>
                  </a:prstClr>
                </a:solidFill>
              </a:rPr>
              <a:pPr/>
              <a:t>9/12/2024</a:t>
            </a:fld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2667FF3-8C8A-49CD-B6DE-5A4541E45C6A}" type="slidenum">
              <a:rPr lang="el-GR" smtClean="0">
                <a:solidFill>
                  <a:srgbClr val="DDDDDD"/>
                </a:solidFill>
              </a:rPr>
              <a:pPr/>
              <a:t>‹#›</a:t>
            </a:fld>
            <a:endParaRPr lang="el-GR">
              <a:solidFill>
                <a:srgbClr val="DDDDD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0880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A3C07D-4D44-4B48-ADBA-8E08AEBF637B}" type="datetimeFigureOut">
              <a:rPr lang="el-GR" smtClean="0">
                <a:solidFill>
                  <a:prstClr val="white">
                    <a:tint val="75000"/>
                  </a:prstClr>
                </a:solidFill>
              </a:rPr>
              <a:pPr/>
              <a:t>9/12/2024</a:t>
            </a:fld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2667FF3-8C8A-49CD-B6DE-5A4541E45C6A}" type="slidenum">
              <a:rPr lang="el-GR" smtClean="0">
                <a:solidFill>
                  <a:srgbClr val="DDDDDD"/>
                </a:solidFill>
              </a:rPr>
              <a:pPr/>
              <a:t>‹#›</a:t>
            </a:fld>
            <a:endParaRPr lang="el-GR">
              <a:solidFill>
                <a:srgbClr val="DDDDD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7753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A3C07D-4D44-4B48-ADBA-8E08AEBF637B}" type="datetimeFigureOut">
              <a:rPr lang="el-GR" smtClean="0">
                <a:solidFill>
                  <a:prstClr val="white">
                    <a:tint val="75000"/>
                  </a:prstClr>
                </a:solidFill>
              </a:rPr>
              <a:pPr/>
              <a:t>9/12/2024</a:t>
            </a:fld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2667FF3-8C8A-49CD-B6DE-5A4541E45C6A}" type="slidenum">
              <a:rPr lang="el-GR" smtClean="0">
                <a:solidFill>
                  <a:srgbClr val="DDDDDD"/>
                </a:solidFill>
              </a:rPr>
              <a:pPr/>
              <a:t>‹#›</a:t>
            </a:fld>
            <a:endParaRPr lang="el-GR">
              <a:solidFill>
                <a:srgbClr val="DDDDD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255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A3C07D-4D44-4B48-ADBA-8E08AEBF637B}" type="datetimeFigureOut">
              <a:rPr lang="el-GR" smtClean="0">
                <a:solidFill>
                  <a:prstClr val="white">
                    <a:tint val="75000"/>
                  </a:prstClr>
                </a:solidFill>
              </a:rPr>
              <a:pPr/>
              <a:t>9/12/2024</a:t>
            </a:fld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2667FF3-8C8A-49CD-B6DE-5A4541E45C6A}" type="slidenum">
              <a:rPr lang="el-GR" smtClean="0">
                <a:solidFill>
                  <a:srgbClr val="DDDDDD"/>
                </a:solidFill>
              </a:rPr>
              <a:pPr/>
              <a:t>‹#›</a:t>
            </a:fld>
            <a:endParaRPr lang="el-GR">
              <a:solidFill>
                <a:srgbClr val="DDDDD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9331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A3C07D-4D44-4B48-ADBA-8E08AEBF637B}" type="datetimeFigureOut">
              <a:rPr lang="el-GR" smtClean="0">
                <a:solidFill>
                  <a:prstClr val="white">
                    <a:tint val="75000"/>
                  </a:prstClr>
                </a:solidFill>
              </a:rPr>
              <a:pPr/>
              <a:t>9/12/2024</a:t>
            </a:fld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2667FF3-8C8A-49CD-B6DE-5A4541E45C6A}" type="slidenum">
              <a:rPr lang="el-GR" smtClean="0">
                <a:solidFill>
                  <a:srgbClr val="DDDDDD"/>
                </a:solidFill>
              </a:rPr>
              <a:pPr/>
              <a:t>‹#›</a:t>
            </a:fld>
            <a:endParaRPr lang="el-GR">
              <a:solidFill>
                <a:srgbClr val="DDDDD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5969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jpe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b="1" smtClean="0">
                <a:latin typeface="Calibri" panose="020F0502020204030204" pitchFamily="34" charset="0"/>
              </a:rPr>
              <a:t>Εισαγωγή </a:t>
            </a:r>
            <a:r>
              <a:rPr lang="el-GR" b="1" smtClean="0">
                <a:latin typeface="Calibri" panose="020F0502020204030204" pitchFamily="34" charset="0"/>
              </a:rPr>
              <a:t>στη Γενική  </a:t>
            </a:r>
            <a:r>
              <a:rPr lang="el-GR" b="1" dirty="0" smtClean="0">
                <a:latin typeface="Calibri" panose="020F0502020204030204" pitchFamily="34" charset="0"/>
              </a:rPr>
              <a:t>Ψυχολογία</a:t>
            </a:r>
            <a:br>
              <a:rPr lang="el-GR" b="1" dirty="0" smtClean="0">
                <a:latin typeface="Calibri" panose="020F0502020204030204" pitchFamily="34" charset="0"/>
              </a:rPr>
            </a:br>
            <a:r>
              <a:rPr lang="el-GR" b="1" dirty="0" smtClean="0">
                <a:latin typeface="Calibri" panose="020F0502020204030204" pitchFamily="34" charset="0"/>
              </a:rPr>
              <a:t>Α΄ εξάμηνο</a:t>
            </a:r>
            <a:endParaRPr lang="el-GR" b="1" dirty="0">
              <a:latin typeface="Calibri" panose="020F05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003" y="4331330"/>
            <a:ext cx="9144000" cy="1655762"/>
          </a:xfrm>
        </p:spPr>
        <p:txBody>
          <a:bodyPr>
            <a:noAutofit/>
          </a:bodyPr>
          <a:lstStyle/>
          <a:p>
            <a:r>
              <a:rPr lang="el-GR" sz="2000" b="1" dirty="0" smtClean="0">
                <a:latin typeface="Calibri" panose="020F0502020204030204" pitchFamily="34" charset="0"/>
              </a:rPr>
              <a:t>Ειδικότητα: </a:t>
            </a:r>
            <a:r>
              <a:rPr lang="el-GR" sz="2000" b="1" dirty="0" smtClean="0">
                <a:latin typeface="Calibri" panose="020F0502020204030204" pitchFamily="34" charset="0"/>
              </a:rPr>
              <a:t>Βοηθός Εργοθεραπείας</a:t>
            </a:r>
            <a:endParaRPr lang="el-GR" sz="2000" b="1" dirty="0" smtClean="0">
              <a:latin typeface="Calibri" panose="020F0502020204030204" pitchFamily="34" charset="0"/>
            </a:endParaRPr>
          </a:p>
          <a:p>
            <a:r>
              <a:rPr lang="el-GR" sz="2000" b="1" dirty="0" smtClean="0">
                <a:latin typeface="Calibri" panose="020F0502020204030204" pitchFamily="34" charset="0"/>
              </a:rPr>
              <a:t>Μαρία Δημητριάδου</a:t>
            </a:r>
            <a:r>
              <a:rPr lang="en-US" sz="2000" b="1" dirty="0" smtClean="0">
                <a:latin typeface="Calibri" panose="020F0502020204030204" pitchFamily="34" charset="0"/>
              </a:rPr>
              <a:t> </a:t>
            </a:r>
            <a:endParaRPr lang="el-GR" sz="2000" b="1" dirty="0" smtClean="0">
              <a:latin typeface="Calibri" panose="020F0502020204030204" pitchFamily="34" charset="0"/>
            </a:endParaRPr>
          </a:p>
          <a:p>
            <a:r>
              <a:rPr lang="el-GR" sz="2000" b="1" dirty="0" smtClean="0">
                <a:latin typeface="Calibri" panose="020F0502020204030204" pitchFamily="34" charset="0"/>
              </a:rPr>
              <a:t>Ψυχολόγος Μ</a:t>
            </a:r>
            <a:r>
              <a:rPr lang="en-US" sz="2000" b="1" dirty="0">
                <a:latin typeface="Calibri" panose="020F0502020204030204" pitchFamily="34" charset="0"/>
              </a:rPr>
              <a:t>.</a:t>
            </a:r>
            <a:r>
              <a:rPr lang="el-GR" sz="2000" b="1" dirty="0">
                <a:latin typeface="Calibri" panose="020F0502020204030204" pitchFamily="34" charset="0"/>
              </a:rPr>
              <a:t>Α</a:t>
            </a:r>
            <a:r>
              <a:rPr lang="en-US" sz="2000" b="1" dirty="0">
                <a:latin typeface="Calibri" panose="020F0502020204030204" pitchFamily="34" charset="0"/>
              </a:rPr>
              <a:t>.,</a:t>
            </a:r>
            <a:r>
              <a:rPr lang="el-GR" sz="2000" b="1" dirty="0">
                <a:latin typeface="Calibri" panose="020F0502020204030204" pitchFamily="34" charset="0"/>
              </a:rPr>
              <a:t> </a:t>
            </a:r>
            <a:r>
              <a:rPr lang="en-US" sz="2000" b="1" dirty="0">
                <a:latin typeface="Calibri" panose="020F0502020204030204" pitchFamily="34" charset="0"/>
              </a:rPr>
              <a:t>M.Sc.</a:t>
            </a:r>
            <a:endParaRPr lang="el-GR" sz="2000" b="1" dirty="0">
              <a:latin typeface="Calibri" panose="020F0502020204030204" pitchFamily="34" charset="0"/>
            </a:endParaRPr>
          </a:p>
          <a:p>
            <a:endParaRPr lang="el-GR" sz="2000" b="1" dirty="0"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75934"/>
            <a:ext cx="3121152" cy="2081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137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371" y="595899"/>
            <a:ext cx="11142631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el-GR" sz="4000" b="1" dirty="0" smtClean="0">
                <a:latin typeface="Calibri" panose="020F0502020204030204" pitchFamily="34" charset="0"/>
              </a:rPr>
              <a:t>Αντιστοίχιση αρχών αντιληπτικής οργάνωσης με εικόνες</a:t>
            </a:r>
            <a:br>
              <a:rPr lang="el-GR" sz="4000" b="1" dirty="0" smtClean="0">
                <a:latin typeface="Calibri" panose="020F0502020204030204" pitchFamily="34" charset="0"/>
              </a:rPr>
            </a:br>
            <a:r>
              <a:rPr lang="el-GR" b="1" dirty="0" smtClean="0">
                <a:latin typeface="Calibri" panose="020F0502020204030204" pitchFamily="34" charset="0"/>
              </a:rPr>
              <a:t>1) Εγγύτητα 2)</a:t>
            </a:r>
            <a:r>
              <a:rPr lang="en-US" b="1" dirty="0" smtClean="0">
                <a:latin typeface="Calibri" panose="020F0502020204030204" pitchFamily="34" charset="0"/>
              </a:rPr>
              <a:t> </a:t>
            </a:r>
            <a:r>
              <a:rPr lang="el-GR" b="1" dirty="0" smtClean="0">
                <a:latin typeface="Calibri" panose="020F0502020204030204" pitchFamily="34" charset="0"/>
              </a:rPr>
              <a:t>Ομοιότητα</a:t>
            </a:r>
            <a:r>
              <a:rPr lang="en-US" b="1" dirty="0" smtClean="0">
                <a:latin typeface="Calibri" panose="020F0502020204030204" pitchFamily="34" charset="0"/>
              </a:rPr>
              <a:t> </a:t>
            </a:r>
            <a:r>
              <a:rPr lang="el-GR" b="1" dirty="0" smtClean="0">
                <a:latin typeface="Calibri" panose="020F0502020204030204" pitchFamily="34" charset="0"/>
              </a:rPr>
              <a:t>3) Συνέχεια</a:t>
            </a:r>
            <a:r>
              <a:rPr lang="en-US" b="1" dirty="0" smtClean="0">
                <a:latin typeface="Calibri" panose="020F0502020204030204" pitchFamily="34" charset="0"/>
              </a:rPr>
              <a:t> </a:t>
            </a:r>
            <a:r>
              <a:rPr lang="el-GR" b="1" dirty="0" smtClean="0">
                <a:latin typeface="Calibri" panose="020F0502020204030204" pitchFamily="34" charset="0"/>
              </a:rPr>
              <a:t>4) Εγκλεισμός </a:t>
            </a:r>
            <a:br>
              <a:rPr lang="el-GR" b="1" dirty="0" smtClean="0">
                <a:latin typeface="Calibri" panose="020F0502020204030204" pitchFamily="34" charset="0"/>
              </a:rPr>
            </a:br>
            <a:r>
              <a:rPr lang="el-GR" b="1" dirty="0" smtClean="0">
                <a:latin typeface="Calibri" panose="020F0502020204030204" pitchFamily="34" charset="0"/>
              </a:rPr>
              <a:t>5) Απλότητα</a:t>
            </a:r>
            <a:endParaRPr lang="el-GR" b="1" dirty="0"/>
          </a:p>
        </p:txBody>
      </p:sp>
      <p:pic>
        <p:nvPicPr>
          <p:cNvPr id="1028" name="Picture 4" descr="24 Law of similarity | Download Scientific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806" y="2869052"/>
            <a:ext cx="381000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62" y="2976575"/>
            <a:ext cx="3646811" cy="10841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269" y="4969999"/>
            <a:ext cx="6653569" cy="16544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574" y="2822162"/>
            <a:ext cx="2484508" cy="1691332"/>
          </a:xfrm>
          <a:prstGeom prst="rect">
            <a:avLst/>
          </a:prstGeom>
        </p:spPr>
      </p:pic>
      <p:pic>
        <p:nvPicPr>
          <p:cNvPr id="1032" name="Picture 8" descr="The Gestalt Law of Proximity - Learning the Basic Elements and Principles  of Graphic Design | Elements and principles, Design basics, Gestalt law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4966225"/>
            <a:ext cx="45243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688944" y="2651197"/>
            <a:ext cx="833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Α</a:t>
            </a:r>
            <a:endParaRPr lang="el-GR" dirty="0"/>
          </a:p>
        </p:txBody>
      </p:sp>
      <p:sp>
        <p:nvSpPr>
          <p:cNvPr id="17" name="TextBox 16"/>
          <p:cNvSpPr txBox="1"/>
          <p:nvPr/>
        </p:nvSpPr>
        <p:spPr>
          <a:xfrm>
            <a:off x="5050969" y="2514986"/>
            <a:ext cx="833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Β</a:t>
            </a:r>
            <a:endParaRPr lang="el-GR" dirty="0"/>
          </a:p>
        </p:txBody>
      </p:sp>
      <p:sp>
        <p:nvSpPr>
          <p:cNvPr id="18" name="TextBox 17"/>
          <p:cNvSpPr txBox="1"/>
          <p:nvPr/>
        </p:nvSpPr>
        <p:spPr>
          <a:xfrm>
            <a:off x="2522662" y="4623100"/>
            <a:ext cx="833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Δ</a:t>
            </a:r>
            <a:endParaRPr lang="el-GR" dirty="0"/>
          </a:p>
        </p:txBody>
      </p:sp>
      <p:sp>
        <p:nvSpPr>
          <p:cNvPr id="19" name="TextBox 18"/>
          <p:cNvSpPr txBox="1"/>
          <p:nvPr/>
        </p:nvSpPr>
        <p:spPr>
          <a:xfrm>
            <a:off x="8451544" y="4623100"/>
            <a:ext cx="833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Ε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821530" y="2538673"/>
            <a:ext cx="833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Γ</a:t>
            </a:r>
          </a:p>
        </p:txBody>
      </p:sp>
    </p:spTree>
    <p:extLst>
      <p:ext uri="{BB962C8B-B14F-4D97-AF65-F5344CB8AC3E}">
        <p14:creationId xmlns:p14="http://schemas.microsoft.com/office/powerpoint/2010/main" val="50200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284" y="965915"/>
            <a:ext cx="5755557" cy="5037473"/>
          </a:xfrm>
        </p:spPr>
      </p:pic>
    </p:spTree>
    <p:extLst>
      <p:ext uri="{BB962C8B-B14F-4D97-AF65-F5344CB8AC3E}">
        <p14:creationId xmlns:p14="http://schemas.microsoft.com/office/powerpoint/2010/main" val="54471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400" b="1" dirty="0">
                <a:latin typeface="Calibri" panose="020F0502020204030204" pitchFamily="34" charset="0"/>
              </a:rPr>
              <a:t>Αντιληπτική Σταθερότητα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2828" y="1930400"/>
            <a:ext cx="8596668" cy="38807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2800" b="1" dirty="0" smtClean="0">
                <a:latin typeface="Calibri" panose="020F0502020204030204" pitchFamily="34" charset="0"/>
              </a:rPr>
              <a:t>Αντιληπτική </a:t>
            </a:r>
            <a:r>
              <a:rPr lang="el-GR" sz="2800" b="1" dirty="0">
                <a:latin typeface="Calibri" panose="020F0502020204030204" pitchFamily="34" charset="0"/>
              </a:rPr>
              <a:t>σταθερότητα ως προς το σχήμα, το μέγεθος και το χρώμα των </a:t>
            </a:r>
            <a:r>
              <a:rPr lang="el-GR" sz="2800" b="1" dirty="0" smtClean="0">
                <a:latin typeface="Calibri" panose="020F0502020204030204" pitchFamily="34" charset="0"/>
              </a:rPr>
              <a:t>ερεθισμάτων: αντιλαμβανόμαστε </a:t>
            </a:r>
            <a:r>
              <a:rPr lang="el-GR" sz="2800" b="1" dirty="0">
                <a:latin typeface="Calibri" panose="020F0502020204030204" pitchFamily="34" charset="0"/>
              </a:rPr>
              <a:t>τα αντικείμενα σαν να έχουν σταθερά χαρακτηριστικά, παρά τις αλλαγές στην εμφάνισή </a:t>
            </a:r>
            <a:r>
              <a:rPr lang="el-GR" sz="2800" b="1" dirty="0" smtClean="0">
                <a:latin typeface="Calibri" panose="020F0502020204030204" pitchFamily="34" charset="0"/>
              </a:rPr>
              <a:t>τους.</a:t>
            </a:r>
            <a:endParaRPr lang="el-GR" sz="2800" b="1" dirty="0"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0826" y="987612"/>
            <a:ext cx="1759897" cy="5457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99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400" b="1" dirty="0" smtClean="0">
                <a:latin typeface="Calibri" panose="020F0502020204030204" pitchFamily="34" charset="0"/>
              </a:rPr>
              <a:t>Σχέση μορφής-φόντου</a:t>
            </a:r>
            <a:endParaRPr lang="el-GR" sz="4400" b="1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l-GR" sz="2800" b="1" dirty="0" smtClean="0">
                <a:latin typeface="Calibri" panose="020F0502020204030204" pitchFamily="34" charset="0"/>
              </a:rPr>
              <a:t>Ο εγκέφαλος </a:t>
            </a:r>
            <a:r>
              <a:rPr lang="el-GR" sz="2800" b="1" dirty="0">
                <a:latin typeface="Calibri" panose="020F0502020204030204" pitchFamily="34" charset="0"/>
              </a:rPr>
              <a:t>ξεχωρίζει ένα πιο </a:t>
            </a:r>
            <a:r>
              <a:rPr lang="el-GR" sz="2800" b="1" u="sng" dirty="0">
                <a:latin typeface="Calibri" panose="020F0502020204030204" pitchFamily="34" charset="0"/>
              </a:rPr>
              <a:t>έντονο ερέθισμα</a:t>
            </a:r>
            <a:r>
              <a:rPr lang="el-GR" sz="2800" b="1" dirty="0">
                <a:latin typeface="Calibri" panose="020F0502020204030204" pitchFamily="34" charset="0"/>
              </a:rPr>
              <a:t>, τη μορφή, από ένα άλλο </a:t>
            </a:r>
            <a:r>
              <a:rPr lang="el-GR" sz="2800" b="1" u="sng" dirty="0">
                <a:latin typeface="Calibri" panose="020F0502020204030204" pitchFamily="34" charset="0"/>
              </a:rPr>
              <a:t>όχι τόσο έντονο ερέθισμα </a:t>
            </a:r>
            <a:r>
              <a:rPr lang="el-GR" sz="2800" b="1" dirty="0">
                <a:latin typeface="Calibri" panose="020F0502020204030204" pitchFamily="34" charset="0"/>
              </a:rPr>
              <a:t>που περιβάλλει τη μορφή αυτή, δηλαδή από το φόντο. Αντίθετα, ο εγκέφαλος δεν μπορεί να ξεχωρίσει τη μορφή από το φόντο όταν ένα αντικείμενο ή μια μορφή έχει σχεδόν τα ίδια χαρακτηριστικά με το φόντο της (π.χ. καμουφλάζ των στρατιωτών, χαμαιλέων κτλ.).</a:t>
            </a:r>
          </a:p>
          <a:p>
            <a:pPr algn="ctr"/>
            <a:endParaRPr lang="el-GR" sz="28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10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800" b="1" dirty="0" smtClean="0">
                <a:latin typeface="Calibri" panose="020F0502020204030204" pitchFamily="34" charset="0"/>
              </a:rPr>
              <a:t>Τι βλέπετε;</a:t>
            </a:r>
            <a:endParaRPr lang="el-GR" sz="4800" b="1" dirty="0">
              <a:latin typeface="Calibri" panose="020F050202020403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13466" y="2748992"/>
            <a:ext cx="3324403" cy="300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28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698" y="589781"/>
            <a:ext cx="4376681" cy="6010642"/>
          </a:xfrm>
        </p:spPr>
      </p:pic>
    </p:spTree>
    <p:extLst>
      <p:ext uri="{BB962C8B-B14F-4D97-AF65-F5344CB8AC3E}">
        <p14:creationId xmlns:p14="http://schemas.microsoft.com/office/powerpoint/2010/main" val="350504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3317" y="641437"/>
            <a:ext cx="4113246" cy="5861376"/>
          </a:xfrm>
        </p:spPr>
      </p:pic>
    </p:spTree>
    <p:extLst>
      <p:ext uri="{BB962C8B-B14F-4D97-AF65-F5344CB8AC3E}">
        <p14:creationId xmlns:p14="http://schemas.microsoft.com/office/powerpoint/2010/main" val="42834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800" b="1" dirty="0" smtClean="0">
                <a:latin typeface="Calibri" panose="020F0502020204030204" pitchFamily="34" charset="0"/>
              </a:rPr>
              <a:t>Αντίληψη &amp; Εμπειρία</a:t>
            </a:r>
            <a:endParaRPr lang="el-GR" sz="4800" b="1" dirty="0">
              <a:latin typeface="Calibri" panose="020F0502020204030204" pitchFamily="34" charset="0"/>
            </a:endParaRPr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677334" y="2160589"/>
            <a:ext cx="8596668" cy="4098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l-GR" sz="2800" b="1" dirty="0" smtClean="0">
                <a:latin typeface="Calibri" panose="020F0502020204030204" pitchFamily="34" charset="0"/>
              </a:rPr>
              <a:t>-Σημαντικός ο ρόλος της υποκειμενικής εμπειρίας. Οι </a:t>
            </a:r>
            <a:r>
              <a:rPr lang="el-GR" sz="2800" b="1" dirty="0">
                <a:latin typeface="Calibri" panose="020F0502020204030204" pitchFamily="34" charset="0"/>
              </a:rPr>
              <a:t>προηγούμενες εμπειρίες </a:t>
            </a:r>
            <a:r>
              <a:rPr lang="el-GR" sz="2800" b="1" dirty="0" smtClean="0">
                <a:latin typeface="Calibri" panose="020F0502020204030204" pitchFamily="34" charset="0"/>
              </a:rPr>
              <a:t>μας, </a:t>
            </a:r>
            <a:r>
              <a:rPr lang="el-GR" sz="2800" b="1" dirty="0">
                <a:latin typeface="Calibri" panose="020F0502020204030204" pitchFamily="34" charset="0"/>
              </a:rPr>
              <a:t>παίζουν ρόλο στην ερμηνεία των ερεθισμάτων</a:t>
            </a:r>
            <a:r>
              <a:rPr lang="el-GR" sz="2800" b="1" dirty="0" smtClean="0">
                <a:latin typeface="Calibri" panose="020F0502020204030204" pitchFamily="34" charset="0"/>
              </a:rPr>
              <a:t>.</a:t>
            </a:r>
          </a:p>
          <a:p>
            <a:pPr marL="0" indent="0" algn="ctr">
              <a:buNone/>
            </a:pPr>
            <a:r>
              <a:rPr lang="el-GR" sz="2800" b="1" dirty="0" smtClean="0">
                <a:latin typeface="Calibri" panose="020F0502020204030204" pitchFamily="34" charset="0"/>
              </a:rPr>
              <a:t>-π.χ. αν </a:t>
            </a:r>
            <a:r>
              <a:rPr lang="el-GR" sz="2800" b="1" dirty="0">
                <a:latin typeface="Calibri" panose="020F0502020204030204" pitchFamily="34" charset="0"/>
              </a:rPr>
              <a:t>ακούσουμε τον ήχο του τηλεφώνου αντιλαμβανόμαστε ότι χτυπά το τηλέφωνο γιατί έχουμε συνδέσει από προηγούμενες φορές </a:t>
            </a:r>
            <a:r>
              <a:rPr lang="el-GR" sz="2800" b="1" dirty="0" smtClean="0">
                <a:latin typeface="Calibri" panose="020F0502020204030204" pitchFamily="34" charset="0"/>
              </a:rPr>
              <a:t>αυτό </a:t>
            </a:r>
            <a:r>
              <a:rPr lang="el-GR" sz="2800" b="1" dirty="0">
                <a:latin typeface="Calibri" panose="020F0502020204030204" pitchFamily="34" charset="0"/>
              </a:rPr>
              <a:t>το ακουστικό ερέθισμα με το τηλέφωνό μας. Εάν όμως ακούγαμε έναν άλλο πρωτόγνωρο ήχο δεν θα μπορούσαμε </a:t>
            </a:r>
            <a:r>
              <a:rPr lang="el-GR" sz="2800" b="1" dirty="0" smtClean="0">
                <a:latin typeface="Calibri" panose="020F0502020204030204" pitchFamily="34" charset="0"/>
              </a:rPr>
              <a:t>να </a:t>
            </a:r>
            <a:r>
              <a:rPr lang="el-GR" sz="2800" b="1" dirty="0">
                <a:latin typeface="Calibri" panose="020F0502020204030204" pitchFamily="34" charset="0"/>
              </a:rPr>
              <a:t>καταλάβουμε τι είναι.</a:t>
            </a:r>
          </a:p>
        </p:txBody>
      </p:sp>
    </p:spTree>
    <p:extLst>
      <p:ext uri="{BB962C8B-B14F-4D97-AF65-F5344CB8AC3E}">
        <p14:creationId xmlns:p14="http://schemas.microsoft.com/office/powerpoint/2010/main" val="34647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 smtClean="0">
                <a:latin typeface="Calibri" panose="020F0502020204030204" pitchFamily="34" charset="0"/>
              </a:rPr>
              <a:t>Άλλοι παράγοντες που επηρεάζουν την αντίληψη</a:t>
            </a:r>
            <a:endParaRPr lang="el-GR" b="1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2800" b="1" dirty="0">
                <a:latin typeface="Calibri" panose="020F0502020204030204" pitchFamily="34" charset="0"/>
              </a:rPr>
              <a:t>τ</a:t>
            </a:r>
            <a:r>
              <a:rPr lang="el-GR" sz="2800" b="1" dirty="0" smtClean="0">
                <a:latin typeface="Calibri" panose="020F0502020204030204" pitchFamily="34" charset="0"/>
              </a:rPr>
              <a:t>α συναισθήματα</a:t>
            </a:r>
          </a:p>
          <a:p>
            <a:pPr algn="ctr"/>
            <a:r>
              <a:rPr lang="el-GR" sz="2800" b="1" dirty="0">
                <a:latin typeface="Calibri" panose="020F0502020204030204" pitchFamily="34" charset="0"/>
              </a:rPr>
              <a:t>τ</a:t>
            </a:r>
            <a:r>
              <a:rPr lang="el-GR" sz="2800" b="1" dirty="0" smtClean="0">
                <a:latin typeface="Calibri" panose="020F0502020204030204" pitchFamily="34" charset="0"/>
              </a:rPr>
              <a:t>α κίνητρα</a:t>
            </a:r>
          </a:p>
          <a:p>
            <a:pPr algn="ctr"/>
            <a:r>
              <a:rPr lang="el-GR" sz="2800" b="1" dirty="0" smtClean="0">
                <a:latin typeface="Calibri" panose="020F0502020204030204" pitchFamily="34" charset="0"/>
              </a:rPr>
              <a:t>οι στάσεις</a:t>
            </a:r>
          </a:p>
          <a:p>
            <a:pPr algn="ctr"/>
            <a:r>
              <a:rPr lang="el-GR" sz="2800" b="1" dirty="0" smtClean="0">
                <a:latin typeface="Calibri" panose="020F0502020204030204" pitchFamily="34" charset="0"/>
              </a:rPr>
              <a:t>οι πεποιθήσεις</a:t>
            </a:r>
          </a:p>
          <a:p>
            <a:pPr algn="ctr"/>
            <a:r>
              <a:rPr lang="el-GR" sz="2800" b="1" dirty="0" smtClean="0">
                <a:latin typeface="Calibri" panose="020F0502020204030204" pitchFamily="34" charset="0"/>
              </a:rPr>
              <a:t>η διάθεση</a:t>
            </a:r>
          </a:p>
          <a:p>
            <a:pPr algn="ctr"/>
            <a:r>
              <a:rPr lang="el-GR" sz="2800" b="1" dirty="0">
                <a:latin typeface="Calibri" panose="020F0502020204030204" pitchFamily="34" charset="0"/>
              </a:rPr>
              <a:t>τ</a:t>
            </a:r>
            <a:r>
              <a:rPr lang="el-GR" sz="2800" b="1" dirty="0" smtClean="0">
                <a:latin typeface="Calibri" panose="020F0502020204030204" pitchFamily="34" charset="0"/>
              </a:rPr>
              <a:t>ο πολιτισμικό σύστημα στο οποίο μεγαλώσαμε</a:t>
            </a:r>
            <a:endParaRPr lang="el-GR" sz="28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25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5400" b="1" dirty="0" smtClean="0">
                <a:latin typeface="Calibri" panose="020F0502020204030204" pitchFamily="34" charset="0"/>
              </a:rPr>
              <a:t>Αντιληπτικές πλάνες</a:t>
            </a:r>
            <a:endParaRPr lang="el-GR" sz="5400" b="1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2800" b="1" dirty="0" smtClean="0">
                <a:latin typeface="Calibri" panose="020F0502020204030204" pitchFamily="34" charset="0"/>
              </a:rPr>
              <a:t>Παραισθήσεις: λανθασμένη ερμηνεία 1 ερεθίσματος</a:t>
            </a:r>
          </a:p>
          <a:p>
            <a:pPr algn="ctr"/>
            <a:r>
              <a:rPr lang="el-GR" sz="2800" b="1" dirty="0" smtClean="0">
                <a:latin typeface="Calibri" panose="020F0502020204030204" pitchFamily="34" charset="0"/>
              </a:rPr>
              <a:t>Ψευδαισθήσεις: απουσία εξωτερικού ερεθίσματος</a:t>
            </a:r>
          </a:p>
          <a:p>
            <a:pPr algn="ctr"/>
            <a:r>
              <a:rPr lang="el-GR" sz="2800" b="1" dirty="0" smtClean="0">
                <a:latin typeface="Calibri" panose="020F0502020204030204" pitchFamily="34" charset="0"/>
              </a:rPr>
              <a:t>Αμφίβολα ερεθίσματα: τα αντιλαμβανόμαστε με διάφορους τρόπους</a:t>
            </a:r>
            <a:endParaRPr lang="el-GR" sz="28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70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Στην προηγούμενη ενότητα</a:t>
            </a:r>
            <a:endParaRPr lang="el-GR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el-GR" sz="2400" dirty="0" smtClean="0">
                <a:latin typeface="Calibri"/>
                <a:ea typeface="Calibri" panose="020F0502020204030204" pitchFamily="34" charset="0"/>
                <a:cs typeface="Calibri"/>
              </a:rPr>
              <a:t>Η ανθρωπιστική θεωρία του </a:t>
            </a:r>
            <a:r>
              <a:rPr lang="en-US" sz="2400" dirty="0" smtClean="0">
                <a:latin typeface="Calibri"/>
                <a:ea typeface="Calibri" panose="020F0502020204030204" pitchFamily="34" charset="0"/>
                <a:cs typeface="Calibri"/>
              </a:rPr>
              <a:t>Carl Rogers</a:t>
            </a:r>
            <a:endParaRPr lang="el-GR" sz="2400" dirty="0" smtClean="0">
              <a:latin typeface="Calibri"/>
              <a:ea typeface="Calibri" panose="020F0502020204030204" pitchFamily="34" charset="0"/>
              <a:cs typeface="Calibri"/>
            </a:endParaRPr>
          </a:p>
          <a:p>
            <a:pPr algn="just"/>
            <a:r>
              <a:rPr lang="el-GR" sz="2400" dirty="0" smtClean="0">
                <a:latin typeface="Calibri"/>
                <a:ea typeface="Calibri" panose="020F0502020204030204" pitchFamily="34" charset="0"/>
                <a:cs typeface="Calibri"/>
              </a:rPr>
              <a:t>Η προσωποκεντρική θεραπεία του </a:t>
            </a:r>
            <a:r>
              <a:rPr lang="en-US" sz="2400" dirty="0">
                <a:solidFill>
                  <a:prstClr val="white">
                    <a:lumMod val="75000"/>
                    <a:lumOff val="25000"/>
                  </a:prstClr>
                </a:solidFill>
                <a:latin typeface="Calibri"/>
                <a:ea typeface="Calibri" panose="020F0502020204030204" pitchFamily="34" charset="0"/>
                <a:cs typeface="Calibri"/>
              </a:rPr>
              <a:t>Carl </a:t>
            </a:r>
            <a:r>
              <a:rPr lang="en-US" sz="2400" dirty="0" smtClean="0">
                <a:solidFill>
                  <a:prstClr val="white">
                    <a:lumMod val="75000"/>
                    <a:lumOff val="25000"/>
                  </a:prstClr>
                </a:solidFill>
                <a:latin typeface="Calibri"/>
                <a:ea typeface="Calibri" panose="020F0502020204030204" pitchFamily="34" charset="0"/>
                <a:cs typeface="Calibri"/>
              </a:rPr>
              <a:t>Rogers</a:t>
            </a:r>
            <a:endParaRPr lang="el-GR" sz="2400" dirty="0" smtClean="0">
              <a:solidFill>
                <a:prstClr val="white">
                  <a:lumMod val="75000"/>
                  <a:lumOff val="25000"/>
                </a:prstClr>
              </a:solidFill>
              <a:latin typeface="Calibri"/>
              <a:ea typeface="Calibri" panose="020F0502020204030204" pitchFamily="34" charset="0"/>
              <a:cs typeface="Calibri"/>
            </a:endParaRPr>
          </a:p>
          <a:p>
            <a:pPr algn="just"/>
            <a:r>
              <a:rPr lang="el-GR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Η θεωρία </a:t>
            </a:r>
            <a:r>
              <a:rPr lang="el-GR" sz="2400" dirty="0">
                <a:solidFill>
                  <a:schemeClr val="tx1"/>
                </a:solidFill>
                <a:latin typeface="Calibri" panose="020F0502020204030204" pitchFamily="34" charset="0"/>
              </a:rPr>
              <a:t>των αναγκών </a:t>
            </a:r>
            <a:r>
              <a:rPr lang="el-GR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του 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Abraham Maslow</a:t>
            </a:r>
            <a:endParaRPr lang="el-GR" sz="24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just"/>
            <a:r>
              <a:rPr lang="el-GR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Η αναλυτική θεωρία του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</a:rPr>
              <a:t>Carl Jung</a:t>
            </a:r>
            <a:endParaRPr lang="el-GR" sz="2400" dirty="0" smtClean="0">
              <a:solidFill>
                <a:prstClr val="white">
                  <a:lumMod val="75000"/>
                  <a:lumOff val="25000"/>
                </a:prstClr>
              </a:solidFill>
              <a:latin typeface="Calibri"/>
              <a:ea typeface="Calibri" panose="020F0502020204030204" pitchFamily="34" charset="0"/>
              <a:cs typeface="Calibri"/>
            </a:endParaRPr>
          </a:p>
          <a:p>
            <a:pPr algn="just"/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36099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400" b="1" dirty="0" smtClean="0">
                <a:latin typeface="Calibri" panose="020F0502020204030204" pitchFamily="34" charset="0"/>
              </a:rPr>
              <a:t>Ποια γραμμή είναι μεγάλύτερη;</a:t>
            </a:r>
            <a:endParaRPr lang="el-GR" sz="4400" b="1" dirty="0">
              <a:latin typeface="Calibri" panose="020F0502020204030204" pitchFamily="34" charset="0"/>
            </a:endParaRPr>
          </a:p>
        </p:txBody>
      </p:sp>
      <p:pic>
        <p:nvPicPr>
          <p:cNvPr id="2052" name="Picture 4" descr="48. &amp;#39;Thinking, Fast and Slow,&amp;#39; Daniel Kahneman | Doron&amp;#39;s Book Blo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855" y="2286187"/>
            <a:ext cx="4619625" cy="418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803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l-GR" sz="4800" b="1" dirty="0" smtClean="0">
                <a:latin typeface="Calibri" panose="020F0502020204030204" pitchFamily="34" charset="0"/>
              </a:rPr>
              <a:t>Ποιος κεντρικός κύκλος είναι μεγαλύτερος; </a:t>
            </a:r>
            <a:endParaRPr lang="el-GR" sz="4800" b="1" dirty="0">
              <a:latin typeface="Calibri" panose="020F050202020403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634" y="2478415"/>
            <a:ext cx="5736067" cy="4056856"/>
          </a:xfrm>
        </p:spPr>
      </p:pic>
    </p:spTree>
    <p:extLst>
      <p:ext uri="{BB962C8B-B14F-4D97-AF65-F5344CB8AC3E}">
        <p14:creationId xmlns:p14="http://schemas.microsoft.com/office/powerpoint/2010/main" val="233546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4836459"/>
          </a:xfrm>
        </p:spPr>
        <p:txBody>
          <a:bodyPr>
            <a:normAutofit/>
          </a:bodyPr>
          <a:lstStyle/>
          <a:p>
            <a:pPr algn="ctr"/>
            <a:r>
              <a:rPr lang="el-GR" b="1" dirty="0">
                <a:latin typeface="Calibri" panose="020F0502020204030204" pitchFamily="34" charset="0"/>
              </a:rPr>
              <a:t>Η αντίληψη είναι κάτι περισσότερο από την απλή αποκωδικοποίηση των πληροφοριών που προσλαμβάνονται από το οπτικό σύστημα. Είναι μια διεργασία συναγωγής συμπερασμάτων σχετικά με τα </a:t>
            </a:r>
            <a:r>
              <a:rPr lang="el-GR" b="1" dirty="0" smtClean="0">
                <a:latin typeface="Calibri" panose="020F0502020204030204" pitchFamily="34" charset="0"/>
              </a:rPr>
              <a:t>δεδομένα.</a:t>
            </a:r>
            <a:r>
              <a:rPr lang="el-GR" b="1" dirty="0">
                <a:latin typeface="Calibri" panose="020F0502020204030204" pitchFamily="34" charset="0"/>
              </a:rPr>
              <a:t> Ο</a:t>
            </a:r>
            <a:r>
              <a:rPr lang="el-GR" b="1" dirty="0" smtClean="0">
                <a:latin typeface="Calibri" panose="020F0502020204030204" pitchFamily="34" charset="0"/>
              </a:rPr>
              <a:t> </a:t>
            </a:r>
            <a:r>
              <a:rPr lang="el-GR" b="1" dirty="0">
                <a:latin typeface="Calibri" panose="020F0502020204030204" pitchFamily="34" charset="0"/>
              </a:rPr>
              <a:t>εγκέφαλος μερικές φορές παράγει εσφαλμένες υποθέσεις τις οποίες βιώνουμε ως οπτικές πλάνες. </a:t>
            </a:r>
          </a:p>
        </p:txBody>
      </p:sp>
    </p:spTree>
    <p:extLst>
      <p:ext uri="{BB962C8B-B14F-4D97-AF65-F5344CB8AC3E}">
        <p14:creationId xmlns:p14="http://schemas.microsoft.com/office/powerpoint/2010/main" val="289775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6000" b="1" dirty="0" smtClean="0">
                <a:latin typeface="Calibri" panose="020F0502020204030204" pitchFamily="34" charset="0"/>
              </a:rPr>
              <a:t>Σύνοψη</a:t>
            </a:r>
            <a:endParaRPr lang="el-GR" sz="6000" b="1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200" b="1" dirty="0" smtClean="0">
                <a:latin typeface="Calibri" panose="020F0502020204030204" pitchFamily="34" charset="0"/>
              </a:rPr>
              <a:t>Τι ονομάζουμε αντίληψη;</a:t>
            </a:r>
          </a:p>
          <a:p>
            <a:pPr algn="ctr"/>
            <a:r>
              <a:rPr lang="el-GR" sz="3200" b="1" dirty="0" smtClean="0">
                <a:latin typeface="Calibri" panose="020F0502020204030204" pitchFamily="34" charset="0"/>
              </a:rPr>
              <a:t>Πώς συνδέεται με τις αισθήσεις;</a:t>
            </a:r>
          </a:p>
          <a:p>
            <a:pPr algn="ctr"/>
            <a:r>
              <a:rPr lang="el-GR" sz="3200" b="1" dirty="0" smtClean="0">
                <a:latin typeface="Calibri" panose="020F0502020204030204" pitchFamily="34" charset="0"/>
              </a:rPr>
              <a:t>Από ποιους παράγοντες επηρεάζεται η αντίληψη;</a:t>
            </a:r>
          </a:p>
          <a:p>
            <a:pPr algn="ctr"/>
            <a:r>
              <a:rPr lang="el-GR" sz="3200" b="1" dirty="0" smtClean="0">
                <a:latin typeface="Calibri" panose="020F0502020204030204" pitchFamily="34" charset="0"/>
              </a:rPr>
              <a:t>Ποιες είναι οι αντιληπτικές πλάνες;</a:t>
            </a:r>
          </a:p>
          <a:p>
            <a:pPr algn="ctr"/>
            <a:endParaRPr lang="el-GR" sz="32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24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5400" b="1" dirty="0" smtClean="0">
                <a:latin typeface="Calibri" panose="020F0502020204030204" pitchFamily="34" charset="0"/>
              </a:rPr>
              <a:t>Μάθηση</a:t>
            </a:r>
            <a:endParaRPr lang="el-GR" sz="5400" b="1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b="1" dirty="0" smtClean="0">
                <a:latin typeface="Calibri" panose="020F0502020204030204" pitchFamily="34" charset="0"/>
              </a:rPr>
              <a:t>Η σχετικά μόνιμη αλλαγή στη συμπεριφορά που προκύπει από την εμπειρία ή την άσκηση και που έχει ως αποτέλεσμα την ικανότητα του ανθρώπου για προσαρμογή στις απαιτήσεις του περιβάλλοντος</a:t>
            </a:r>
          </a:p>
          <a:p>
            <a:r>
              <a:rPr lang="el-GR" sz="2400" b="1" dirty="0" smtClean="0">
                <a:latin typeface="Calibri" panose="020F0502020204030204" pitchFamily="34" charset="0"/>
              </a:rPr>
              <a:t>Δρα &amp; λειτουργεί ανεξάρτητα από την ωρίμανση (π.χ. φτάρνισμα δεν ειναι αποτέλεσμα μάθησης, γιατί είναι γενετικά προκαθορισμένη λειτουργία)</a:t>
            </a:r>
            <a:endParaRPr lang="el-GR" sz="24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02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4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Θεωρίες μάθησης</a:t>
            </a:r>
            <a:endParaRPr lang="el-GR" sz="44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200" b="1" dirty="0">
                <a:latin typeface="Calibri" panose="020F0502020204030204" pitchFamily="34" charset="0"/>
              </a:rPr>
              <a:t>Κλασική εξαρτημένη μάθηση </a:t>
            </a:r>
            <a:endParaRPr lang="el-GR" sz="3200" dirty="0">
              <a:latin typeface="Calibri" panose="020F0502020204030204" pitchFamily="34" charset="0"/>
            </a:endParaRPr>
          </a:p>
          <a:p>
            <a:pPr algn="ctr"/>
            <a:r>
              <a:rPr lang="el-GR" sz="3200" b="1" dirty="0">
                <a:latin typeface="Calibri" panose="020F0502020204030204" pitchFamily="34" charset="0"/>
              </a:rPr>
              <a:t>Συντελεστική μάθηση </a:t>
            </a:r>
            <a:endParaRPr lang="el-GR" sz="3200" dirty="0">
              <a:latin typeface="Calibri" panose="020F0502020204030204" pitchFamily="34" charset="0"/>
            </a:endParaRPr>
          </a:p>
          <a:p>
            <a:pPr algn="ctr"/>
            <a:r>
              <a:rPr lang="el-GR" sz="3200" b="1" dirty="0">
                <a:latin typeface="Calibri" panose="020F0502020204030204" pitchFamily="34" charset="0"/>
              </a:rPr>
              <a:t>Κοινωνική μάθηση</a:t>
            </a:r>
            <a:endParaRPr lang="el-GR" sz="3200" dirty="0">
              <a:latin typeface="Calibri" panose="020F0502020204030204" pitchFamily="34" charset="0"/>
            </a:endParaRPr>
          </a:p>
          <a:p>
            <a:pPr algn="ctr"/>
            <a:endParaRPr lang="el-GR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10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5400" b="1" dirty="0" smtClean="0">
                <a:latin typeface="Calibri" panose="020F0502020204030204" pitchFamily="34" charset="0"/>
              </a:rPr>
              <a:t>Μνήμη</a:t>
            </a:r>
            <a:endParaRPr lang="el-GR" sz="5400" b="1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latin typeface="Calibri" panose="020F0502020204030204" pitchFamily="34" charset="0"/>
              </a:rPr>
              <a:t>H </a:t>
            </a:r>
            <a:r>
              <a:rPr lang="el-GR" sz="2400" b="1" dirty="0" smtClean="0">
                <a:latin typeface="Calibri" panose="020F0502020204030204" pitchFamily="34" charset="0"/>
              </a:rPr>
              <a:t>ικανότητα του εγκεφάλου να αποθηκεύει &amp; να ανακτά πληροφορίες</a:t>
            </a:r>
          </a:p>
          <a:p>
            <a:r>
              <a:rPr lang="el-GR" sz="2400" b="1" dirty="0" smtClean="0">
                <a:latin typeface="Calibri" panose="020F0502020204030204" pitchFamily="34" charset="0"/>
              </a:rPr>
              <a:t>Κάθε γνώση &amp; δεξιότητα βασίζεται στη μνήμη</a:t>
            </a:r>
          </a:p>
          <a:p>
            <a:r>
              <a:rPr lang="el-GR" sz="2400" b="1" dirty="0">
                <a:latin typeface="Calibri" panose="020F0502020204030204" pitchFamily="34" charset="0"/>
              </a:rPr>
              <a:t>Ά</a:t>
            </a:r>
            <a:r>
              <a:rPr lang="el-GR" sz="2400" b="1" dirty="0" smtClean="0">
                <a:latin typeface="Calibri" panose="020F0502020204030204" pitchFamily="34" charset="0"/>
              </a:rPr>
              <a:t>ρρηκτα συνδεδεμένη με τη γνώση</a:t>
            </a:r>
            <a:endParaRPr lang="el-GR" sz="2400" b="1" dirty="0"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9263" y="3804313"/>
            <a:ext cx="5089478" cy="3053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6889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5400" b="1" dirty="0" smtClean="0">
                <a:latin typeface="Calibri" panose="020F0502020204030204" pitchFamily="34" charset="0"/>
              </a:rPr>
              <a:t>Στάδια μνήμης</a:t>
            </a:r>
            <a:endParaRPr lang="el-GR" sz="5400" b="1" dirty="0">
              <a:latin typeface="Calibri" panose="020F0502020204030204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1175118"/>
              </p:ext>
            </p:extLst>
          </p:nvPr>
        </p:nvGraphicFramePr>
        <p:xfrm>
          <a:off x="677863" y="2160588"/>
          <a:ext cx="8596312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424409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8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Στάδια μνήμης: Κωδικοποίηση</a:t>
            </a:r>
            <a:endParaRPr lang="el-GR" sz="48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2800" b="1" dirty="0" smtClean="0">
                <a:latin typeface="Calibri" panose="020F0502020204030204" pitchFamily="34" charset="0"/>
              </a:rPr>
              <a:t>Μετατροπή των φυσικών ερεθισμάτων σε νοητικές αναπαραστάσεις, για να είναι αποθηκεύσιμες</a:t>
            </a:r>
            <a:endParaRPr lang="el-GR" sz="28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7873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800" b="1" dirty="0">
                <a:latin typeface="Calibri" panose="020F0502020204030204" pitchFamily="34" charset="0"/>
              </a:rPr>
              <a:t>Στάδια μνήμης: </a:t>
            </a:r>
            <a:r>
              <a:rPr lang="el-GR" sz="4800" b="1" dirty="0" smtClean="0">
                <a:latin typeface="Calibri" panose="020F0502020204030204" pitchFamily="34" charset="0"/>
              </a:rPr>
              <a:t>Αποθήκευση</a:t>
            </a:r>
            <a:endParaRPr lang="el-GR" sz="4800" b="1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2800" b="1" dirty="0" smtClean="0">
                <a:latin typeface="Calibri" panose="020F0502020204030204" pitchFamily="34" charset="0"/>
              </a:rPr>
              <a:t>Αποθήκευση-διατήρηση των πληροφοριών στο μνημονικό σύστημα</a:t>
            </a:r>
            <a:endParaRPr lang="el-GR" sz="28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924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Στην </a:t>
            </a:r>
            <a:r>
              <a:rPr lang="el-GR" b="1" dirty="0" smtClean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παρούσα ενότητα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Γνωστική Ψυχολογία</a:t>
            </a:r>
            <a:r>
              <a:rPr lang="en-US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lvl="1"/>
            <a:r>
              <a:rPr lang="el-GR" sz="22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Αντίληψη, προσοχή</a:t>
            </a:r>
          </a:p>
          <a:p>
            <a:pPr lvl="1"/>
            <a:r>
              <a:rPr lang="el-GR" sz="22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Μάθηση</a:t>
            </a:r>
          </a:p>
          <a:p>
            <a:pPr lvl="1"/>
            <a:r>
              <a:rPr lang="el-GR" sz="2200" b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Μνήμη, λήθη</a:t>
            </a:r>
            <a:endParaRPr lang="el-GR" sz="2200" b="1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l-GR" sz="22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Γλώσσα, επικοινωνία </a:t>
            </a:r>
          </a:p>
          <a:p>
            <a:pPr lvl="1"/>
            <a:r>
              <a:rPr lang="el-GR" sz="22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Νόηση</a:t>
            </a:r>
          </a:p>
          <a:p>
            <a:pPr lvl="1"/>
            <a:endParaRPr lang="en-US" sz="2200" b="1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l-GR" sz="2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0249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800" b="1" dirty="0">
                <a:latin typeface="Calibri" panose="020F0502020204030204" pitchFamily="34" charset="0"/>
              </a:rPr>
              <a:t>Στάδια μνήμης: </a:t>
            </a:r>
            <a:r>
              <a:rPr lang="el-GR" sz="4800" b="1" dirty="0" smtClean="0">
                <a:latin typeface="Calibri" panose="020F0502020204030204" pitchFamily="34" charset="0"/>
              </a:rPr>
              <a:t>Ανάσυρση</a:t>
            </a:r>
            <a:endParaRPr lang="el-GR" sz="4800" b="1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200" b="1" dirty="0" smtClean="0">
                <a:latin typeface="Calibri" panose="020F0502020204030204" pitchFamily="34" charset="0"/>
              </a:rPr>
              <a:t>Για να χρησιμοποιηθεί μια πληροφορία πρέπει να ανασυρθεί από τη μνήμη</a:t>
            </a:r>
          </a:p>
          <a:p>
            <a:pPr algn="ctr"/>
            <a:r>
              <a:rPr lang="el-GR" sz="3200" b="1" dirty="0" smtClean="0">
                <a:latin typeface="Calibri" panose="020F0502020204030204" pitchFamily="34" charset="0"/>
              </a:rPr>
              <a:t>Τη φέρνουμε στη συνείδησή μας για να τη χρησιμοποιήσουμε</a:t>
            </a:r>
          </a:p>
        </p:txBody>
      </p:sp>
    </p:spTree>
    <p:extLst>
      <p:ext uri="{BB962C8B-B14F-4D97-AF65-F5344CB8AC3E}">
        <p14:creationId xmlns:p14="http://schemas.microsoft.com/office/powerpoint/2010/main" val="10880285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800" b="1" dirty="0" smtClean="0">
                <a:latin typeface="Calibri" panose="020F0502020204030204" pitchFamily="34" charset="0"/>
              </a:rPr>
              <a:t>Είδη μνήμης </a:t>
            </a:r>
            <a:endParaRPr lang="el-GR" sz="4800" b="1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3200" b="1" dirty="0" smtClean="0">
                <a:latin typeface="Calibri" panose="020F0502020204030204" pitchFamily="34" charset="0"/>
              </a:rPr>
              <a:t>Αισθητηριακή</a:t>
            </a:r>
          </a:p>
          <a:p>
            <a:r>
              <a:rPr lang="el-GR" sz="3200" b="1" dirty="0" smtClean="0">
                <a:latin typeface="Calibri" panose="020F0502020204030204" pitchFamily="34" charset="0"/>
              </a:rPr>
              <a:t>Βραχυπρόθεση/μνήμη εργασίας</a:t>
            </a:r>
          </a:p>
          <a:p>
            <a:r>
              <a:rPr lang="el-GR" sz="3200" b="1" dirty="0" smtClean="0">
                <a:latin typeface="Calibri" panose="020F0502020204030204" pitchFamily="34" charset="0"/>
              </a:rPr>
              <a:t>Μακροπρόθεσμη </a:t>
            </a:r>
            <a:endParaRPr lang="el-GR" sz="32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227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800" b="1" dirty="0" smtClean="0">
                <a:latin typeface="Calibri" panose="020F0502020204030204" pitchFamily="34" charset="0"/>
              </a:rPr>
              <a:t>Εϊδη μνήμης: Αισθητηριακή</a:t>
            </a:r>
            <a:endParaRPr lang="el-GR" sz="4800" b="1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3200" b="1" dirty="0" smtClean="0">
                <a:latin typeface="Calibri" panose="020F0502020204030204" pitchFamily="34" charset="0"/>
              </a:rPr>
              <a:t>Έχει διάρκεια &lt;1’’</a:t>
            </a:r>
          </a:p>
          <a:p>
            <a:r>
              <a:rPr lang="el-GR" sz="3200" b="1" dirty="0" smtClean="0">
                <a:latin typeface="Calibri" panose="020F0502020204030204" pitchFamily="34" charset="0"/>
              </a:rPr>
              <a:t>Δίνει την αίσθηση του υποκειμενικού παρόντος</a:t>
            </a:r>
          </a:p>
          <a:p>
            <a:r>
              <a:rPr lang="el-GR" sz="3200" b="1" dirty="0" smtClean="0">
                <a:latin typeface="Calibri" panose="020F0502020204030204" pitchFamily="34" charset="0"/>
              </a:rPr>
              <a:t>Κάποιοι ερευνητές: αντιληπτική λειτουργία και όχι είδος μνήμης</a:t>
            </a:r>
          </a:p>
          <a:p>
            <a:endParaRPr lang="el-GR" sz="32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3847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800" b="1" dirty="0" smtClean="0">
                <a:latin typeface="Calibri" panose="020F0502020204030204" pitchFamily="34" charset="0"/>
              </a:rPr>
              <a:t>Είδη μνήμης: Βραχυπρόθεσμη</a:t>
            </a:r>
            <a:endParaRPr lang="el-GR" sz="4800" b="1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b="1" dirty="0" smtClean="0">
                <a:latin typeface="Calibri" panose="020F0502020204030204" pitchFamily="34" charset="0"/>
              </a:rPr>
              <a:t>Έχει διάρκεια από μερικά δευτερόλεπτα μέχρι λίγα λεπτά</a:t>
            </a:r>
          </a:p>
          <a:p>
            <a:r>
              <a:rPr lang="el-GR" sz="2400" b="1" dirty="0" smtClean="0">
                <a:latin typeface="Calibri" panose="020F0502020204030204" pitchFamily="34" charset="0"/>
              </a:rPr>
              <a:t>Περιορισμένη χωρητικότητα: μόνο ορισμένες πληροφορίες μεταβιβάζονται από την αισθητηριακή</a:t>
            </a:r>
          </a:p>
          <a:p>
            <a:r>
              <a:rPr lang="el-GR" sz="2400" b="1" dirty="0" smtClean="0">
                <a:latin typeface="Calibri" panose="020F0502020204030204" pitchFamily="34" charset="0"/>
              </a:rPr>
              <a:t>Επεξεργασία των πληροφοριών για να περάσουν στην μακροπρόθεσμη</a:t>
            </a:r>
          </a:p>
          <a:p>
            <a:r>
              <a:rPr lang="el-GR" sz="2400" b="1" dirty="0" smtClean="0">
                <a:latin typeface="Calibri" panose="020F0502020204030204" pitchFamily="34" charset="0"/>
              </a:rPr>
              <a:t>Π.χ. Όταν διατηρούμε στο μυαλό μας το περιεχόμενος μιας συζήτησης στην οποία συμμετέχουμε</a:t>
            </a:r>
          </a:p>
          <a:p>
            <a:r>
              <a:rPr lang="el-GR" sz="2400" b="1" dirty="0" smtClean="0">
                <a:latin typeface="Calibri" panose="020F0502020204030204" pitchFamily="34" charset="0"/>
              </a:rPr>
              <a:t>Σχετίζεται με την προσοχή &amp; συγκέντρωση</a:t>
            </a:r>
          </a:p>
          <a:p>
            <a:endParaRPr lang="el-GR" sz="24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8135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800" b="1" dirty="0">
                <a:latin typeface="Calibri" panose="020F0502020204030204" pitchFamily="34" charset="0"/>
              </a:rPr>
              <a:t>Είδη μνήμης: </a:t>
            </a:r>
            <a:r>
              <a:rPr lang="el-GR" sz="4800" b="1" dirty="0" smtClean="0">
                <a:latin typeface="Calibri" panose="020F0502020204030204" pitchFamily="34" charset="0"/>
              </a:rPr>
              <a:t>Μακροπρόθεσμη</a:t>
            </a:r>
            <a:endParaRPr lang="el-GR" sz="4800" b="1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3200" b="1" dirty="0" smtClean="0">
                <a:latin typeface="Calibri" panose="020F0502020204030204" pitchFamily="34" charset="0"/>
              </a:rPr>
              <a:t>Συγκράτηση πληροφοριών για μεγάλα χρονικά διαστήματα</a:t>
            </a:r>
          </a:p>
          <a:p>
            <a:r>
              <a:rPr lang="el-GR" sz="3200" b="1" dirty="0" smtClean="0">
                <a:latin typeface="Calibri" panose="020F0502020204030204" pitchFamily="34" charset="0"/>
              </a:rPr>
              <a:t>Αποθηκευτικός χώρος μνήμης</a:t>
            </a:r>
          </a:p>
          <a:p>
            <a:r>
              <a:rPr lang="el-GR" sz="3200" b="1" dirty="0" smtClean="0">
                <a:latin typeface="Calibri" panose="020F0502020204030204" pitchFamily="34" charset="0"/>
              </a:rPr>
              <a:t>Αναγνώριση ή ανάκληση</a:t>
            </a:r>
          </a:p>
          <a:p>
            <a:endParaRPr lang="el-GR" sz="32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3392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800" b="1" dirty="0" smtClean="0">
                <a:latin typeface="Calibri" panose="020F0502020204030204" pitchFamily="34" charset="0"/>
              </a:rPr>
              <a:t>Είδη μνήμης</a:t>
            </a:r>
            <a:endParaRPr lang="el-GR" sz="4800" b="1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3200" b="1" dirty="0" smtClean="0">
                <a:latin typeface="Calibri" panose="020F0502020204030204" pitchFamily="34" charset="0"/>
              </a:rPr>
              <a:t>Έκδηλη: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800" b="1" dirty="0" smtClean="0">
                <a:latin typeface="Calibri" panose="020F0502020204030204" pitchFamily="34" charset="0"/>
              </a:rPr>
              <a:t>Επεισοδιακή: δικές μας εμπειρίες (αυτοβιογραφική)</a:t>
            </a:r>
            <a:endParaRPr lang="el-GR" sz="2800" b="1" dirty="0">
              <a:latin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800" b="1" dirty="0" smtClean="0">
                <a:latin typeface="Calibri" panose="020F0502020204030204" pitchFamily="34" charset="0"/>
              </a:rPr>
              <a:t>Σημασιολογική: έννοιες &amp; γεγονότα που αποτελούν τις γνώσεις μας για τον κόσμο</a:t>
            </a:r>
          </a:p>
          <a:p>
            <a:r>
              <a:rPr lang="el-GR" sz="3200" b="1" dirty="0" smtClean="0">
                <a:latin typeface="Calibri" panose="020F0502020204030204" pitchFamily="34" charset="0"/>
              </a:rPr>
              <a:t>Άδηλη-Διαδικαστική: δεξιότητες ως αποτέλεσμα εξάσκησης, πώς να κάνω πράγματα π.χ. ποδήλατο</a:t>
            </a:r>
          </a:p>
        </p:txBody>
      </p:sp>
    </p:spTree>
    <p:extLst>
      <p:ext uri="{BB962C8B-B14F-4D97-AF65-F5344CB8AC3E}">
        <p14:creationId xmlns:p14="http://schemas.microsoft.com/office/powerpoint/2010/main" val="7609978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800" b="1" dirty="0" smtClean="0">
                <a:latin typeface="Calibri" panose="020F0502020204030204" pitchFamily="34" charset="0"/>
              </a:rPr>
              <a:t>Ομαδική άσκηση</a:t>
            </a:r>
            <a:endParaRPr lang="el-GR" sz="4800" b="1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3600" b="1" dirty="0" smtClean="0">
                <a:latin typeface="Calibri" panose="020F0502020204030204" pitchFamily="34" charset="0"/>
              </a:rPr>
              <a:t>2 παραδείγματα για κάθε είδος: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3200" b="1" dirty="0" smtClean="0">
                <a:latin typeface="Calibri" panose="020F0502020204030204" pitchFamily="34" charset="0"/>
              </a:rPr>
              <a:t>Επεισοδιακή</a:t>
            </a:r>
            <a:endParaRPr lang="el-GR" sz="3200" b="1" dirty="0">
              <a:latin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3200" b="1" dirty="0">
                <a:latin typeface="Calibri" panose="020F0502020204030204" pitchFamily="34" charset="0"/>
              </a:rPr>
              <a:t>Σημασιολογική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3200" b="1" dirty="0">
                <a:latin typeface="Calibri" panose="020F0502020204030204" pitchFamily="34" charset="0"/>
              </a:rPr>
              <a:t>Άδηλη-Διαδικαστική</a:t>
            </a:r>
          </a:p>
        </p:txBody>
      </p:sp>
    </p:spTree>
    <p:extLst>
      <p:ext uri="{BB962C8B-B14F-4D97-AF65-F5344CB8AC3E}">
        <p14:creationId xmlns:p14="http://schemas.microsoft.com/office/powerpoint/2010/main" val="8269221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800" b="1" dirty="0" smtClean="0">
                <a:latin typeface="Calibri" panose="020F0502020204030204" pitchFamily="34" charset="0"/>
              </a:rPr>
              <a:t>Προοπτική μνήμη</a:t>
            </a:r>
            <a:endParaRPr lang="el-GR" sz="4800" b="1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3200" b="1" dirty="0" smtClean="0">
                <a:latin typeface="Calibri" panose="020F0502020204030204" pitchFamily="34" charset="0"/>
              </a:rPr>
              <a:t>Μνήμη για το μέλλον..</a:t>
            </a:r>
          </a:p>
          <a:p>
            <a:r>
              <a:rPr lang="el-GR" sz="3200" b="1" dirty="0" smtClean="0">
                <a:latin typeface="Calibri" panose="020F0502020204030204" pitchFamily="34" charset="0"/>
              </a:rPr>
              <a:t>Παράδειγμα;</a:t>
            </a:r>
            <a:endParaRPr lang="el-GR" sz="32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8014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800" b="1" dirty="0" smtClean="0">
                <a:latin typeface="Calibri" panose="020F0502020204030204" pitchFamily="34" charset="0"/>
              </a:rPr>
              <a:t>Λήθη</a:t>
            </a:r>
            <a:endParaRPr lang="el-GR" sz="4800" b="1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800" b="1" dirty="0" smtClean="0">
                <a:latin typeface="Calibri" panose="020F0502020204030204" pitchFamily="34" charset="0"/>
              </a:rPr>
              <a:t>Φυσιολογική</a:t>
            </a:r>
          </a:p>
          <a:p>
            <a:r>
              <a:rPr lang="el-GR" sz="2800" b="1" dirty="0">
                <a:latin typeface="Calibri" panose="020F0502020204030204" pitchFamily="34" charset="0"/>
              </a:rPr>
              <a:t>Δεν ταυτίζεται με την αμνησία</a:t>
            </a:r>
          </a:p>
          <a:p>
            <a:r>
              <a:rPr lang="el-GR" sz="2800" b="1" dirty="0" smtClean="0">
                <a:latin typeface="Calibri" panose="020F0502020204030204" pitchFamily="34" charset="0"/>
              </a:rPr>
              <a:t>Πρόκειται </a:t>
            </a:r>
            <a:r>
              <a:rPr lang="el-GR" sz="2800" b="1" dirty="0">
                <a:latin typeface="Calibri" panose="020F0502020204030204" pitchFamily="34" charset="0"/>
              </a:rPr>
              <a:t>για τη μεμονωμένη αποτυχία να ανακαλέσουμε μια εμπειρία ή μια γνώση την ώρα που τη θέλουμε. </a:t>
            </a:r>
            <a:endParaRPr lang="el-GR" sz="2800" b="1" dirty="0" smtClean="0">
              <a:latin typeface="Calibri" panose="020F0502020204030204" pitchFamily="34" charset="0"/>
            </a:endParaRPr>
          </a:p>
          <a:p>
            <a:r>
              <a:rPr lang="el-GR" sz="2800" b="1" dirty="0" smtClean="0">
                <a:latin typeface="Calibri" panose="020F0502020204030204" pitchFamily="34" charset="0"/>
              </a:rPr>
              <a:t>Ως </a:t>
            </a:r>
            <a:r>
              <a:rPr lang="el-GR" sz="2800" b="1" dirty="0">
                <a:latin typeface="Calibri" panose="020F0502020204030204" pitchFamily="34" charset="0"/>
              </a:rPr>
              <a:t>ένα βαθμό η λήθη των πληροφοριών και η αντικατάστασή τους από  νέες πληροφορίες μας βοηθά στην αύξηση της </a:t>
            </a:r>
            <a:r>
              <a:rPr lang="el-GR" sz="2800" b="1" dirty="0" smtClean="0">
                <a:latin typeface="Calibri" panose="020F0502020204030204" pitchFamily="34" charset="0"/>
              </a:rPr>
              <a:t>γνώσης</a:t>
            </a:r>
            <a:endParaRPr lang="el-GR" sz="28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41630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800" b="1" dirty="0" smtClean="0">
                <a:latin typeface="Calibri" panose="020F0502020204030204" pitchFamily="34" charset="0"/>
              </a:rPr>
              <a:t>Αιτίες λήθης</a:t>
            </a:r>
            <a:endParaRPr lang="el-GR" sz="4800" b="1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3200" b="1" dirty="0">
                <a:latin typeface="Calibri" panose="020F0502020204030204" pitchFamily="34" charset="0"/>
              </a:rPr>
              <a:t>Αναδρομική και προδρομική </a:t>
            </a:r>
            <a:r>
              <a:rPr lang="el-GR" sz="3200" b="1" dirty="0" smtClean="0">
                <a:latin typeface="Calibri" panose="020F0502020204030204" pitchFamily="34" charset="0"/>
              </a:rPr>
              <a:t>παρεμπόδιση</a:t>
            </a:r>
            <a:endParaRPr lang="el-GR" sz="3200" b="1" dirty="0">
              <a:latin typeface="Calibri" panose="020F0502020204030204" pitchFamily="34" charset="0"/>
            </a:endParaRPr>
          </a:p>
          <a:p>
            <a:r>
              <a:rPr lang="el-GR" sz="3200" b="1" dirty="0">
                <a:latin typeface="Calibri" panose="020F0502020204030204" pitchFamily="34" charset="0"/>
              </a:rPr>
              <a:t>Φθορά του μνημονικού </a:t>
            </a:r>
            <a:r>
              <a:rPr lang="el-GR" sz="3200" b="1" dirty="0" smtClean="0">
                <a:latin typeface="Calibri" panose="020F0502020204030204" pitchFamily="34" charset="0"/>
              </a:rPr>
              <a:t>ίχνους</a:t>
            </a:r>
          </a:p>
          <a:p>
            <a:r>
              <a:rPr lang="el-GR" sz="3200" b="1" dirty="0" smtClean="0">
                <a:latin typeface="Calibri" panose="020F0502020204030204" pitchFamily="34" charset="0"/>
              </a:rPr>
              <a:t>Συναισθηματικοί παράγοντες</a:t>
            </a:r>
          </a:p>
          <a:p>
            <a:r>
              <a:rPr lang="el-GR" sz="3200" b="1" dirty="0" smtClean="0">
                <a:latin typeface="Calibri" panose="020F0502020204030204" pitchFamily="34" charset="0"/>
              </a:rPr>
              <a:t>Νευρολογικές παθήσεις</a:t>
            </a:r>
            <a:endParaRPr lang="el-GR" sz="32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783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800" b="1" dirty="0" smtClean="0">
                <a:latin typeface="Calibri" panose="020F0502020204030204" pitchFamily="34" charset="0"/>
              </a:rPr>
              <a:t> Γνωστική Ψυχολογία</a:t>
            </a:r>
            <a:endParaRPr lang="el-GR" sz="4800" b="1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000" b="1" u="sng" dirty="0" smtClean="0">
                <a:latin typeface="Calibri" panose="020F0502020204030204" pitchFamily="34" charset="0"/>
              </a:rPr>
              <a:t>Αντίληψη</a:t>
            </a:r>
          </a:p>
          <a:p>
            <a:pPr algn="ctr"/>
            <a:r>
              <a:rPr lang="el-GR" sz="4000" b="1" dirty="0" smtClean="0">
                <a:latin typeface="Calibri" panose="020F0502020204030204" pitchFamily="34" charset="0"/>
              </a:rPr>
              <a:t>Μνήμη/Λήθη</a:t>
            </a:r>
          </a:p>
          <a:p>
            <a:pPr algn="ctr"/>
            <a:r>
              <a:rPr lang="el-GR" sz="4000" b="1" dirty="0" smtClean="0">
                <a:latin typeface="Calibri" panose="020F0502020204030204" pitchFamily="34" charset="0"/>
              </a:rPr>
              <a:t>Νόηση</a:t>
            </a:r>
          </a:p>
          <a:p>
            <a:pPr algn="ctr"/>
            <a:r>
              <a:rPr lang="el-GR" sz="4000" b="1" dirty="0" smtClean="0">
                <a:latin typeface="Calibri" panose="020F0502020204030204" pitchFamily="34" charset="0"/>
              </a:rPr>
              <a:t>Γλώσσα</a:t>
            </a:r>
          </a:p>
          <a:p>
            <a:pPr algn="ctr"/>
            <a:endParaRPr lang="el-GR" sz="40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06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l-GR" sz="4000" b="1" dirty="0" smtClean="0">
                <a:latin typeface="Calibri" panose="020F0502020204030204" pitchFamily="34" charset="0"/>
              </a:rPr>
              <a:t>Αιτίες λήθης: </a:t>
            </a:r>
            <a:r>
              <a:rPr lang="el-GR" sz="4000" b="1" dirty="0">
                <a:latin typeface="Calibri" panose="020F0502020204030204" pitchFamily="34" charset="0"/>
              </a:rPr>
              <a:t>Αναδρομική και προδρομική </a:t>
            </a:r>
            <a:r>
              <a:rPr lang="el-GR" sz="4000" b="1" dirty="0" smtClean="0">
                <a:latin typeface="Calibri" panose="020F0502020204030204" pitchFamily="34" charset="0"/>
              </a:rPr>
              <a:t>παρεμπόδιση-παρεμβολή</a:t>
            </a:r>
            <a:r>
              <a:rPr lang="el-GR" sz="4000" b="1" dirty="0">
                <a:latin typeface="Calibri" panose="020F0502020204030204" pitchFamily="34" charset="0"/>
              </a:rPr>
              <a:t/>
            </a:r>
            <a:br>
              <a:rPr lang="el-GR" sz="4000" b="1" dirty="0">
                <a:latin typeface="Calibri" panose="020F0502020204030204" pitchFamily="34" charset="0"/>
              </a:rPr>
            </a:br>
            <a:endParaRPr lang="el-GR" sz="4000" b="1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b="1" dirty="0" smtClean="0">
                <a:latin typeface="Calibri" panose="020F0502020204030204" pitchFamily="34" charset="0"/>
              </a:rPr>
              <a:t>Όταν υπάρχει </a:t>
            </a:r>
            <a:r>
              <a:rPr lang="el-GR" sz="2800" b="1" dirty="0">
                <a:latin typeface="Calibri" panose="020F0502020204030204" pitchFamily="34" charset="0"/>
              </a:rPr>
              <a:t>σύγχυση μεταξύ μιας νέας πληροφορίας που λαμβάνουμε και μιας παρόμοιας πληροφορίας που προϋπάρχει. </a:t>
            </a:r>
            <a:endParaRPr lang="el-GR" sz="2800" b="1" dirty="0" smtClean="0">
              <a:latin typeface="Calibri" panose="020F0502020204030204" pitchFamily="34" charset="0"/>
            </a:endParaRPr>
          </a:p>
          <a:p>
            <a:r>
              <a:rPr lang="el-GR" sz="2800" b="1" dirty="0" smtClean="0">
                <a:latin typeface="Calibri" panose="020F0502020204030204" pitchFamily="34" charset="0"/>
              </a:rPr>
              <a:t>Αναδρομική: παρεμπόδιση ανάκλησης </a:t>
            </a:r>
            <a:r>
              <a:rPr lang="el-GR" sz="2800" b="1" dirty="0">
                <a:latin typeface="Calibri" panose="020F0502020204030204" pitchFamily="34" charset="0"/>
              </a:rPr>
              <a:t>της </a:t>
            </a:r>
            <a:r>
              <a:rPr lang="el-GR" sz="2800" b="1" dirty="0" smtClean="0">
                <a:latin typeface="Calibri" panose="020F0502020204030204" pitchFamily="34" charset="0"/>
              </a:rPr>
              <a:t>παλαιότερης </a:t>
            </a:r>
            <a:r>
              <a:rPr lang="el-GR" sz="2800" b="1" dirty="0">
                <a:latin typeface="Calibri" panose="020F0502020204030204" pitchFamily="34" charset="0"/>
              </a:rPr>
              <a:t>πληροφορίας </a:t>
            </a:r>
          </a:p>
          <a:p>
            <a:r>
              <a:rPr lang="el-GR" sz="2800" b="1" dirty="0" smtClean="0">
                <a:latin typeface="Calibri" panose="020F0502020204030204" pitchFamily="34" charset="0"/>
              </a:rPr>
              <a:t>Προδρομική: ξεχνάμε </a:t>
            </a:r>
            <a:r>
              <a:rPr lang="el-GR" sz="2800" b="1" dirty="0">
                <a:latin typeface="Calibri" panose="020F0502020204030204" pitchFamily="34" charset="0"/>
              </a:rPr>
              <a:t>τη νέα πληροφορία λόγω ομοιότητας με </a:t>
            </a:r>
            <a:r>
              <a:rPr lang="el-GR" sz="2800" b="1">
                <a:latin typeface="Calibri" panose="020F0502020204030204" pitchFamily="34" charset="0"/>
              </a:rPr>
              <a:t>την </a:t>
            </a:r>
            <a:r>
              <a:rPr lang="el-GR" sz="2800" b="1" smtClean="0">
                <a:latin typeface="Calibri" panose="020F0502020204030204" pitchFamily="34" charset="0"/>
              </a:rPr>
              <a:t>παλαιότερη </a:t>
            </a:r>
            <a:endParaRPr lang="el-GR" sz="2800" b="1" dirty="0">
              <a:latin typeface="Calibri" panose="020F0502020204030204" pitchFamily="34" charset="0"/>
            </a:endParaRPr>
          </a:p>
          <a:p>
            <a:endParaRPr lang="el-GR" sz="28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95452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l-GR" sz="4000" b="1" dirty="0" smtClean="0">
                <a:latin typeface="Calibri" panose="020F0502020204030204" pitchFamily="34" charset="0"/>
              </a:rPr>
              <a:t>Αιτίες λήθης: </a:t>
            </a:r>
            <a:r>
              <a:rPr lang="el-GR" sz="4000" b="1" dirty="0">
                <a:latin typeface="Calibri" panose="020F0502020204030204" pitchFamily="34" charset="0"/>
              </a:rPr>
              <a:t>Φθορά του μνημονικού ίχνους</a:t>
            </a:r>
            <a:br>
              <a:rPr lang="el-GR" sz="4000" b="1" dirty="0">
                <a:latin typeface="Calibri" panose="020F0502020204030204" pitchFamily="34" charset="0"/>
              </a:rPr>
            </a:br>
            <a:endParaRPr lang="el-GR" sz="4000" b="1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b="1" dirty="0">
                <a:latin typeface="Calibri" panose="020F0502020204030204" pitchFamily="34" charset="0"/>
              </a:rPr>
              <a:t>κάθε μάθηση αφήνει ένα «μνημονικό ίχνος» στον εγκέφαλο, το οποίο όμως εξασθενεί με την πάροδο του </a:t>
            </a:r>
            <a:r>
              <a:rPr lang="el-GR" sz="2800" b="1" dirty="0" smtClean="0">
                <a:latin typeface="Calibri" panose="020F0502020204030204" pitchFamily="34" charset="0"/>
              </a:rPr>
              <a:t>χρόνου</a:t>
            </a:r>
          </a:p>
          <a:p>
            <a:r>
              <a:rPr lang="el-GR" sz="2800" b="1" dirty="0">
                <a:latin typeface="Calibri" panose="020F0502020204030204" pitchFamily="34" charset="0"/>
              </a:rPr>
              <a:t>γ</a:t>
            </a:r>
            <a:r>
              <a:rPr lang="el-GR" sz="2800" b="1" dirty="0" smtClean="0">
                <a:latin typeface="Calibri" panose="020F0502020204030204" pitchFamily="34" charset="0"/>
              </a:rPr>
              <a:t>ια </a:t>
            </a:r>
            <a:r>
              <a:rPr lang="el-GR" sz="2800" b="1" dirty="0">
                <a:latin typeface="Calibri" panose="020F0502020204030204" pitchFamily="34" charset="0"/>
              </a:rPr>
              <a:t>να μην εξασθενήσει </a:t>
            </a:r>
            <a:r>
              <a:rPr lang="el-GR" sz="2800" b="1" dirty="0" smtClean="0">
                <a:latin typeface="Calibri" panose="020F0502020204030204" pitchFamily="34" charset="0"/>
              </a:rPr>
              <a:t>το </a:t>
            </a:r>
            <a:r>
              <a:rPr lang="el-GR" sz="2800" b="1" dirty="0">
                <a:latin typeface="Calibri" panose="020F0502020204030204" pitchFamily="34" charset="0"/>
              </a:rPr>
              <a:t>ίχνος χρειάζεται επανάληψη ή συχνή χρήση της </a:t>
            </a:r>
            <a:r>
              <a:rPr lang="el-GR" sz="2800" b="1" dirty="0" smtClean="0">
                <a:latin typeface="Calibri" panose="020F0502020204030204" pitchFamily="34" charset="0"/>
              </a:rPr>
              <a:t>πληροφορίας</a:t>
            </a:r>
            <a:endParaRPr lang="el-GR" sz="28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62400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l-GR" sz="4400" b="1" dirty="0" smtClean="0">
                <a:latin typeface="Calibri" panose="020F0502020204030204" pitchFamily="34" charset="0"/>
              </a:rPr>
              <a:t>Αιτίες λήθης: </a:t>
            </a:r>
            <a:r>
              <a:rPr lang="el-GR" sz="4400" b="1" dirty="0">
                <a:latin typeface="Calibri" panose="020F0502020204030204" pitchFamily="34" charset="0"/>
              </a:rPr>
              <a:t>Συναισθηματικοί παράγοντες</a:t>
            </a:r>
            <a:br>
              <a:rPr lang="el-GR" sz="4400" b="1" dirty="0">
                <a:latin typeface="Calibri" panose="020F0502020204030204" pitchFamily="34" charset="0"/>
              </a:rPr>
            </a:br>
            <a:endParaRPr lang="el-GR" sz="4400" b="1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3200" b="1" dirty="0">
                <a:latin typeface="Calibri" panose="020F0502020204030204" pitchFamily="34" charset="0"/>
              </a:rPr>
              <a:t>Γ</a:t>
            </a:r>
            <a:r>
              <a:rPr lang="el-GR" sz="3200" b="1" dirty="0" smtClean="0">
                <a:latin typeface="Calibri" panose="020F0502020204030204" pitchFamily="34" charset="0"/>
              </a:rPr>
              <a:t>εγονότα οδυνηρά </a:t>
            </a:r>
            <a:r>
              <a:rPr lang="el-GR" sz="3200" b="1" dirty="0">
                <a:latin typeface="Calibri" panose="020F0502020204030204" pitchFamily="34" charset="0"/>
              </a:rPr>
              <a:t>ή </a:t>
            </a:r>
            <a:r>
              <a:rPr lang="el-GR" sz="3200" b="1" dirty="0" smtClean="0">
                <a:latin typeface="Calibri" panose="020F0502020204030204" pitchFamily="34" charset="0"/>
              </a:rPr>
              <a:t>δυσάρεστα</a:t>
            </a:r>
          </a:p>
          <a:p>
            <a:r>
              <a:rPr lang="en-US" sz="3200" b="1" dirty="0" smtClean="0">
                <a:latin typeface="Calibri" panose="020F0502020204030204" pitchFamily="34" charset="0"/>
              </a:rPr>
              <a:t>Freud </a:t>
            </a:r>
            <a:r>
              <a:rPr lang="el-GR" sz="3200" b="1" dirty="0" smtClean="0">
                <a:latin typeface="Calibri" panose="020F0502020204030204" pitchFamily="34" charset="0"/>
              </a:rPr>
              <a:t>απώθηση ως μηχανισμός άμυνας</a:t>
            </a:r>
          </a:p>
          <a:p>
            <a:r>
              <a:rPr lang="el-GR" sz="3200" b="1" dirty="0" smtClean="0">
                <a:latin typeface="Calibri" panose="020F0502020204030204" pitchFamily="34" charset="0"/>
              </a:rPr>
              <a:t>Ψυχογενή αμνησία</a:t>
            </a:r>
            <a:endParaRPr lang="el-GR" sz="32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78593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l-GR" sz="4400" b="1" dirty="0">
                <a:latin typeface="Calibri" panose="020F0502020204030204" pitchFamily="34" charset="0"/>
              </a:rPr>
              <a:t>Τρόποι βελτίωσης της μνήμης</a:t>
            </a:r>
            <a:br>
              <a:rPr lang="el-GR" sz="4400" b="1" dirty="0">
                <a:latin typeface="Calibri" panose="020F0502020204030204" pitchFamily="34" charset="0"/>
              </a:rPr>
            </a:br>
            <a:endParaRPr lang="el-GR" sz="4400" b="1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000" b="1" dirty="0" smtClean="0">
                <a:latin typeface="Calibri" panose="020F0502020204030204" pitchFamily="34" charset="0"/>
              </a:rPr>
              <a:t>Επανάληψη</a:t>
            </a:r>
          </a:p>
          <a:p>
            <a:r>
              <a:rPr lang="el-GR" sz="2000" b="1" dirty="0" smtClean="0">
                <a:latin typeface="Calibri" panose="020F0502020204030204" pitchFamily="34" charset="0"/>
              </a:rPr>
              <a:t>Ομαδοποίηση </a:t>
            </a:r>
            <a:r>
              <a:rPr lang="el-GR" sz="2000" b="1" dirty="0">
                <a:latin typeface="Calibri" panose="020F0502020204030204" pitchFamily="34" charset="0"/>
              </a:rPr>
              <a:t>π.χ. η απομνημόνευση ενός εξαψήφιου αριθμού μπορεί να γίνει </a:t>
            </a:r>
            <a:r>
              <a:rPr lang="el-GR" sz="2000" b="1" dirty="0" smtClean="0">
                <a:latin typeface="Calibri" panose="020F0502020204030204" pitchFamily="34" charset="0"/>
              </a:rPr>
              <a:t>ανά </a:t>
            </a:r>
            <a:r>
              <a:rPr lang="el-GR" sz="2000" b="1" dirty="0">
                <a:latin typeface="Calibri" panose="020F0502020204030204" pitchFamily="34" charset="0"/>
              </a:rPr>
              <a:t>τριάδες, οπότε το άτομο θα πρέπει να θυμηθεί δύο </a:t>
            </a:r>
            <a:r>
              <a:rPr lang="el-GR" sz="2000" b="1" dirty="0" smtClean="0">
                <a:latin typeface="Calibri" panose="020F0502020204030204" pitchFamily="34" charset="0"/>
              </a:rPr>
              <a:t>στοιχεία</a:t>
            </a:r>
          </a:p>
          <a:p>
            <a:pPr lvl="0"/>
            <a:r>
              <a:rPr lang="el-GR" sz="2000" b="1" dirty="0">
                <a:latin typeface="Calibri" panose="020F0502020204030204" pitchFamily="34" charset="0"/>
              </a:rPr>
              <a:t>Η χρήση όσο το δυνατόν περισσότερων αισθήσεων που συνδέονται με μια πληροφορία που θέλουμε να θυμόμαστε. </a:t>
            </a:r>
          </a:p>
          <a:p>
            <a:pPr lvl="0"/>
            <a:r>
              <a:rPr lang="el-GR" sz="2000" b="1" dirty="0">
                <a:latin typeface="Calibri" panose="020F0502020204030204" pitchFamily="34" charset="0"/>
              </a:rPr>
              <a:t>Η αποφυγή της υπερσυγκέντρωσης πληροφοριών που παρέχονται σε πολύ μικρό χρονικό διάστημα και της κόπωσης.</a:t>
            </a:r>
          </a:p>
          <a:p>
            <a:r>
              <a:rPr lang="el-GR" sz="2000" b="1" dirty="0">
                <a:latin typeface="Calibri" panose="020F0502020204030204" pitchFamily="34" charset="0"/>
              </a:rPr>
              <a:t>Συσχετισμός παλιάς και νέας γνώσης </a:t>
            </a:r>
            <a:endParaRPr lang="el-GR" sz="2000" b="1" dirty="0" smtClean="0">
              <a:latin typeface="Calibri" panose="020F0502020204030204" pitchFamily="34" charset="0"/>
            </a:endParaRPr>
          </a:p>
          <a:p>
            <a:r>
              <a:rPr lang="el-GR" sz="2000" b="1" dirty="0" smtClean="0">
                <a:latin typeface="Calibri" panose="020F0502020204030204" pitchFamily="34" charset="0"/>
              </a:rPr>
              <a:t>Κατανόηση</a:t>
            </a:r>
          </a:p>
          <a:p>
            <a:r>
              <a:rPr lang="el-GR" sz="2000" b="1" dirty="0" smtClean="0">
                <a:latin typeface="Calibri" panose="020F0502020204030204" pitchFamily="34" charset="0"/>
              </a:rPr>
              <a:t>Μνημονικά βοηθήματα</a:t>
            </a:r>
            <a:endParaRPr lang="el-GR" sz="20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36503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5400" b="1" dirty="0" smtClean="0">
                <a:latin typeface="Calibri" panose="020F0502020204030204" pitchFamily="34" charset="0"/>
              </a:rPr>
              <a:t>Νόηση</a:t>
            </a:r>
            <a:endParaRPr lang="el-GR" sz="5400" b="1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3200" b="1" dirty="0">
                <a:solidFill>
                  <a:schemeClr val="tx1"/>
                </a:solidFill>
                <a:latin typeface="Calibri" panose="020F0502020204030204" pitchFamily="34" charset="0"/>
              </a:rPr>
              <a:t> Η</a:t>
            </a:r>
            <a:r>
              <a:rPr lang="el-GR" sz="32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l-GR" sz="3200" b="1" dirty="0">
                <a:solidFill>
                  <a:schemeClr val="tx1"/>
                </a:solidFill>
                <a:latin typeface="Calibri" panose="020F0502020204030204" pitchFamily="34" charset="0"/>
              </a:rPr>
              <a:t>διαδικασία της σκέψης (επεξεργασία πληροφοριών) που οδηγεί το άτομο στην απόκτηση </a:t>
            </a:r>
            <a:r>
              <a:rPr lang="el-GR" sz="32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γνώσης</a:t>
            </a:r>
            <a:r>
              <a:rPr lang="en-US" sz="32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&amp; </a:t>
            </a:r>
            <a:r>
              <a:rPr lang="el-GR" sz="32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κατανόησης</a:t>
            </a:r>
            <a:endParaRPr lang="el-GR" sz="32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955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5400" b="1" dirty="0" smtClean="0">
                <a:latin typeface="Calibri" panose="020F0502020204030204" pitchFamily="34" charset="0"/>
              </a:rPr>
              <a:t>Νοημοσύνη</a:t>
            </a:r>
            <a:endParaRPr lang="el-GR" sz="5400" b="1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3200" b="1" dirty="0" smtClean="0">
                <a:latin typeface="Calibri" panose="020F0502020204030204" pitchFamily="34" charset="0"/>
              </a:rPr>
              <a:t>«Το σύνολο ή το άθροισμα των ικανοτήτων του ατόμου να </a:t>
            </a:r>
            <a:r>
              <a:rPr lang="el-GR" sz="3200" b="1" u="sng" dirty="0" smtClean="0">
                <a:latin typeface="Calibri" panose="020F0502020204030204" pitchFamily="34" charset="0"/>
              </a:rPr>
              <a:t>ενεργεί σκόπιμα</a:t>
            </a:r>
            <a:r>
              <a:rPr lang="el-GR" sz="3200" b="1" dirty="0" smtClean="0">
                <a:latin typeface="Calibri" panose="020F0502020204030204" pitchFamily="34" charset="0"/>
              </a:rPr>
              <a:t>, να </a:t>
            </a:r>
            <a:r>
              <a:rPr lang="el-GR" sz="3200" b="1" u="sng" dirty="0" smtClean="0">
                <a:latin typeface="Calibri" panose="020F0502020204030204" pitchFamily="34" charset="0"/>
              </a:rPr>
              <a:t>σκέφτεται λογικά </a:t>
            </a:r>
            <a:r>
              <a:rPr lang="el-GR" sz="3200" b="1" dirty="0" smtClean="0">
                <a:latin typeface="Calibri" panose="020F0502020204030204" pitchFamily="34" charset="0"/>
              </a:rPr>
              <a:t>και να </a:t>
            </a:r>
            <a:r>
              <a:rPr lang="el-GR" sz="3200" b="1" u="sng" dirty="0" smtClean="0">
                <a:latin typeface="Calibri" panose="020F0502020204030204" pitchFamily="34" charset="0"/>
              </a:rPr>
              <a:t>συναλλάσσεται αποτελεσματικά με το περιβάλλον</a:t>
            </a:r>
            <a:r>
              <a:rPr lang="el-GR" sz="3200" b="1" dirty="0" smtClean="0">
                <a:latin typeface="Calibri" panose="020F0502020204030204" pitchFamily="34" charset="0"/>
              </a:rPr>
              <a:t>»</a:t>
            </a:r>
          </a:p>
          <a:p>
            <a:pPr marL="0" indent="0">
              <a:buNone/>
            </a:pPr>
            <a:r>
              <a:rPr lang="en-US" sz="3200" b="1" dirty="0" smtClean="0">
                <a:latin typeface="Calibri" panose="020F0502020204030204" pitchFamily="34" charset="0"/>
              </a:rPr>
              <a:t>												David Wechsler</a:t>
            </a:r>
          </a:p>
        </p:txBody>
      </p:sp>
    </p:spTree>
    <p:extLst>
      <p:ext uri="{BB962C8B-B14F-4D97-AF65-F5344CB8AC3E}">
        <p14:creationId xmlns:p14="http://schemas.microsoft.com/office/powerpoint/2010/main" val="221926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Θεωρίες για τη νόηση</a:t>
            </a:r>
            <a:endParaRPr lang="el-GR" sz="4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Alfred </a:t>
            </a:r>
            <a:r>
              <a:rPr lang="en-GB" sz="2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Binet</a:t>
            </a:r>
            <a:endParaRPr lang="en-GB" sz="28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b="1" dirty="0">
                <a:latin typeface="Calibri" panose="020F0502020204030204" pitchFamily="34" charset="0"/>
                <a:cs typeface="Calibri" panose="020F0502020204030204" pitchFamily="34" charset="0"/>
              </a:rPr>
              <a:t>Charles </a:t>
            </a:r>
            <a:r>
              <a:rPr lang="en-GB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Spearman</a:t>
            </a:r>
          </a:p>
          <a:p>
            <a:r>
              <a:rPr lang="en-GB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Joy Paul Guilford</a:t>
            </a:r>
          </a:p>
          <a:p>
            <a:r>
              <a:rPr lang="en-GB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Louis </a:t>
            </a:r>
            <a:r>
              <a:rPr lang="en-GB" sz="2800" b="1" dirty="0">
                <a:latin typeface="Calibri" panose="020F0502020204030204" pitchFamily="34" charset="0"/>
                <a:cs typeface="Calibri" panose="020F0502020204030204" pitchFamily="34" charset="0"/>
              </a:rPr>
              <a:t>L </a:t>
            </a:r>
            <a:r>
              <a:rPr lang="en-GB" sz="2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Thurstone</a:t>
            </a:r>
            <a:endParaRPr lang="el-GR" sz="28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Reynond</a:t>
            </a:r>
            <a:r>
              <a:rPr lang="en-GB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b="1" dirty="0">
                <a:latin typeface="Calibri" panose="020F0502020204030204" pitchFamily="34" charset="0"/>
                <a:cs typeface="Calibri" panose="020F0502020204030204" pitchFamily="34" charset="0"/>
              </a:rPr>
              <a:t>Bernard </a:t>
            </a:r>
            <a:r>
              <a:rPr lang="en-GB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Cattell</a:t>
            </a:r>
            <a:endParaRPr lang="el-GR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Jean </a:t>
            </a:r>
            <a:r>
              <a:rPr lang="en-GB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Piajet</a:t>
            </a:r>
            <a:endParaRPr lang="el-GR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l-GR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078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4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Alfred </a:t>
            </a:r>
            <a:r>
              <a:rPr lang="en-GB" sz="4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Binet</a:t>
            </a:r>
            <a:endParaRPr lang="el-GR" sz="4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9131684" cy="4157084"/>
          </a:xfrm>
        </p:spPr>
        <p:txBody>
          <a:bodyPr>
            <a:normAutofit/>
          </a:bodyPr>
          <a:lstStyle/>
          <a:p>
            <a:r>
              <a:rPr lang="el-GR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Η νοημοσύνη ως μία γενική ικανότητα         1</a:t>
            </a:r>
            <a:r>
              <a:rPr lang="el-GR" sz="2000" b="1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ο</a:t>
            </a:r>
            <a:r>
              <a:rPr lang="el-GR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τεστ νοημοσύνης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Binet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–Simon </a:t>
            </a:r>
            <a:r>
              <a:rPr lang="en-US" sz="20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tes</a:t>
            </a:r>
            <a:r>
              <a:rPr lang="en-GB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endParaRPr lang="el-GR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Βαθμολογία: ο </a:t>
            </a:r>
            <a:r>
              <a:rPr lang="el-GR" sz="2000" b="1" dirty="0">
                <a:latin typeface="Calibri" panose="020F0502020204030204" pitchFamily="34" charset="0"/>
                <a:cs typeface="Calibri" panose="020F0502020204030204" pitchFamily="34" charset="0"/>
              </a:rPr>
              <a:t>δείκτης νοημοσύνης </a:t>
            </a:r>
            <a:r>
              <a:rPr lang="en-GB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IQ</a:t>
            </a:r>
            <a:r>
              <a:rPr lang="el-GR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-νοητικό πηλίκο: νοητική ηλικία/χρονολογική ηλικία *100</a:t>
            </a:r>
            <a:endParaRPr lang="en-GB" sz="20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Σκοπός του τεστ: να </a:t>
            </a:r>
            <a:r>
              <a:rPr lang="el-GR" sz="2000" b="1" dirty="0">
                <a:latin typeface="Calibri" panose="020F0502020204030204" pitchFamily="34" charset="0"/>
                <a:cs typeface="Calibri" panose="020F0502020204030204" pitchFamily="34" charset="0"/>
              </a:rPr>
              <a:t>αναγνωρίσει </a:t>
            </a:r>
            <a:r>
              <a:rPr lang="el-GR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τους μαθητές που </a:t>
            </a:r>
            <a:r>
              <a:rPr lang="el-GR" sz="2000" b="1" dirty="0">
                <a:latin typeface="Calibri" panose="020F0502020204030204" pitchFamily="34" charset="0"/>
                <a:cs typeface="Calibri" panose="020F0502020204030204" pitchFamily="34" charset="0"/>
              </a:rPr>
              <a:t>χρειάζονταν ιδιαίτερη εκπαιδευτική </a:t>
            </a:r>
            <a:r>
              <a:rPr lang="el-GR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βοήθεια, στα πλαίσια θέσπισης της υποχρεωτικής εκπαίδευσης στη Γαλλία στις αρχές του 20</a:t>
            </a:r>
            <a:r>
              <a:rPr lang="el-GR" sz="2000" b="1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ου</a:t>
            </a:r>
            <a:r>
              <a:rPr lang="el-GR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αιώνα</a:t>
            </a:r>
          </a:p>
          <a:p>
            <a:r>
              <a:rPr lang="el-GR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Για την κατασκευή του τεστ: επικεντρώθηκαν σε </a:t>
            </a:r>
            <a:r>
              <a:rPr lang="el-GR" sz="2000" b="1" dirty="0">
                <a:latin typeface="Calibri" panose="020F0502020204030204" pitchFamily="34" charset="0"/>
                <a:cs typeface="Calibri" panose="020F0502020204030204" pitchFamily="34" charset="0"/>
              </a:rPr>
              <a:t>τομείς που δεν διδάσκονταν στο </a:t>
            </a:r>
            <a:r>
              <a:rPr lang="el-GR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σχολείο π.χ. προσοχή, μνήμη, επίλυσης προβλημάτων</a:t>
            </a:r>
          </a:p>
          <a:p>
            <a:r>
              <a:rPr lang="el-GR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Βάση για επόμενα τεστ νοημοσύνης</a:t>
            </a:r>
          </a:p>
          <a:p>
            <a:r>
              <a:rPr lang="el-GR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Περιορισμός: η νοημοσύνη πολύ ευρεία έννοια για να αντιπροσωπευθεί από έναν μόνο αριθμό</a:t>
            </a:r>
          </a:p>
          <a:p>
            <a:endParaRPr lang="el-GR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5191990" y="2265217"/>
            <a:ext cx="325581" cy="2008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316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Binet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–Simon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tes</a:t>
            </a:r>
            <a:r>
              <a:rPr lang="en-GB" sz="4000" b="1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l-GR" sz="4000" b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l-GR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l-GR" sz="4000" b="1" dirty="0"/>
          </a:p>
        </p:txBody>
      </p:sp>
      <p:sp>
        <p:nvSpPr>
          <p:cNvPr id="4" name="Oval 3"/>
          <p:cNvSpPr/>
          <p:nvPr/>
        </p:nvSpPr>
        <p:spPr>
          <a:xfrm>
            <a:off x="2964872" y="1981200"/>
            <a:ext cx="4668982" cy="34636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11781" y="3006437"/>
            <a:ext cx="217516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endParaRPr lang="en-GB" b="1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GB" b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(general factor)</a:t>
            </a:r>
            <a:endParaRPr lang="el-GR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862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Charles Spearman</a:t>
            </a:r>
            <a:endParaRPr lang="el-GR" sz="4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Πρωτοπόρος στην ανάλυση παραγόντων</a:t>
            </a:r>
          </a:p>
          <a:p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H </a:t>
            </a:r>
            <a:r>
              <a:rPr lang="el-GR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Νοημοσύνη αποτελείται από 1 γενικό παράγοντα &amp; πολλούς ειδικούς, </a:t>
            </a:r>
            <a:endParaRPr lang="en-GB" sz="24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Γενικός παράγοντας: </a:t>
            </a:r>
            <a:r>
              <a:rPr lang="el-GR" sz="2400" b="1" dirty="0">
                <a:latin typeface="Calibri" panose="020F0502020204030204" pitchFamily="34" charset="0"/>
                <a:cs typeface="Calibri" panose="020F0502020204030204" pitchFamily="34" charset="0"/>
              </a:rPr>
              <a:t>ίδιος για όλα τα είδη νοητικής </a:t>
            </a:r>
            <a:r>
              <a:rPr lang="el-GR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ενέργειας</a:t>
            </a:r>
            <a:r>
              <a:rPr lang="en-GB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l-GR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το υπόβαθρο για όλες τις νοητικές ικανότητες</a:t>
            </a:r>
            <a:endParaRPr lang="el-GR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Ειδικοί παράγοντες:</a:t>
            </a:r>
            <a:r>
              <a:rPr lang="en-GB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ικανότητες ή δεξιότητες σε συγκεκριμένους τομείς, δεν γενικεύονται σε άλλους, διαφορετικοί για κάθε είδος νοητική ενέργειας</a:t>
            </a:r>
          </a:p>
          <a:p>
            <a:pPr marL="0" indent="0">
              <a:buNone/>
            </a:pPr>
            <a:endParaRPr lang="el-GR" sz="24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l-GR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662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6000" b="1" dirty="0" smtClean="0">
                <a:latin typeface="Calibri" panose="020F0502020204030204" pitchFamily="34" charset="0"/>
              </a:rPr>
              <a:t>Αντίληψη</a:t>
            </a:r>
            <a:endParaRPr lang="el-GR" sz="6000" b="1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3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Η διαδικασία της </a:t>
            </a:r>
            <a:r>
              <a:rPr lang="el-GR" sz="3600" b="1" u="sng" dirty="0" smtClean="0">
                <a:solidFill>
                  <a:schemeClr val="tx1"/>
                </a:solidFill>
                <a:latin typeface="Calibri" panose="020F0502020204030204" pitchFamily="34" charset="0"/>
              </a:rPr>
              <a:t>επεξεργασίας</a:t>
            </a:r>
            <a:r>
              <a:rPr lang="el-GR" sz="3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&amp; </a:t>
            </a:r>
            <a:r>
              <a:rPr lang="el-GR" sz="3600" b="1" u="sng" dirty="0">
                <a:solidFill>
                  <a:schemeClr val="tx1"/>
                </a:solidFill>
                <a:latin typeface="Calibri" panose="020F0502020204030204" pitchFamily="34" charset="0"/>
              </a:rPr>
              <a:t>ερμηνείας</a:t>
            </a:r>
            <a:r>
              <a:rPr lang="el-GR" sz="3600" b="1" dirty="0">
                <a:solidFill>
                  <a:schemeClr val="tx1"/>
                </a:solidFill>
                <a:latin typeface="Calibri" panose="020F0502020204030204" pitchFamily="34" charset="0"/>
              </a:rPr>
              <a:t> των πληροφοριών που εισέρχονται στον εγκέφαλο μέσω των </a:t>
            </a:r>
            <a:r>
              <a:rPr lang="el-GR" sz="3600" b="1" u="sng" dirty="0" smtClean="0">
                <a:solidFill>
                  <a:schemeClr val="tx1"/>
                </a:solidFill>
                <a:latin typeface="Calibri" panose="020F0502020204030204" pitchFamily="34" charset="0"/>
              </a:rPr>
              <a:t>αισθήσεών</a:t>
            </a:r>
            <a:r>
              <a:rPr lang="el-GR" sz="3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μας.</a:t>
            </a:r>
          </a:p>
        </p:txBody>
      </p:sp>
    </p:spTree>
    <p:extLst>
      <p:ext uri="{BB962C8B-B14F-4D97-AF65-F5344CB8AC3E}">
        <p14:creationId xmlns:p14="http://schemas.microsoft.com/office/powerpoint/2010/main" val="23342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Η θεωρία των 2 παραγόντων</a:t>
            </a:r>
            <a:endParaRPr lang="el-GR" sz="4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948546" y="1814945"/>
            <a:ext cx="2313709" cy="24106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3214255" y="2840182"/>
            <a:ext cx="734291" cy="6650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3501737" y="3144982"/>
            <a:ext cx="734292" cy="8174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3841173" y="3505200"/>
            <a:ext cx="519547" cy="8174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4201393" y="3622963"/>
            <a:ext cx="519547" cy="9421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4655126" y="3810000"/>
            <a:ext cx="304801" cy="10252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5271658" y="4052454"/>
            <a:ext cx="0" cy="6972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810254" y="4024743"/>
            <a:ext cx="83126" cy="7342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6047512" y="3657600"/>
            <a:ext cx="346362" cy="6650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6205104" y="3255818"/>
            <a:ext cx="661555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6724651" y="3826224"/>
            <a:ext cx="557646" cy="4710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3302577" y="4267199"/>
            <a:ext cx="557646" cy="4710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3841173" y="4537363"/>
            <a:ext cx="557646" cy="4710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4324354" y="4835236"/>
            <a:ext cx="557646" cy="4710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5010153" y="4816820"/>
            <a:ext cx="557646" cy="4710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5626684" y="4759034"/>
            <a:ext cx="557646" cy="4710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6236284" y="4246417"/>
            <a:ext cx="557646" cy="4710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2935432" y="3886196"/>
            <a:ext cx="557646" cy="4710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2729345" y="3366654"/>
            <a:ext cx="557646" cy="4710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236029" y="2650958"/>
            <a:ext cx="165735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</a:p>
          <a:p>
            <a:pPr algn="ctr"/>
            <a:endParaRPr lang="el-GR" sz="14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866659" y="3854116"/>
            <a:ext cx="384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prstClr val="black"/>
                </a:solidFill>
              </a:rPr>
              <a:t>s</a:t>
            </a:r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389168" y="4315686"/>
            <a:ext cx="384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prstClr val="black"/>
                </a:solidFill>
              </a:rPr>
              <a:t>s</a:t>
            </a:r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926034" y="4565072"/>
            <a:ext cx="384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prstClr val="black"/>
                </a:solidFill>
              </a:rPr>
              <a:t>s</a:t>
            </a:r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410945" y="4886092"/>
            <a:ext cx="384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prstClr val="black"/>
                </a:solidFill>
              </a:rPr>
              <a:t>s</a:t>
            </a:r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120990" y="4867681"/>
            <a:ext cx="384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prstClr val="black"/>
                </a:solidFill>
              </a:rPr>
              <a:t>s</a:t>
            </a:r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713275" y="4837606"/>
            <a:ext cx="384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prstClr val="black"/>
                </a:solidFill>
              </a:rPr>
              <a:t>s</a:t>
            </a:r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039341" y="3962400"/>
            <a:ext cx="384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prstClr val="black"/>
                </a:solidFill>
              </a:rPr>
              <a:t>s</a:t>
            </a:r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800350" y="3440668"/>
            <a:ext cx="384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prstClr val="black"/>
                </a:solidFill>
              </a:rPr>
              <a:t>s</a:t>
            </a:r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322875" y="4246417"/>
            <a:ext cx="384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prstClr val="black"/>
                </a:solidFill>
              </a:rPr>
              <a:t>s</a:t>
            </a:r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803563" y="5565016"/>
            <a:ext cx="40784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en-GB" sz="2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general factor</a:t>
            </a:r>
          </a:p>
          <a:p>
            <a:r>
              <a:rPr lang="en-GB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GB" sz="2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specific factor</a:t>
            </a:r>
            <a:endParaRPr lang="el-GR" sz="2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443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Louis L. </a:t>
            </a:r>
            <a:r>
              <a:rPr lang="en-GB" sz="4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Thurstone</a:t>
            </a:r>
            <a:endParaRPr lang="el-GR" sz="4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0083" y="1925062"/>
            <a:ext cx="8596668" cy="3422793"/>
          </a:xfrm>
        </p:spPr>
        <p:txBody>
          <a:bodyPr>
            <a:noAutofit/>
          </a:bodyPr>
          <a:lstStyle/>
          <a:p>
            <a:r>
              <a:rPr lang="el-GR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Η νοημοσύνη δεν περιλαμβάνει 1 γενικό παράγοντα, αλλά  7 πρωτογενείς: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Γλωσσική κατανόηση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Γλωσσική ευχέρεια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Αριθμητική ικανότητα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Αντίληψη χώρου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Μνήμη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Ταχύτητα αντίληψης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Συλλογιστική ικανότητα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l-GR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l-GR" sz="20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endParaRPr lang="el-GR" sz="20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7526" y="5916028"/>
            <a:ext cx="80217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Σε κάθε δραστηριότητα συμμετέχουν συνδυασμένα &amp; σε διαφορετικό βαθμό περισσότεροι από 1 παράγοντες, ανάλογα τις απαιτήσεις της κάθε δραστηριότητας</a:t>
            </a:r>
            <a:endParaRPr lang="el-GR" b="1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980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Η θεωρία των 7 πρωτογενών παραγόντων</a:t>
            </a:r>
            <a:endParaRPr lang="el-GR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4046529" y="1572489"/>
            <a:ext cx="1842655" cy="14547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1644" y="4343058"/>
            <a:ext cx="1859441" cy="146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6"/>
          <p:cNvSpPr/>
          <p:nvPr/>
        </p:nvSpPr>
        <p:spPr>
          <a:xfrm>
            <a:off x="803563" y="2299853"/>
            <a:ext cx="1842655" cy="14547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026058" y="4534992"/>
            <a:ext cx="1842655" cy="14547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286672" y="5105928"/>
            <a:ext cx="1842655" cy="14547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227628" y="3385747"/>
            <a:ext cx="1842655" cy="14547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7281882" y="2158883"/>
            <a:ext cx="1842655" cy="14547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55627" y="1952021"/>
            <a:ext cx="1352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Γλωσσική κατανόηση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579094" y="2563080"/>
            <a:ext cx="1248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Γλωσσική ευχέρεια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91209" y="2658060"/>
            <a:ext cx="1267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Αριθμητική ικανότητα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29126" y="3789946"/>
            <a:ext cx="1239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Αντίληψη χώρου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654302" y="4893024"/>
            <a:ext cx="1393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Μνήμη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470735" y="5462858"/>
            <a:ext cx="1483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Ταχύτητα αντίληψης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229917" y="493919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Συλλογιστική ικανότητα</a:t>
            </a:r>
          </a:p>
        </p:txBody>
      </p:sp>
    </p:spTree>
    <p:extLst>
      <p:ext uri="{BB962C8B-B14F-4D97-AF65-F5344CB8AC3E}">
        <p14:creationId xmlns:p14="http://schemas.microsoft.com/office/powerpoint/2010/main" val="1658453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Joy Paul Guilford</a:t>
            </a:r>
            <a:endParaRPr lang="el-GR" sz="4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Πολυδιάστατη οργάνωση της νοημοσύνης</a:t>
            </a:r>
          </a:p>
          <a:p>
            <a:r>
              <a:rPr lang="el-GR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Σύνθετη θεωρία</a:t>
            </a:r>
          </a:p>
          <a:p>
            <a:r>
              <a:rPr lang="el-GR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Τρισδιάστατο μοντέλο: για να εξηγήσει κανείς την επίδοση ενός ατόμου σε ένα νοητικό έργο θα πρέπει να λάβει υπόψη 3 διαστάσεις: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Διεργασίες: βασικές νοητικές λειτουργίες π.χ. κατανόηση, μνήμη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Υλικά:  τα στοιχεία στα οποία επενεργούν οι διεργασίες π.χ. σχηματικό, συμβολικό, σημασιολογικό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Προϊόντα: τα αποτελέσματα της επενέργειας π.χ. σχέσεις, συστήματα, μετασχηματισμοί</a:t>
            </a:r>
            <a:endParaRPr lang="el-GR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266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Reynond</a:t>
            </a:r>
            <a:r>
              <a:rPr lang="en-GB" sz="4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Bernard Cattell</a:t>
            </a:r>
            <a:endParaRPr lang="el-GR" sz="4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el-GR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γενικοί παράγοντες: ρέουσα νοημοσύνη και αποκρυσταλλωμένη νοημοσύνη </a:t>
            </a:r>
          </a:p>
          <a:p>
            <a:r>
              <a:rPr lang="el-GR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Ρέουσα: προσαρμογή σε νέες καταστάσεις, χωρίς ιδιαίτερα επίδραση από μαθημένες γνώσεις επηρεάζεται κυρίως από γενετικούς παράγοντες (μέγιστη επίδοση κοντά στα 20 χρόνια)</a:t>
            </a:r>
          </a:p>
          <a:p>
            <a:r>
              <a:rPr lang="el-GR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Αποκρυσταλλωμένη:  γνώσεις ως αποτέλεσμα μάθησης (αυξάνεται με την πάροδο των ετών)</a:t>
            </a:r>
            <a:endParaRPr lang="el-GR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267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H </a:t>
            </a:r>
            <a:r>
              <a:rPr lang="el-GR" sz="4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θεωρία του </a:t>
            </a:r>
            <a:r>
              <a:rPr lang="en-GB" sz="4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Jean </a:t>
            </a:r>
            <a:r>
              <a:rPr lang="en-GB" sz="4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Piajet</a:t>
            </a:r>
            <a:endParaRPr lang="el-GR" sz="4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b="1" dirty="0">
                <a:latin typeface="Calibri" panose="020F0502020204030204" pitchFamily="34" charset="0"/>
                <a:cs typeface="Calibri" panose="020F0502020204030204" pitchFamily="34" charset="0"/>
              </a:rPr>
              <a:t>Αισθησιοκινητικό στάδιο 0-2 χρ.</a:t>
            </a:r>
          </a:p>
          <a:p>
            <a:r>
              <a:rPr lang="el-GR" sz="2400" b="1" dirty="0">
                <a:latin typeface="Calibri" panose="020F0502020204030204" pitchFamily="34" charset="0"/>
                <a:cs typeface="Calibri" panose="020F0502020204030204" pitchFamily="34" charset="0"/>
              </a:rPr>
              <a:t>Στάδιο προλογικής </a:t>
            </a:r>
            <a:r>
              <a:rPr lang="el-GR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σκέψης </a:t>
            </a:r>
            <a:r>
              <a:rPr lang="el-GR" sz="2400" b="1" dirty="0">
                <a:latin typeface="Calibri" panose="020F0502020204030204" pitchFamily="34" charset="0"/>
                <a:cs typeface="Calibri" panose="020F0502020204030204" pitchFamily="34" charset="0"/>
              </a:rPr>
              <a:t>3-6χρ.</a:t>
            </a:r>
          </a:p>
          <a:p>
            <a:r>
              <a:rPr lang="el-GR" sz="2400" b="1" dirty="0">
                <a:latin typeface="Calibri" panose="020F0502020204030204" pitchFamily="34" charset="0"/>
                <a:cs typeface="Calibri" panose="020F0502020204030204" pitchFamily="34" charset="0"/>
              </a:rPr>
              <a:t>Στάδιο συγκεκριμένης λογικής σκέψης 7-11χρ.</a:t>
            </a:r>
          </a:p>
          <a:p>
            <a:r>
              <a:rPr lang="el-GR" sz="2400" b="1" dirty="0">
                <a:latin typeface="Calibri" panose="020F0502020204030204" pitchFamily="34" charset="0"/>
                <a:cs typeface="Calibri" panose="020F0502020204030204" pitchFamily="34" charset="0"/>
              </a:rPr>
              <a:t>Στάδιο τυπικής λογικής σκέψης 12+χρ</a:t>
            </a:r>
            <a:r>
              <a:rPr lang="el-GR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4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Ποιοτικές όχι ποσοτικές αλλαγές στη νόηση κατά την ανάπτυξη: το άτομο αντιλαμβάνεται &amp; ερμηνεύει τον κόσμο σε κάθε αναπτυξιακή φάση με διαφορετικό τρόπο</a:t>
            </a:r>
            <a:endParaRPr lang="el-GR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l-GR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465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400" b="1" dirty="0">
                <a:latin typeface="Calibri" panose="020F0502020204030204" pitchFamily="34" charset="0"/>
              </a:rPr>
              <a:t>Νοημοσύνη</a:t>
            </a:r>
            <a:endParaRPr lang="el-GR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b="1" dirty="0">
                <a:latin typeface="Calibri" panose="020F0502020204030204" pitchFamily="34" charset="0"/>
              </a:rPr>
              <a:t>Η νοημοσύνη </a:t>
            </a:r>
            <a:r>
              <a:rPr lang="el-GR" sz="2800" b="1" u="sng" dirty="0">
                <a:latin typeface="Calibri" panose="020F0502020204030204" pitchFamily="34" charset="0"/>
              </a:rPr>
              <a:t>δεν αποτελεί μια αιτία της συμπεριφοράς</a:t>
            </a:r>
            <a:r>
              <a:rPr lang="el-GR" sz="2800" b="1" dirty="0">
                <a:latin typeface="Calibri" panose="020F0502020204030204" pitchFamily="34" charset="0"/>
              </a:rPr>
              <a:t>, αντίθετα </a:t>
            </a:r>
            <a:r>
              <a:rPr lang="el-GR" sz="2800" b="1" u="sng" dirty="0">
                <a:latin typeface="Calibri" panose="020F0502020204030204" pitchFamily="34" charset="0"/>
              </a:rPr>
              <a:t>αποτελείται από τη συχνή εκδήλωση της αποτελεσματικής συμπεριφοράς</a:t>
            </a:r>
            <a:r>
              <a:rPr lang="el-GR" sz="2800" b="1" dirty="0">
                <a:latin typeface="Calibri" panose="020F0502020204030204" pitchFamily="34" charset="0"/>
              </a:rPr>
              <a:t>. Με άλλα λόγια, δεν είμαστε αποτελεσματικοί επειδή έχουμε την απαραίτητη νοημοσύνη, αλλά το ότι είμαστε συχνά αποτελεσματικοί σημαίνει ότι έχουμε την απαραίτητη νοημοσύνη</a:t>
            </a:r>
            <a:r>
              <a:rPr lang="el-GR" sz="2800" b="1" dirty="0" smtClean="0">
                <a:latin typeface="Calibri" panose="020F0502020204030204" pitchFamily="34" charset="0"/>
              </a:rPr>
              <a:t>.</a:t>
            </a:r>
            <a:endParaRPr lang="en-US" sz="2800" b="1" dirty="0" smtClean="0">
              <a:latin typeface="Calibri" panose="020F0502020204030204" pitchFamily="34" charset="0"/>
            </a:endParaRPr>
          </a:p>
          <a:p>
            <a:r>
              <a:rPr lang="el-GR" sz="2800" b="1" dirty="0" smtClean="0">
                <a:latin typeface="Calibri" panose="020F0502020204030204" pitchFamily="34" charset="0"/>
              </a:rPr>
              <a:t>Κλίμακες νοημοσύνης</a:t>
            </a:r>
            <a:endParaRPr lang="el-GR" sz="2800" b="1" dirty="0">
              <a:latin typeface="Calibri" panose="020F0502020204030204" pitchFamily="34" charset="0"/>
            </a:endParaRPr>
          </a:p>
          <a:p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2057139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WISC V</a:t>
            </a:r>
            <a:r>
              <a:rPr lang="en-US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ελληνική έκδοση</a:t>
            </a:r>
            <a:endParaRPr lang="el-GR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Τεστ νοημοσύνης</a:t>
            </a:r>
          </a:p>
          <a:p>
            <a:pPr marL="0" indent="0">
              <a:buNone/>
            </a:pPr>
            <a:r>
              <a:rPr lang="el-GR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5 δείκτες:</a:t>
            </a:r>
          </a:p>
          <a:p>
            <a:r>
              <a:rPr lang="el-GR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Γενικός δείκτης</a:t>
            </a:r>
          </a:p>
          <a:p>
            <a:r>
              <a:rPr lang="el-GR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Δείκτης λεκτικής κατανόησης</a:t>
            </a:r>
          </a:p>
          <a:p>
            <a:r>
              <a:rPr lang="el-GR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Δείκτης αντιληπτικού συλλογισμού</a:t>
            </a:r>
          </a:p>
          <a:p>
            <a:r>
              <a:rPr lang="el-GR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Δείκτης ταχύτητας επεξεργασίας</a:t>
            </a:r>
          </a:p>
          <a:p>
            <a:r>
              <a:rPr lang="el-GR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Δείκτης εργαζόμενης μνήμης</a:t>
            </a:r>
          </a:p>
        </p:txBody>
      </p:sp>
    </p:spTree>
    <p:extLst>
      <p:ext uri="{BB962C8B-B14F-4D97-AF65-F5344CB8AC3E}">
        <p14:creationId xmlns:p14="http://schemas.microsoft.com/office/powerpoint/2010/main" val="3975236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5400" b="1" dirty="0" smtClean="0">
                <a:latin typeface="Calibri" panose="020F0502020204030204" pitchFamily="34" charset="0"/>
              </a:rPr>
              <a:t>Γλώσσα</a:t>
            </a:r>
            <a:endParaRPr lang="el-GR" sz="5400" b="1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b="1" dirty="0" smtClean="0">
                <a:latin typeface="Calibri" panose="020F0502020204030204" pitchFamily="34" charset="0"/>
              </a:rPr>
              <a:t>Συμβολικό σύστημα για την επικοινωνία</a:t>
            </a:r>
          </a:p>
          <a:p>
            <a:r>
              <a:rPr lang="el-GR" sz="2800" b="1" dirty="0" smtClean="0">
                <a:latin typeface="Calibri" panose="020F0502020204030204" pitchFamily="34" charset="0"/>
              </a:rPr>
              <a:t>Αναπαράσταση </a:t>
            </a:r>
            <a:r>
              <a:rPr lang="el-GR" sz="2800" b="1" dirty="0">
                <a:latin typeface="Calibri" panose="020F0502020204030204" pitchFamily="34" charset="0"/>
              </a:rPr>
              <a:t>της πραγματικότητας ακόμη και όταν αυτή είναι απούσα (π.χ. όταν μιλάμε για κάτι που δε βλέπουμε), ακόμη και όταν αφορά μια εσωτερική εμπειρία ή φαντασία (πχ. ευτυχία) ή ακόμη και όταν μιλάμε για το παρελθόν η το μέλλον</a:t>
            </a:r>
            <a:endParaRPr lang="el-GR" sz="2800" b="1" dirty="0" smtClean="0">
              <a:latin typeface="Calibri" panose="020F0502020204030204" pitchFamily="34" charset="0"/>
            </a:endParaRPr>
          </a:p>
          <a:p>
            <a:r>
              <a:rPr lang="el-GR" sz="2800" b="1" dirty="0" smtClean="0">
                <a:latin typeface="Calibri" panose="020F0502020204030204" pitchFamily="34" charset="0"/>
              </a:rPr>
              <a:t>Έκφραση εννοιών, γνώσης, σκέψης</a:t>
            </a:r>
          </a:p>
        </p:txBody>
      </p:sp>
    </p:spTree>
    <p:extLst>
      <p:ext uri="{BB962C8B-B14F-4D97-AF65-F5344CB8AC3E}">
        <p14:creationId xmlns:p14="http://schemas.microsoft.com/office/powerpoint/2010/main" val="1884053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400" b="1" dirty="0" smtClean="0">
                <a:latin typeface="Calibri" panose="020F0502020204030204" pitchFamily="34" charset="0"/>
              </a:rPr>
              <a:t>Σχέση γλώσσας &amp; σκέψης</a:t>
            </a:r>
            <a:endParaRPr lang="el-GR" sz="4400" b="1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3200" b="1" dirty="0">
                <a:latin typeface="Calibri" panose="020F0502020204030204" pitchFamily="34" charset="0"/>
              </a:rPr>
              <a:t>Σκέψη: εσωτερική αναπαράσταση των </a:t>
            </a:r>
            <a:r>
              <a:rPr lang="el-GR" sz="3200" b="1" dirty="0" smtClean="0">
                <a:latin typeface="Calibri" panose="020F0502020204030204" pitchFamily="34" charset="0"/>
              </a:rPr>
              <a:t>γεγονότων</a:t>
            </a:r>
          </a:p>
          <a:p>
            <a:r>
              <a:rPr lang="el-GR" sz="3200" b="1" dirty="0" smtClean="0">
                <a:latin typeface="Calibri" panose="020F0502020204030204" pitchFamily="34" charset="0"/>
              </a:rPr>
              <a:t>Η </a:t>
            </a:r>
            <a:r>
              <a:rPr lang="el-GR" sz="3200" b="1" dirty="0">
                <a:latin typeface="Calibri" panose="020F0502020204030204" pitchFamily="34" charset="0"/>
              </a:rPr>
              <a:t>γλώσσα επιτρέπει την κωδικοποίηση των εννοιών της σκέψης σε σύμβολα που επιτρέπουν το χειρισμό των εννοιών και τη χρήση τους στο λόγο. </a:t>
            </a:r>
            <a:endParaRPr lang="el-GR" sz="3200" b="1" dirty="0" smtClean="0">
              <a:latin typeface="Calibri" panose="020F0502020204030204" pitchFamily="34" charset="0"/>
            </a:endParaRPr>
          </a:p>
          <a:p>
            <a:endParaRPr lang="el-GR" sz="32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889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5400" b="1" dirty="0" smtClean="0">
                <a:latin typeface="Calibri" panose="020F0502020204030204" pitchFamily="34" charset="0"/>
              </a:rPr>
              <a:t>Αντίληψη &amp; Αισθήσεις</a:t>
            </a:r>
            <a:endParaRPr lang="el-GR" sz="5400" b="1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/>
            <a:r>
              <a:rPr lang="el-GR" sz="3200" b="1" dirty="0" smtClean="0">
                <a:latin typeface="Calibri" panose="020F0502020204030204" pitchFamily="34" charset="0"/>
              </a:rPr>
              <a:t>Αντίληψη σχετίζεται </a:t>
            </a:r>
            <a:r>
              <a:rPr lang="el-GR" sz="3200" b="1" dirty="0">
                <a:latin typeface="Calibri" panose="020F0502020204030204" pitchFamily="34" charset="0"/>
              </a:rPr>
              <a:t>άμεσα με τα </a:t>
            </a:r>
            <a:r>
              <a:rPr lang="el-GR" sz="3200" b="1" u="sng" dirty="0">
                <a:latin typeface="Calibri" panose="020F0502020204030204" pitchFamily="34" charset="0"/>
              </a:rPr>
              <a:t>αισθητηριακά ερεθίσματα </a:t>
            </a:r>
            <a:r>
              <a:rPr lang="el-GR" sz="3200" b="1" dirty="0">
                <a:latin typeface="Calibri" panose="020F0502020204030204" pitchFamily="34" charset="0"/>
              </a:rPr>
              <a:t>που λαμβάνουμε </a:t>
            </a:r>
            <a:r>
              <a:rPr lang="el-GR" sz="3200" b="1" dirty="0" smtClean="0">
                <a:latin typeface="Calibri" panose="020F0502020204030204" pitchFamily="34" charset="0"/>
              </a:rPr>
              <a:t>&amp; με </a:t>
            </a:r>
            <a:r>
              <a:rPr lang="el-GR" sz="3200" b="1" dirty="0">
                <a:latin typeface="Calibri" panose="020F0502020204030204" pitchFamily="34" charset="0"/>
              </a:rPr>
              <a:t>τη </a:t>
            </a:r>
            <a:r>
              <a:rPr lang="el-GR" sz="3200" b="1" u="sng" dirty="0">
                <a:latin typeface="Calibri" panose="020F0502020204030204" pitchFamily="34" charset="0"/>
              </a:rPr>
              <a:t>λειτουργία του εγκεφάλου</a:t>
            </a:r>
            <a:endParaRPr lang="el-GR" sz="3200" b="1" u="sng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ctr"/>
            <a:r>
              <a:rPr lang="el-GR" sz="3200" b="1" dirty="0">
                <a:solidFill>
                  <a:schemeClr val="tx1"/>
                </a:solidFill>
                <a:latin typeface="Calibri" panose="020F0502020204030204" pitchFamily="34" charset="0"/>
              </a:rPr>
              <a:t>6 αισθήσεις:  όραση, ακοή, όσφρηση, αφή, γεύση, </a:t>
            </a:r>
            <a:r>
              <a:rPr lang="el-GR" sz="3200" b="1" dirty="0">
                <a:latin typeface="Calibri" panose="020F0502020204030204" pitchFamily="34" charset="0"/>
              </a:rPr>
              <a:t>κ</a:t>
            </a:r>
            <a:r>
              <a:rPr lang="el-GR" sz="3200" b="1" dirty="0" smtClean="0">
                <a:latin typeface="Calibri" panose="020F0502020204030204" pitchFamily="34" charset="0"/>
              </a:rPr>
              <a:t>ιναίσθηση </a:t>
            </a:r>
            <a:r>
              <a:rPr lang="el-GR" sz="3200" b="1" dirty="0">
                <a:latin typeface="Calibri" panose="020F0502020204030204" pitchFamily="34" charset="0"/>
              </a:rPr>
              <a:t>ή ιδιοδεκτικότητα (μας πληροφορεί για την εσωτερική κατάσταση του σώματος και για τις κινήσεις των αρθρώσεων και των μυών)</a:t>
            </a:r>
            <a:endParaRPr lang="el-GR" sz="32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ctr"/>
            <a:endParaRPr lang="el-GR" sz="32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90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Ερωτήματα</a:t>
            </a:r>
            <a:endParaRPr lang="el-GR" sz="4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Είναι έμφυτη ικανότητα ή αποτέλεσμα μάθησης;</a:t>
            </a:r>
          </a:p>
          <a:p>
            <a:r>
              <a:rPr lang="el-GR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Πώς συνδέεται με τη σκέψη;</a:t>
            </a:r>
            <a:endParaRPr lang="el-GR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715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Θεωρίες γλωσσικής μάθησης</a:t>
            </a:r>
            <a:endParaRPr lang="el-GR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Συμπεριφοριστές</a:t>
            </a:r>
          </a:p>
          <a:p>
            <a:r>
              <a:rPr lang="en-GB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Noam Chomsky</a:t>
            </a:r>
          </a:p>
          <a:p>
            <a:r>
              <a:rPr lang="en-GB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Jean Piaget</a:t>
            </a:r>
          </a:p>
          <a:p>
            <a:r>
              <a:rPr lang="en-GB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Lev-</a:t>
            </a:r>
            <a:r>
              <a:rPr lang="en-GB" sz="2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Semyonovich</a:t>
            </a:r>
            <a:r>
              <a:rPr lang="en-GB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Vygotsky</a:t>
            </a:r>
            <a:endParaRPr lang="el-GR" sz="24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Edward Sapir &amp; Benjamin Lee Whorf</a:t>
            </a:r>
            <a:endParaRPr lang="el-GR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617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Συμπεριφοριστές</a:t>
            </a:r>
            <a:endParaRPr lang="el-GR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Π.χ. </a:t>
            </a:r>
            <a:r>
              <a:rPr lang="en-GB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Skinner</a:t>
            </a:r>
          </a:p>
          <a:p>
            <a:r>
              <a:rPr lang="el-GR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lang="en-GB" sz="2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abula</a:t>
            </a:r>
            <a:r>
              <a:rPr lang="en-GB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rasa</a:t>
            </a:r>
            <a:endParaRPr lang="el-GR" sz="24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Ερεθίσματα από το περιβάλλον </a:t>
            </a:r>
            <a:endParaRPr lang="el-GR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19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n-GB" sz="4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oam</a:t>
            </a:r>
            <a:r>
              <a:rPr lang="en-GB" sz="4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Chomsky</a:t>
            </a:r>
            <a:endParaRPr lang="el-GR" sz="4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Όχι </a:t>
            </a:r>
            <a:r>
              <a:rPr lang="en-GB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tabula rasa </a:t>
            </a:r>
            <a:endParaRPr lang="en-US" sz="28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Τα παιδιά είναι γενετικά προδιατεθειμένα να μπορούν να αποκτήσουν τη γλώσσα</a:t>
            </a:r>
          </a:p>
          <a:p>
            <a:r>
              <a:rPr lang="el-GR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Υπάρχει έμφυτος μηχανισμός γλώσσας που μας βοηθά να την αποκτήσουμε</a:t>
            </a:r>
            <a:endParaRPr lang="el-GR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56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Jean Piaget</a:t>
            </a:r>
            <a:endParaRPr lang="el-GR" sz="4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Νόηση προηγείται της γλώσσας</a:t>
            </a:r>
          </a:p>
          <a:p>
            <a:r>
              <a:rPr lang="el-GR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Η γλώσσα αντανακλά το επίπεδο γνωστικής ανάπτυξης του ατόμου</a:t>
            </a:r>
          </a:p>
          <a:p>
            <a:r>
              <a:rPr lang="el-GR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Παραγκώνιση του ρόλου του κοινωνικού περιβάλλοντος</a:t>
            </a:r>
          </a:p>
          <a:p>
            <a:r>
              <a:rPr lang="el-GR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Ενεργή παρέμβαση του ατόμου στο περιβάλλον</a:t>
            </a:r>
            <a:endParaRPr lang="el-GR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439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916" y="623455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n-GB" sz="4400" b="1" dirty="0">
                <a:latin typeface="Calibri" panose="020F0502020204030204" pitchFamily="34" charset="0"/>
                <a:cs typeface="Calibri" panose="020F0502020204030204" pitchFamily="34" charset="0"/>
              </a:rPr>
              <a:t>Lev-</a:t>
            </a:r>
            <a:r>
              <a:rPr lang="en-GB" sz="4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Semyonovich</a:t>
            </a:r>
            <a:r>
              <a:rPr lang="en-GB" sz="4400" b="1" dirty="0">
                <a:latin typeface="Calibri" panose="020F0502020204030204" pitchFamily="34" charset="0"/>
                <a:cs typeface="Calibri" panose="020F0502020204030204" pitchFamily="34" charset="0"/>
              </a:rPr>
              <a:t> Vygotsky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Καθοριστικός ο ρόλος των ενηλίκων</a:t>
            </a:r>
          </a:p>
          <a:p>
            <a:r>
              <a:rPr lang="el-GR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Η γλώσσα αναπτύσσεται παράλληλα με τη σκέψη σε κοινωνικά περιβάλλοντα, αρχικά χωριστά και στην πορεία αλληλοεπηρεάζονται</a:t>
            </a:r>
            <a:endParaRPr lang="el-GR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087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4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Edward Sapir &amp; Benjamin Lee Whorf</a:t>
            </a:r>
            <a:endParaRPr lang="el-GR" sz="4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H </a:t>
            </a:r>
            <a:r>
              <a:rPr lang="el-GR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σκέψη εξαρτάται από τη γλώσσα, όχι το αντίθετο</a:t>
            </a:r>
          </a:p>
          <a:p>
            <a:r>
              <a:rPr lang="el-GR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Η γλώσσα καθορίζει τον τρόπο που σκεφτόμαστε και αντιλαμβανόμαστε τον κόσμο</a:t>
            </a:r>
          </a:p>
          <a:p>
            <a:r>
              <a:rPr lang="el-GR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Ο τρόπος που αντιλαμβανόμαστε τον κόσμο διαφορετικός σε κάθε γλώσσα</a:t>
            </a:r>
            <a:endParaRPr lang="en-GB" sz="28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Π.χ. Εσκιμώοι 27 διαφορετικές λέξεις για το χιόνι, απαιτείται στον πολιτισμό τους η διάκριση των διαφορετικών ειδών χιονιού.</a:t>
            </a:r>
            <a:endParaRPr lang="el-GR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703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Απορίες, Προβληματισμοί, Επισημάνσεις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206" y="2501106"/>
            <a:ext cx="6905625" cy="3200400"/>
          </a:xfrm>
        </p:spPr>
      </p:pic>
    </p:spTree>
    <p:extLst>
      <p:ext uri="{BB962C8B-B14F-4D97-AF65-F5344CB8AC3E}">
        <p14:creationId xmlns:p14="http://schemas.microsoft.com/office/powerpoint/2010/main" val="1327333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Βιβλιογραφικές αναφορές</a:t>
            </a:r>
            <a:endParaRPr lang="el-GR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Kring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A. M., Davison, G. C., Neale, J. M., &amp; Johnson, S. L. (2010). </a:t>
            </a:r>
            <a:r>
              <a:rPr lang="el-GR" sz="2400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Ψυχοπαθολογία</a:t>
            </a:r>
            <a:r>
              <a:rPr lang="el-GR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 </a:t>
            </a:r>
            <a:r>
              <a:rPr lang="en-GB" sz="24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(E. </a:t>
            </a:r>
            <a:r>
              <a:rPr lang="el-GR" sz="24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Αυδή &amp; Π.Ρούσση Επιμ. ). Εκδόσεις </a:t>
            </a:r>
            <a:r>
              <a:rPr lang="en-US" sz="2400" i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Gutenberg</a:t>
            </a:r>
            <a:r>
              <a:rPr lang="el-GR" sz="2400" i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GB" sz="2400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4175086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5400" b="1" dirty="0" smtClean="0">
                <a:latin typeface="Calibri" panose="020F0502020204030204" pitchFamily="34" charset="0"/>
              </a:rPr>
              <a:t>Αισθήσεις &amp; Αντίληψη </a:t>
            </a:r>
            <a:endParaRPr lang="el-GR" sz="5400" b="1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2800" b="1" dirty="0">
                <a:solidFill>
                  <a:schemeClr val="tx1"/>
                </a:solidFill>
                <a:latin typeface="Calibri" panose="020F0502020204030204" pitchFamily="34" charset="0"/>
              </a:rPr>
              <a:t>Η αντίληψη </a:t>
            </a:r>
            <a:r>
              <a:rPr lang="el-GR" sz="2800" b="1" u="sng" dirty="0">
                <a:solidFill>
                  <a:schemeClr val="tx1"/>
                </a:solidFill>
                <a:latin typeface="Calibri" panose="020F0502020204030204" pitchFamily="34" charset="0"/>
              </a:rPr>
              <a:t>διαφοροποιείται</a:t>
            </a:r>
            <a:r>
              <a:rPr lang="el-GR" sz="2800" b="1" dirty="0">
                <a:solidFill>
                  <a:schemeClr val="tx1"/>
                </a:solidFill>
                <a:latin typeface="Calibri" panose="020F0502020204030204" pitchFamily="34" charset="0"/>
              </a:rPr>
              <a:t> από την αίσθηση καθώς δεν προσλαμβάνουμε παθητικά πληροφορίες. Τις αναλύουμε και τις ερμηνεύουμε</a:t>
            </a:r>
            <a:r>
              <a:rPr lang="el-GR" sz="28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.</a:t>
            </a:r>
          </a:p>
          <a:p>
            <a:pPr algn="ctr"/>
            <a:r>
              <a:rPr lang="el-GR" sz="28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Οπτική αγνωσία : πρόβλημα στην αντίληψη, όχι στην όραση</a:t>
            </a:r>
          </a:p>
          <a:p>
            <a:pPr algn="ctr"/>
            <a:endParaRPr lang="el-GR" sz="2800" b="1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855902592"/>
              </p:ext>
            </p:extLst>
          </p:nvPr>
        </p:nvGraphicFramePr>
        <p:xfrm>
          <a:off x="677334" y="4679267"/>
          <a:ext cx="8809330" cy="1968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8231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125" y="1761564"/>
            <a:ext cx="7774315" cy="4329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90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726" y="622479"/>
            <a:ext cx="9187883" cy="1320800"/>
          </a:xfrm>
        </p:spPr>
        <p:txBody>
          <a:bodyPr>
            <a:normAutofit/>
          </a:bodyPr>
          <a:lstStyle/>
          <a:p>
            <a:pPr algn="ctr"/>
            <a:r>
              <a:rPr lang="el-GR" b="1" dirty="0" smtClean="0">
                <a:latin typeface="Calibri" panose="020F0502020204030204" pitchFamily="34" charset="0"/>
              </a:rPr>
              <a:t>Αρχές αντιληπτικής οργάνωσης: ομαδοποίηση</a:t>
            </a:r>
            <a:endParaRPr lang="el-GR" b="1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25769"/>
            <a:ext cx="8737122" cy="4315593"/>
          </a:xfrm>
        </p:spPr>
        <p:txBody>
          <a:bodyPr>
            <a:noAutofit/>
          </a:bodyPr>
          <a:lstStyle/>
          <a:p>
            <a:r>
              <a:rPr lang="el-GR" sz="2000" dirty="0" smtClean="0">
                <a:latin typeface="Calibri" panose="020F0502020204030204" pitchFamily="34" charset="0"/>
              </a:rPr>
              <a:t>Υπάρχει μια έμφυτη τάση του οργανισμού να αντιδρά </a:t>
            </a:r>
            <a:r>
              <a:rPr lang="el-GR" sz="2000" u="sng" dirty="0" smtClean="0">
                <a:latin typeface="Calibri" panose="020F0502020204030204" pitchFamily="34" charset="0"/>
              </a:rPr>
              <a:t>με κάποιους μορφολογικούς κανόνες</a:t>
            </a:r>
            <a:r>
              <a:rPr lang="el-GR" sz="2000" dirty="0" smtClean="0">
                <a:latin typeface="Calibri" panose="020F0502020204030204" pitchFamily="34" charset="0"/>
              </a:rPr>
              <a:t>. Όσον αφορά τα οπτικά ερεθίσματα ισχύουν οι παρακάτω κανόνες:</a:t>
            </a:r>
          </a:p>
          <a:p>
            <a:r>
              <a:rPr lang="el-GR" u="sng" dirty="0" smtClean="0">
                <a:latin typeface="Calibri" panose="020F0502020204030204" pitchFamily="34" charset="0"/>
              </a:rPr>
              <a:t>Εγγύτητα</a:t>
            </a:r>
            <a:r>
              <a:rPr lang="el-GR" dirty="0" smtClean="0">
                <a:latin typeface="Calibri" panose="020F0502020204030204" pitchFamily="34" charset="0"/>
              </a:rPr>
              <a:t>: </a:t>
            </a:r>
            <a:r>
              <a:rPr lang="el-GR" dirty="0">
                <a:latin typeface="Calibri" panose="020F0502020204030204" pitchFamily="34" charset="0"/>
              </a:rPr>
              <a:t>αντικείμενα που βρίσκονται κοντά το ένα στο άλλο τα αντιλαμβανόμαστε ως ομάδα </a:t>
            </a:r>
          </a:p>
          <a:p>
            <a:r>
              <a:rPr lang="el-GR" u="sng" dirty="0" smtClean="0">
                <a:latin typeface="Calibri" panose="020F0502020204030204" pitchFamily="34" charset="0"/>
              </a:rPr>
              <a:t>Ομοιότητα</a:t>
            </a:r>
            <a:r>
              <a:rPr lang="el-GR" dirty="0" smtClean="0">
                <a:latin typeface="Calibri" panose="020F0502020204030204" pitchFamily="34" charset="0"/>
              </a:rPr>
              <a:t>: </a:t>
            </a:r>
            <a:r>
              <a:rPr lang="el-GR" dirty="0">
                <a:latin typeface="Calibri" panose="020F0502020204030204" pitchFamily="34" charset="0"/>
              </a:rPr>
              <a:t>αντικείμενα που είναι όμοια τα αντιλαμβανόμαστε ως </a:t>
            </a:r>
            <a:r>
              <a:rPr lang="el-GR" dirty="0" smtClean="0">
                <a:latin typeface="Calibri" panose="020F0502020204030204" pitchFamily="34" charset="0"/>
              </a:rPr>
              <a:t>ομάδα</a:t>
            </a:r>
            <a:endParaRPr lang="en-US" dirty="0" smtClean="0">
              <a:latin typeface="Calibri" panose="020F0502020204030204" pitchFamily="34" charset="0"/>
            </a:endParaRPr>
          </a:p>
          <a:p>
            <a:r>
              <a:rPr lang="el-GR" u="sng" dirty="0">
                <a:latin typeface="Calibri" panose="020F0502020204030204" pitchFamily="34" charset="0"/>
              </a:rPr>
              <a:t>Υφή</a:t>
            </a:r>
            <a:r>
              <a:rPr lang="el-GR" dirty="0">
                <a:latin typeface="Calibri" panose="020F0502020204030204" pitchFamily="34" charset="0"/>
              </a:rPr>
              <a:t>: αντικείμενα που φαίνονται να έχουν την ίδια υφή τα αντιλαμβανόμαστε ως </a:t>
            </a:r>
            <a:r>
              <a:rPr lang="el-GR" dirty="0" smtClean="0">
                <a:latin typeface="Calibri" panose="020F0502020204030204" pitchFamily="34" charset="0"/>
              </a:rPr>
              <a:t>ομάδα</a:t>
            </a:r>
            <a:endParaRPr lang="el-GR" dirty="0">
              <a:latin typeface="Calibri" panose="020F0502020204030204" pitchFamily="34" charset="0"/>
            </a:endParaRPr>
          </a:p>
          <a:p>
            <a:r>
              <a:rPr lang="el-GR" u="sng" dirty="0" smtClean="0">
                <a:latin typeface="Calibri" panose="020F0502020204030204" pitchFamily="34" charset="0"/>
              </a:rPr>
              <a:t>Συνέχεια</a:t>
            </a:r>
            <a:r>
              <a:rPr lang="el-GR" dirty="0" smtClean="0">
                <a:latin typeface="Calibri" panose="020F0502020204030204" pitchFamily="34" charset="0"/>
              </a:rPr>
              <a:t>: </a:t>
            </a:r>
            <a:r>
              <a:rPr lang="el-GR" dirty="0">
                <a:latin typeface="Calibri" panose="020F0502020204030204" pitchFamily="34" charset="0"/>
              </a:rPr>
              <a:t>θεωρούνται ότι είναι στην ίδια ομάδα αντικείμενα που παρουσιάζουν μία συνέχεια </a:t>
            </a:r>
          </a:p>
          <a:p>
            <a:r>
              <a:rPr lang="el-GR" u="sng" dirty="0" smtClean="0">
                <a:latin typeface="Calibri" panose="020F0502020204030204" pitchFamily="34" charset="0"/>
              </a:rPr>
              <a:t>Εγκλεισμός</a:t>
            </a:r>
            <a:r>
              <a:rPr lang="el-GR" dirty="0" smtClean="0">
                <a:latin typeface="Calibri" panose="020F0502020204030204" pitchFamily="34" charset="0"/>
              </a:rPr>
              <a:t>: ένα ανοιχτό ή ημιτελές ερέθισμα το αντιλαμβανόμαστε ως ολοκληρωμένο &amp; κλειστό, γιατί έτσι είναι πιο εύκολο να προσληφθούν</a:t>
            </a:r>
          </a:p>
          <a:p>
            <a:r>
              <a:rPr lang="el-GR" dirty="0" smtClean="0">
                <a:latin typeface="Calibri" panose="020F0502020204030204" pitchFamily="34" charset="0"/>
              </a:rPr>
              <a:t> </a:t>
            </a:r>
            <a:r>
              <a:rPr lang="el-GR" u="sng" dirty="0" smtClean="0">
                <a:latin typeface="Calibri" panose="020F0502020204030204" pitchFamily="34" charset="0"/>
              </a:rPr>
              <a:t>Απλότητα</a:t>
            </a:r>
            <a:r>
              <a:rPr lang="el-GR" dirty="0" smtClean="0">
                <a:latin typeface="Calibri" panose="020F0502020204030204" pitchFamily="34" charset="0"/>
              </a:rPr>
              <a:t>: </a:t>
            </a:r>
            <a:r>
              <a:rPr lang="el-GR" dirty="0">
                <a:latin typeface="Calibri" panose="020F0502020204030204" pitchFamily="34" charset="0"/>
              </a:rPr>
              <a:t>αντιλαμβανόμαστε ως ομάδα τα αντικείμενα που μας παραπέμπουν σε πιο απλούς σχηματισμούς</a:t>
            </a:r>
          </a:p>
          <a:p>
            <a:pPr marL="0" indent="0">
              <a:buNone/>
            </a:pPr>
            <a:endParaRPr lang="el-GR" dirty="0" smtClean="0">
              <a:latin typeface="Calibri" panose="020F0502020204030204" pitchFamily="34" charset="0"/>
            </a:endParaRPr>
          </a:p>
          <a:p>
            <a:endParaRPr lang="el-GR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889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8C59B386-999D-4CB6-B907-9F3997C027CC}"/>
    </a:ext>
  </a:extLst>
</a:theme>
</file>

<file path=ppt/theme/theme2.xml><?xml version="1.0" encoding="utf-8"?>
<a:theme xmlns:a="http://schemas.openxmlformats.org/drawingml/2006/main" name="1_Face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8C59B386-999D-4CB6-B907-9F3997C027CC}"/>
    </a:ext>
  </a:extLst>
</a:theme>
</file>

<file path=ppt/theme/theme3.xml><?xml version="1.0" encoding="utf-8"?>
<a:theme xmlns:a="http://schemas.openxmlformats.org/drawingml/2006/main" name="2_Face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8C59B386-999D-4CB6-B907-9F3997C027CC}"/>
    </a:ext>
  </a:extLst>
</a:theme>
</file>

<file path=ppt/theme/theme4.xml><?xml version="1.0" encoding="utf-8"?>
<a:theme xmlns:a="http://schemas.openxmlformats.org/drawingml/2006/main" name="3_Face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8C59B386-999D-4CB6-B907-9F3997C027CC}"/>
    </a:ext>
  </a:extLst>
</a:theme>
</file>

<file path=ppt/theme/theme5.xml><?xml version="1.0" encoding="utf-8"?>
<a:theme xmlns:a="http://schemas.openxmlformats.org/drawingml/2006/main" name="4_Face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822</TotalTime>
  <Words>1962</Words>
  <Application>Microsoft Office PowerPoint</Application>
  <PresentationFormat>Custom</PresentationFormat>
  <Paragraphs>284</Paragraphs>
  <Slides>68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68</vt:i4>
      </vt:variant>
    </vt:vector>
  </HeadingPairs>
  <TitlesOfParts>
    <vt:vector size="73" baseType="lpstr">
      <vt:lpstr>Facet</vt:lpstr>
      <vt:lpstr>1_Facet</vt:lpstr>
      <vt:lpstr>2_Facet</vt:lpstr>
      <vt:lpstr>3_Facet</vt:lpstr>
      <vt:lpstr>4_Facet</vt:lpstr>
      <vt:lpstr>Εισαγωγή στη Γενική  Ψυχολογία Α΄ εξάμηνο</vt:lpstr>
      <vt:lpstr>Στην προηγούμενη ενότητα</vt:lpstr>
      <vt:lpstr>Στην παρούσα ενότητα</vt:lpstr>
      <vt:lpstr> Γνωστική Ψυχολογία</vt:lpstr>
      <vt:lpstr>Αντίληψη</vt:lpstr>
      <vt:lpstr>Αντίληψη &amp; Αισθήσεις</vt:lpstr>
      <vt:lpstr>Αισθήσεις &amp; Αντίληψη </vt:lpstr>
      <vt:lpstr>PowerPoint Presentation</vt:lpstr>
      <vt:lpstr>Αρχές αντιληπτικής οργάνωσης: ομαδοποίηση</vt:lpstr>
      <vt:lpstr>Αντιστοίχιση αρχών αντιληπτικής οργάνωσης με εικόνες 1) Εγγύτητα 2) Ομοιότητα 3) Συνέχεια 4) Εγκλεισμός  5) Απλότητα</vt:lpstr>
      <vt:lpstr>PowerPoint Presentation</vt:lpstr>
      <vt:lpstr>Αντιληπτική Σταθερότητα</vt:lpstr>
      <vt:lpstr>Σχέση μορφής-φόντου</vt:lpstr>
      <vt:lpstr>Τι βλέπετε;</vt:lpstr>
      <vt:lpstr>PowerPoint Presentation</vt:lpstr>
      <vt:lpstr>PowerPoint Presentation</vt:lpstr>
      <vt:lpstr>Αντίληψη &amp; Εμπειρία</vt:lpstr>
      <vt:lpstr>Άλλοι παράγοντες που επηρεάζουν την αντίληψη</vt:lpstr>
      <vt:lpstr>Αντιληπτικές πλάνες</vt:lpstr>
      <vt:lpstr>Ποια γραμμή είναι μεγάλύτερη;</vt:lpstr>
      <vt:lpstr>Ποιος κεντρικός κύκλος είναι μεγαλύτερος; </vt:lpstr>
      <vt:lpstr>Η αντίληψη είναι κάτι περισσότερο από την απλή αποκωδικοποίηση των πληροφοριών που προσλαμβάνονται από το οπτικό σύστημα. Είναι μια διεργασία συναγωγής συμπερασμάτων σχετικά με τα δεδομένα. Ο εγκέφαλος μερικές φορές παράγει εσφαλμένες υποθέσεις τις οποίες βιώνουμε ως οπτικές πλάνες. </vt:lpstr>
      <vt:lpstr>Σύνοψη</vt:lpstr>
      <vt:lpstr>Μάθηση</vt:lpstr>
      <vt:lpstr>Θεωρίες μάθησης</vt:lpstr>
      <vt:lpstr>Μνήμη</vt:lpstr>
      <vt:lpstr>Στάδια μνήμης</vt:lpstr>
      <vt:lpstr>Στάδια μνήμης: Κωδικοποίηση</vt:lpstr>
      <vt:lpstr>Στάδια μνήμης: Αποθήκευση</vt:lpstr>
      <vt:lpstr>Στάδια μνήμης: Ανάσυρση</vt:lpstr>
      <vt:lpstr>Είδη μνήμης </vt:lpstr>
      <vt:lpstr>Εϊδη μνήμης: Αισθητηριακή</vt:lpstr>
      <vt:lpstr>Είδη μνήμης: Βραχυπρόθεσμη</vt:lpstr>
      <vt:lpstr>Είδη μνήμης: Μακροπρόθεσμη</vt:lpstr>
      <vt:lpstr>Είδη μνήμης</vt:lpstr>
      <vt:lpstr>Ομαδική άσκηση</vt:lpstr>
      <vt:lpstr>Προοπτική μνήμη</vt:lpstr>
      <vt:lpstr>Λήθη</vt:lpstr>
      <vt:lpstr>Αιτίες λήθης</vt:lpstr>
      <vt:lpstr>Αιτίες λήθης: Αναδρομική και προδρομική παρεμπόδιση-παρεμβολή </vt:lpstr>
      <vt:lpstr>Αιτίες λήθης: Φθορά του μνημονικού ίχνους </vt:lpstr>
      <vt:lpstr>Αιτίες λήθης: Συναισθηματικοί παράγοντες </vt:lpstr>
      <vt:lpstr>Τρόποι βελτίωσης της μνήμης </vt:lpstr>
      <vt:lpstr>Νόηση</vt:lpstr>
      <vt:lpstr>Νοημοσύνη</vt:lpstr>
      <vt:lpstr>Θεωρίες για τη νόηση</vt:lpstr>
      <vt:lpstr>Alfred Binet</vt:lpstr>
      <vt:lpstr>Binet–Simon test </vt:lpstr>
      <vt:lpstr>Charles Spearman</vt:lpstr>
      <vt:lpstr>Η θεωρία των 2 παραγόντων</vt:lpstr>
      <vt:lpstr>Louis L. Thurstone</vt:lpstr>
      <vt:lpstr>Η θεωρία των 7 πρωτογενών παραγόντων</vt:lpstr>
      <vt:lpstr>Joy Paul Guilford</vt:lpstr>
      <vt:lpstr>Reynond Bernard Cattell</vt:lpstr>
      <vt:lpstr>H θεωρία του Jean Piajet</vt:lpstr>
      <vt:lpstr>Νοημοσύνη</vt:lpstr>
      <vt:lpstr>WISC V ελληνική έκδοση</vt:lpstr>
      <vt:lpstr>Γλώσσα</vt:lpstr>
      <vt:lpstr>Σχέση γλώσσας &amp; σκέψης</vt:lpstr>
      <vt:lpstr>Ερωτήματα</vt:lpstr>
      <vt:lpstr>Θεωρίες γλωσσικής μάθησης</vt:lpstr>
      <vt:lpstr>Συμπεριφοριστές</vt:lpstr>
      <vt:lpstr>Νoam Chomsky</vt:lpstr>
      <vt:lpstr>Jean Piaget</vt:lpstr>
      <vt:lpstr>Lev-Semyonovich Vygotsky</vt:lpstr>
      <vt:lpstr>Edward Sapir &amp; Benjamin Lee Whorf</vt:lpstr>
      <vt:lpstr>Απορίες, Προβληματισμοί, Επισημάνσεις </vt:lpstr>
      <vt:lpstr>Βιβλιογραφικές αναφορές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Γενική Ψυχολογία Α΄ εξάμηνο</dc:title>
  <dc:creator>MARIA DIMITRIADOU</dc:creator>
  <cp:lastModifiedBy>Maria Dimitriadou</cp:lastModifiedBy>
  <cp:revision>83</cp:revision>
  <dcterms:created xsi:type="dcterms:W3CDTF">2021-12-17T18:53:01Z</dcterms:created>
  <dcterms:modified xsi:type="dcterms:W3CDTF">2024-12-09T17:01:57Z</dcterms:modified>
</cp:coreProperties>
</file>