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8" r:id="rId4"/>
    <p:sldId id="257" r:id="rId5"/>
    <p:sldId id="267" r:id="rId6"/>
    <p:sldId id="259" r:id="rId7"/>
    <p:sldId id="260" r:id="rId8"/>
    <p:sldId id="277" r:id="rId9"/>
    <p:sldId id="272" r:id="rId10"/>
    <p:sldId id="261" r:id="rId11"/>
    <p:sldId id="276" r:id="rId12"/>
    <p:sldId id="271" r:id="rId13"/>
    <p:sldId id="263" r:id="rId14"/>
    <p:sldId id="268" r:id="rId15"/>
    <p:sldId id="264" r:id="rId16"/>
    <p:sldId id="278" r:id="rId17"/>
    <p:sldId id="280" r:id="rId18"/>
    <p:sldId id="281" r:id="rId19"/>
    <p:sldId id="282" r:id="rId20"/>
    <p:sldId id="283" r:id="rId21"/>
    <p:sldId id="284" r:id="rId22"/>
    <p:sldId id="285" r:id="rId23"/>
    <p:sldId id="288" r:id="rId24"/>
    <p:sldId id="279" r:id="rId25"/>
    <p:sldId id="289" r:id="rId26"/>
    <p:sldId id="286" r:id="rId27"/>
    <p:sldId id="292" r:id="rId28"/>
    <p:sldId id="290" r:id="rId29"/>
    <p:sldId id="291" r:id="rId30"/>
    <p:sldId id="265" r:id="rId31"/>
    <p:sldId id="270" r:id="rId32"/>
    <p:sldId id="266" r:id="rId33"/>
    <p:sldId id="275" r:id="rId34"/>
    <p:sldId id="269" r:id="rId35"/>
    <p:sldId id="273" r:id="rId36"/>
    <p:sldId id="274"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20" name="19 - Θέση υποσέλιδου"/>
          <p:cNvSpPr>
            <a:spLocks noGrp="1"/>
          </p:cNvSpPr>
          <p:nvPr>
            <p:ph type="ftr" sz="quarter" idx="11"/>
          </p:nvPr>
        </p:nvSpPr>
        <p:spPr/>
        <p:txBody>
          <a:bodyPr/>
          <a:lstStyle/>
          <a:p>
            <a:endParaRPr lang="el-GR"/>
          </a:p>
        </p:txBody>
      </p:sp>
      <p:sp>
        <p:nvSpPr>
          <p:cNvPr id="10" name="9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B734995C-405E-4FAD-B03F-EB7A14D9A6A3}" type="datetimeFigureOut">
              <a:rPr lang="el-GR" smtClean="0"/>
              <a:t>12/11/2021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9F2184D6-3919-481E-9103-6ABCDE75B3FB}" type="slidenum">
              <a:rPr lang="el-GR" smtClean="0"/>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p>
            <a:r>
              <a:rPr kumimoji="0" lang="el-GR"/>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734995C-405E-4FAD-B03F-EB7A14D9A6A3}" type="datetimeFigureOut">
              <a:rPr lang="el-GR" smtClean="0"/>
              <a:t>12/11/2021</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F2184D6-3919-481E-9103-6ABCDE75B3FB}" type="slidenum">
              <a:rPr lang="el-GR" smtClean="0"/>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403648" y="1844824"/>
            <a:ext cx="7406640" cy="1472184"/>
          </a:xfrm>
        </p:spPr>
        <p:txBody>
          <a:bodyPr/>
          <a:lstStyle/>
          <a:p>
            <a:pPr algn="ctr"/>
            <a:r>
              <a:rPr lang="el-GR" b="1" dirty="0">
                <a:solidFill>
                  <a:schemeClr val="tx1">
                    <a:lumMod val="95000"/>
                    <a:lumOff val="5000"/>
                  </a:schemeClr>
                </a:solidFill>
              </a:rPr>
              <a:t>ΝΕΥΡΙΚΟ ΣΥΣΤΗΜΑ - ΝΕΥΡΩΝΑΣ</a:t>
            </a:r>
          </a:p>
        </p:txBody>
      </p:sp>
      <p:sp>
        <p:nvSpPr>
          <p:cNvPr id="3" name="2 - Υπότιτλος"/>
          <p:cNvSpPr>
            <a:spLocks noGrp="1"/>
          </p:cNvSpPr>
          <p:nvPr>
            <p:ph type="subTitle" idx="1"/>
          </p:nvPr>
        </p:nvSpPr>
        <p:spPr>
          <a:xfrm>
            <a:off x="1403648" y="3861048"/>
            <a:ext cx="7406640" cy="1752600"/>
          </a:xfrm>
        </p:spPr>
        <p:txBody>
          <a:bodyPr>
            <a:normAutofit/>
          </a:bodyPr>
          <a:lstStyle/>
          <a:p>
            <a:pPr algn="ctr"/>
            <a:endParaRPr lang="el-GR" sz="3200" b="1" dirty="0"/>
          </a:p>
          <a:p>
            <a:pPr algn="ctr"/>
            <a:r>
              <a:rPr lang="el-GR" sz="3200" b="1" dirty="0"/>
              <a:t>ΙΩΑΝΝΗΣ ΠΡΟΪΚΟΣ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971600" y="1447800"/>
            <a:ext cx="8172400" cy="5410200"/>
          </a:xfrm>
        </p:spPr>
        <p:txBody>
          <a:bodyPr>
            <a:normAutofit/>
          </a:bodyPr>
          <a:lstStyle/>
          <a:p>
            <a:r>
              <a:rPr lang="el-GR" b="1" dirty="0"/>
              <a:t>Οι νευρώνες επικοινωνούν μεταξύ τους μέσω των </a:t>
            </a:r>
            <a:r>
              <a:rPr lang="el-GR" b="1" dirty="0" err="1"/>
              <a:t>συναπτικών</a:t>
            </a:r>
            <a:r>
              <a:rPr lang="el-GR" b="1" dirty="0"/>
              <a:t> συνδέσεων. Η επικοινωνία τους επιτυγχάνεται με χημικό τρόπο με την ταχύτατη έκκριση μορίων νευροδιαβιβαστών.</a:t>
            </a:r>
          </a:p>
          <a:p>
            <a:r>
              <a:rPr lang="el-GR" b="1" dirty="0">
                <a:solidFill>
                  <a:srgbClr val="FF0000"/>
                </a:solidFill>
              </a:rPr>
              <a:t>Νευροδιαβιβαστές</a:t>
            </a:r>
            <a:r>
              <a:rPr lang="el-GR" b="1" dirty="0"/>
              <a:t> ονομάζονται βιοχημικές ενώσεις, οι οποίες χρησιμεύουν στην μεταβίβαση πληροφοριών από ένα νευρώνα στον επόμενο.</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Νευρική σύναψη</a:t>
            </a:r>
          </a:p>
        </p:txBody>
      </p:sp>
      <p:sp>
        <p:nvSpPr>
          <p:cNvPr id="3" name="Θέση περιεχομένου 2"/>
          <p:cNvSpPr>
            <a:spLocks noGrp="1"/>
          </p:cNvSpPr>
          <p:nvPr>
            <p:ph idx="1"/>
          </p:nvPr>
        </p:nvSpPr>
        <p:spPr>
          <a:xfrm>
            <a:off x="971600" y="1447800"/>
            <a:ext cx="8172400" cy="5410200"/>
          </a:xfrm>
        </p:spPr>
        <p:txBody>
          <a:bodyPr>
            <a:normAutofit fontScale="85000" lnSpcReduction="20000"/>
          </a:bodyPr>
          <a:lstStyle/>
          <a:p>
            <a:r>
              <a:rPr lang="el-GR" b="1" dirty="0"/>
              <a:t>Ως νευρική σύναψη ορίζεται η λειτουργική επαφή του τελικού άκρου ενός </a:t>
            </a:r>
            <a:r>
              <a:rPr lang="el-GR" b="1" dirty="0" err="1"/>
              <a:t>νευράξονα</a:t>
            </a:r>
            <a:r>
              <a:rPr lang="el-GR" b="1" dirty="0"/>
              <a:t> με ένα άλλο νευρικό, </a:t>
            </a:r>
            <a:r>
              <a:rPr lang="el-GR" b="1" dirty="0" err="1"/>
              <a:t>μυικό</a:t>
            </a:r>
            <a:r>
              <a:rPr lang="el-GR" b="1" dirty="0"/>
              <a:t> ή αδενικό κύτταρο.</a:t>
            </a:r>
          </a:p>
          <a:p>
            <a:r>
              <a:rPr lang="el-GR" b="1" dirty="0"/>
              <a:t>Είναι το σημείο μεταφοράς μιας νευρικής διέγερσης. Η μεταφορά διεγέρσεως συντελείται μέσω χημικών διαβιβαστών.</a:t>
            </a:r>
          </a:p>
          <a:p>
            <a:r>
              <a:rPr lang="el-GR" b="1" dirty="0"/>
              <a:t>Ο κυριότερος νευροδιαβιβαστής είναι η </a:t>
            </a:r>
            <a:r>
              <a:rPr lang="el-GR" b="1" dirty="0" err="1"/>
              <a:t>ακετυλοχολίνη</a:t>
            </a:r>
            <a:r>
              <a:rPr lang="el-GR" b="1" dirty="0"/>
              <a:t> που συμμετέχει στη διαβίβαση των νευρικών ώσεων σε όλες τις συνάψεις του αυτόνομου νευρικού συστήματος, εκτός από τις τελικές απολήξεις των </a:t>
            </a:r>
            <a:r>
              <a:rPr lang="el-GR" b="1" dirty="0" err="1"/>
              <a:t>μεταγαγγλιακών</a:t>
            </a:r>
            <a:r>
              <a:rPr lang="el-GR" b="1" dirty="0"/>
              <a:t> ινών του συμπαθητικού, όπου η διαβίβαση γίνεται με τη βοήθεια των </a:t>
            </a:r>
            <a:r>
              <a:rPr lang="el-GR" b="1" dirty="0" err="1"/>
              <a:t>κατεχολαμινών</a:t>
            </a:r>
            <a:r>
              <a:rPr lang="el-GR" b="1" dirty="0"/>
              <a:t> (αδρεναλίνη, </a:t>
            </a:r>
            <a:r>
              <a:rPr lang="el-GR" b="1" dirty="0" err="1"/>
              <a:t>νοραδρεναλίνη</a:t>
            </a:r>
            <a:r>
              <a:rPr lang="el-GR" b="1" dirty="0"/>
              <a:t> και </a:t>
            </a:r>
            <a:r>
              <a:rPr lang="el-GR" b="1" dirty="0" err="1"/>
              <a:t>ντοπαμίνη</a:t>
            </a:r>
            <a:r>
              <a:rPr lang="el-GR" b="1" dirty="0"/>
              <a:t>)</a:t>
            </a:r>
          </a:p>
        </p:txBody>
      </p:sp>
    </p:spTree>
    <p:extLst>
      <p:ext uri="{BB962C8B-B14F-4D97-AF65-F5344CB8AC3E}">
        <p14:creationId xmlns:p14="http://schemas.microsoft.com/office/powerpoint/2010/main" val="1116123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ntopamini.jpg"/>
          <p:cNvPicPr>
            <a:picLocks noGrp="1" noChangeAspect="1"/>
          </p:cNvPicPr>
          <p:nvPr>
            <p:ph idx="1"/>
          </p:nvPr>
        </p:nvPicPr>
        <p:blipFill>
          <a:blip r:embed="rId2" cstate="print"/>
          <a:stretch>
            <a:fillRect/>
          </a:stretch>
        </p:blipFill>
        <p:spPr>
          <a:xfrm>
            <a:off x="1043609" y="908720"/>
            <a:ext cx="8100392" cy="5267672"/>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971600" y="1447800"/>
            <a:ext cx="7962088" cy="5410200"/>
          </a:xfrm>
        </p:spPr>
        <p:txBody>
          <a:bodyPr>
            <a:normAutofit lnSpcReduction="10000"/>
          </a:bodyPr>
          <a:lstStyle/>
          <a:p>
            <a:r>
              <a:rPr lang="el-GR" b="1" dirty="0"/>
              <a:t>Το νευρικό σύστημα αποτελείται από δύο κατηγορίες κυττάρων, τους </a:t>
            </a:r>
            <a:r>
              <a:rPr lang="el-GR" b="1" dirty="0">
                <a:solidFill>
                  <a:srgbClr val="FF0000"/>
                </a:solidFill>
              </a:rPr>
              <a:t>νευρώνες</a:t>
            </a:r>
            <a:r>
              <a:rPr lang="el-GR" b="1" dirty="0"/>
              <a:t> και τα </a:t>
            </a:r>
            <a:r>
              <a:rPr lang="el-GR" b="1" dirty="0">
                <a:solidFill>
                  <a:srgbClr val="FF0000"/>
                </a:solidFill>
              </a:rPr>
              <a:t>νευρογλοιακά κύτταρα</a:t>
            </a:r>
            <a:r>
              <a:rPr lang="el-GR" b="1" dirty="0"/>
              <a:t>. Οι νευρώνες είναι τα βασικά κύτταρα του νευρικού συστήματος.</a:t>
            </a:r>
          </a:p>
          <a:p>
            <a:r>
              <a:rPr lang="el-GR" b="1" dirty="0"/>
              <a:t>Η δομή τους περιλαμβάνει χαρακτηριστικές δομές, τις αποφυάδες που ονομάζονται άξονες και </a:t>
            </a:r>
            <a:r>
              <a:rPr lang="el-GR" b="1" dirty="0" err="1"/>
              <a:t>δενδρίτες</a:t>
            </a:r>
            <a:r>
              <a:rPr lang="el-GR" b="1" dirty="0"/>
              <a:t>.</a:t>
            </a:r>
          </a:p>
          <a:p>
            <a:r>
              <a:rPr lang="el-GR" b="1" dirty="0"/>
              <a:t>Οι νευρώνες διαθέτουν δύο σημαντικές ιδιότητες, την αγωγιμότητα και την διεγερσιμότητα.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pns.jpg"/>
          <p:cNvPicPr>
            <a:picLocks noGrp="1" noChangeAspect="1"/>
          </p:cNvPicPr>
          <p:nvPr>
            <p:ph idx="1"/>
          </p:nvPr>
        </p:nvPicPr>
        <p:blipFill>
          <a:blip r:embed="rId2" cstate="print"/>
          <a:stretch>
            <a:fillRect/>
          </a:stretch>
        </p:blipFill>
        <p:spPr>
          <a:xfrm>
            <a:off x="2195736" y="255642"/>
            <a:ext cx="5544616" cy="6602358"/>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 κεντρικό νευρικό σύστημα</a:t>
            </a:r>
            <a:endParaRPr lang="el-GR" b="1" dirty="0">
              <a:solidFill>
                <a:schemeClr val="tx1">
                  <a:lumMod val="95000"/>
                  <a:lumOff val="5000"/>
                </a:schemeClr>
              </a:solidFill>
              <a:effectLst/>
            </a:endParaRPr>
          </a:p>
        </p:txBody>
      </p:sp>
      <p:sp>
        <p:nvSpPr>
          <p:cNvPr id="3" name="2 - Θέση περιεχομένου"/>
          <p:cNvSpPr>
            <a:spLocks noGrp="1"/>
          </p:cNvSpPr>
          <p:nvPr>
            <p:ph idx="1"/>
          </p:nvPr>
        </p:nvSpPr>
        <p:spPr/>
        <p:txBody>
          <a:bodyPr/>
          <a:lstStyle/>
          <a:p>
            <a:r>
              <a:rPr lang="el-GR" b="1" dirty="0"/>
              <a:t>Αποτελείται από τον εγκέφαλο και τον νωτιαίο μυελό, οι οποίοι προστατεύονται από το κρανίο και τη σπονδυλική στήλη αντίστοιχα και αποτελούν τα κύρια κέντρα όπου γίνεται η διαπλοκή, η συσχέτιση και η ολοκλήρωση των νευρικών πληροφοριών.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μήνιγγες</a:t>
            </a:r>
          </a:p>
        </p:txBody>
      </p:sp>
      <p:sp>
        <p:nvSpPr>
          <p:cNvPr id="3" name="Θέση περιεχομένου 2"/>
          <p:cNvSpPr>
            <a:spLocks noGrp="1"/>
          </p:cNvSpPr>
          <p:nvPr>
            <p:ph idx="1"/>
          </p:nvPr>
        </p:nvSpPr>
        <p:spPr>
          <a:xfrm>
            <a:off x="971600" y="1447800"/>
            <a:ext cx="7962088" cy="5410200"/>
          </a:xfrm>
        </p:spPr>
        <p:txBody>
          <a:bodyPr>
            <a:normAutofit fontScale="85000" lnSpcReduction="10000"/>
          </a:bodyPr>
          <a:lstStyle/>
          <a:p>
            <a:r>
              <a:rPr lang="el-GR" b="1" dirty="0"/>
              <a:t>Ο εγκέφαλος προστατεύεται από το κρανίο ενώ ο νωτιαίος μυελός από τα οστά της σπονδυλικής στήλης. </a:t>
            </a:r>
          </a:p>
          <a:p>
            <a:r>
              <a:rPr lang="el-GR" b="1" dirty="0"/>
              <a:t>Επιπλέον υπάρχουν προστατευτικές μεμβράνες που καλύπτουν τον εγκέφαλο αλλά και το νωτιαίο μυελό και ονομάζονται μήνιγγές. </a:t>
            </a:r>
          </a:p>
          <a:p>
            <a:r>
              <a:rPr lang="el-GR" b="1" dirty="0"/>
              <a:t>Ο νευρικός ιστός είναι αρκετά ευαίσθητος και αυτός είναι ο λόγος που προστατεύεται όσο το δυνατόν καλύτερα από τα υπόλοιπα δομικά στοιχεία του σώματος. </a:t>
            </a:r>
          </a:p>
          <a:p>
            <a:r>
              <a:rPr lang="el-GR" b="1" dirty="0"/>
              <a:t>Οι μήνιγγες, είναι τρία αλληλοδιάδοχα μεμβρανώδη περιβλήματα που περιβάλλουν τον εγκέφαλο </a:t>
            </a:r>
          </a:p>
        </p:txBody>
      </p:sp>
    </p:spTree>
    <p:extLst>
      <p:ext uri="{BB962C8B-B14F-4D97-AF65-F5344CB8AC3E}">
        <p14:creationId xmlns:p14="http://schemas.microsoft.com/office/powerpoint/2010/main" val="4286235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8956" y="1052736"/>
            <a:ext cx="7965043" cy="5558214"/>
          </a:xfrm>
        </p:spPr>
      </p:pic>
    </p:spTree>
    <p:extLst>
      <p:ext uri="{BB962C8B-B14F-4D97-AF65-F5344CB8AC3E}">
        <p14:creationId xmlns:p14="http://schemas.microsoft.com/office/powerpoint/2010/main" val="4165142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Χοριοειδής μήνιγγα</a:t>
            </a:r>
          </a:p>
        </p:txBody>
      </p:sp>
      <p:sp>
        <p:nvSpPr>
          <p:cNvPr id="3" name="Θέση περιεχομένου 2"/>
          <p:cNvSpPr>
            <a:spLocks noGrp="1"/>
          </p:cNvSpPr>
          <p:nvPr>
            <p:ph idx="1"/>
          </p:nvPr>
        </p:nvSpPr>
        <p:spPr>
          <a:xfrm>
            <a:off x="1043608" y="1447800"/>
            <a:ext cx="7890080" cy="5410200"/>
          </a:xfrm>
        </p:spPr>
        <p:txBody>
          <a:bodyPr/>
          <a:lstStyle/>
          <a:p>
            <a:r>
              <a:rPr lang="el-GR" b="1" dirty="0"/>
              <a:t>Βρίσκεται σε άμεση επαφή με τον εγκέφαλο και περιέχει αρτηρίες που τρέφουν τον εγκέφαλο.</a:t>
            </a:r>
          </a:p>
          <a:p>
            <a:r>
              <a:rPr lang="el-GR" b="1" dirty="0"/>
              <a:t>Επίσης εδώ παρατηρούνται τα χοριοειδή πλέγματα τα οποία είναι </a:t>
            </a:r>
            <a:r>
              <a:rPr lang="el-GR" b="1" dirty="0" err="1"/>
              <a:t>προσεκβολές</a:t>
            </a:r>
            <a:r>
              <a:rPr lang="el-GR" b="1" dirty="0"/>
              <a:t> με αγγεία που έχουν εισχωρήσει μέσα στις κοιλίες του εγκεφάλου και σε αυτά παράγεται το εγκεφαλονωτιαίο υγρό.</a:t>
            </a:r>
          </a:p>
        </p:txBody>
      </p:sp>
    </p:spTree>
    <p:extLst>
      <p:ext uri="{BB962C8B-B14F-4D97-AF65-F5344CB8AC3E}">
        <p14:creationId xmlns:p14="http://schemas.microsoft.com/office/powerpoint/2010/main" val="20476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9605" y="548680"/>
            <a:ext cx="8064897" cy="6048672"/>
          </a:xfrm>
        </p:spPr>
      </p:pic>
    </p:spTree>
    <p:extLst>
      <p:ext uri="{BB962C8B-B14F-4D97-AF65-F5344CB8AC3E}">
        <p14:creationId xmlns:p14="http://schemas.microsoft.com/office/powerpoint/2010/main" val="395550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solidFill>
                  <a:schemeClr val="tx1">
                    <a:lumMod val="95000"/>
                    <a:lumOff val="5000"/>
                  </a:schemeClr>
                </a:solidFill>
              </a:rPr>
              <a:t>Νευρικό σύστημα</a:t>
            </a:r>
          </a:p>
        </p:txBody>
      </p:sp>
      <p:sp>
        <p:nvSpPr>
          <p:cNvPr id="3" name="2 - Θέση περιεχομένου"/>
          <p:cNvSpPr>
            <a:spLocks noGrp="1"/>
          </p:cNvSpPr>
          <p:nvPr>
            <p:ph idx="1"/>
          </p:nvPr>
        </p:nvSpPr>
        <p:spPr>
          <a:xfrm>
            <a:off x="899592" y="1447800"/>
            <a:ext cx="8244408" cy="5410200"/>
          </a:xfrm>
        </p:spPr>
        <p:txBody>
          <a:bodyPr>
            <a:normAutofit fontScale="85000" lnSpcReduction="20000"/>
          </a:bodyPr>
          <a:lstStyle/>
          <a:p>
            <a:r>
              <a:rPr lang="el-GR" b="1" dirty="0"/>
              <a:t>Το </a:t>
            </a:r>
            <a:r>
              <a:rPr lang="el-GR" b="1" dirty="0">
                <a:solidFill>
                  <a:srgbClr val="FF0000"/>
                </a:solidFill>
              </a:rPr>
              <a:t>νευρικό σύστημα</a:t>
            </a:r>
            <a:r>
              <a:rPr lang="el-GR" b="1" dirty="0"/>
              <a:t> αποτελεί το σύστημα που ρυθμίζει και ελέγχει την λειτουργία όλων των οργάνων του ανθρωπίνου σώματος, καθώς επίσης και την μεταξύ τους αρμονική συνεργασία.</a:t>
            </a:r>
          </a:p>
          <a:p>
            <a:r>
              <a:rPr lang="el-GR" b="1" dirty="0"/>
              <a:t>Αποτελεί επίσης την έδρα των ψυχικών λειτουργιών και επιπλέον μέσω των αισθητήριων οργάνων (μάτι, αυτί, δέρμα, γλώσσα, μύτη) συμβάλλει στην αντίληψη του περιβάλλοντος από τον άνθρωπο.</a:t>
            </a:r>
          </a:p>
          <a:p>
            <a:r>
              <a:rPr lang="el-GR" b="1" dirty="0"/>
              <a:t>Το ανθρώπινο νευρικό σύστημα διαιρείται σε δύο μεγάλα τμήματα, το καθένα από τα οποία διαιρείται σε επιμέρους τμήματα:</a:t>
            </a:r>
          </a:p>
          <a:p>
            <a:pPr>
              <a:buNone/>
            </a:pPr>
            <a:r>
              <a:rPr lang="el-GR" b="1" dirty="0"/>
              <a:t>    1. </a:t>
            </a:r>
            <a:r>
              <a:rPr lang="el-GR" b="1" dirty="0">
                <a:solidFill>
                  <a:srgbClr val="FF0000"/>
                </a:solidFill>
              </a:rPr>
              <a:t>Κεντρικό Νευρικό Σύστημα</a:t>
            </a:r>
            <a:endParaRPr lang="el-GR" b="1" dirty="0"/>
          </a:p>
          <a:p>
            <a:pPr>
              <a:buNone/>
            </a:pPr>
            <a:r>
              <a:rPr lang="el-GR" b="1" dirty="0"/>
              <a:t>    2. </a:t>
            </a:r>
            <a:r>
              <a:rPr lang="el-GR" b="1" dirty="0">
                <a:solidFill>
                  <a:srgbClr val="FF0000"/>
                </a:solidFill>
              </a:rPr>
              <a:t>Περιφερικό Νευρικό Σύστημα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Αραχνοειδής μήνιγγα</a:t>
            </a:r>
          </a:p>
        </p:txBody>
      </p:sp>
      <p:sp>
        <p:nvSpPr>
          <p:cNvPr id="3" name="Θέση περιεχομένου 2"/>
          <p:cNvSpPr>
            <a:spLocks noGrp="1"/>
          </p:cNvSpPr>
          <p:nvPr>
            <p:ph idx="1"/>
          </p:nvPr>
        </p:nvSpPr>
        <p:spPr>
          <a:xfrm>
            <a:off x="899592" y="1447800"/>
            <a:ext cx="8244408" cy="5410200"/>
          </a:xfrm>
        </p:spPr>
        <p:txBody>
          <a:bodyPr/>
          <a:lstStyle/>
          <a:p>
            <a:endParaRPr lang="el-GR" b="1" dirty="0"/>
          </a:p>
          <a:p>
            <a:r>
              <a:rPr lang="el-GR" b="1" dirty="0"/>
              <a:t>Βρίσκεται αμέσως προς τα έξω από τη χοριοειδή μήνιγγα. </a:t>
            </a:r>
          </a:p>
          <a:p>
            <a:r>
              <a:rPr lang="el-GR" b="1" dirty="0"/>
              <a:t>Ανάμεσα στη χοριοειδή και την αραχνοειδή σχηματίζεται </a:t>
            </a:r>
            <a:r>
              <a:rPr lang="el-GR" b="1" dirty="0" err="1"/>
              <a:t>σχισμοειδής</a:t>
            </a:r>
            <a:r>
              <a:rPr lang="el-GR" b="1" dirty="0"/>
              <a:t> χώρος που ονομάζεται </a:t>
            </a:r>
            <a:r>
              <a:rPr lang="el-GR" b="1" dirty="0" err="1"/>
              <a:t>υπαραχνοειδής</a:t>
            </a:r>
            <a:r>
              <a:rPr lang="el-GR" b="1" dirty="0"/>
              <a:t> χώρος και περιέχει εγκεφαλονωτιαίο υγρό.</a:t>
            </a:r>
          </a:p>
        </p:txBody>
      </p:sp>
    </p:spTree>
    <p:extLst>
      <p:ext uri="{BB962C8B-B14F-4D97-AF65-F5344CB8AC3E}">
        <p14:creationId xmlns:p14="http://schemas.microsoft.com/office/powerpoint/2010/main" val="3432631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404663"/>
            <a:ext cx="8100392" cy="6075295"/>
          </a:xfrm>
        </p:spPr>
      </p:pic>
    </p:spTree>
    <p:extLst>
      <p:ext uri="{BB962C8B-B14F-4D97-AF65-F5344CB8AC3E}">
        <p14:creationId xmlns:p14="http://schemas.microsoft.com/office/powerpoint/2010/main" val="1603436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Σκληρή μήνιγγα</a:t>
            </a:r>
          </a:p>
        </p:txBody>
      </p:sp>
      <p:sp>
        <p:nvSpPr>
          <p:cNvPr id="3" name="Θέση περιεχομένου 2"/>
          <p:cNvSpPr>
            <a:spLocks noGrp="1"/>
          </p:cNvSpPr>
          <p:nvPr>
            <p:ph idx="1"/>
          </p:nvPr>
        </p:nvSpPr>
        <p:spPr>
          <a:xfrm>
            <a:off x="1115616" y="1988840"/>
            <a:ext cx="7386024" cy="4285456"/>
          </a:xfrm>
        </p:spPr>
        <p:txBody>
          <a:bodyPr/>
          <a:lstStyle/>
          <a:p>
            <a:r>
              <a:rPr lang="el-GR" b="1" dirty="0"/>
              <a:t>Βρίσκεται σε απόλυτη επαφή με την εσωτερική επιφάνεια του κρανίου.</a:t>
            </a:r>
          </a:p>
          <a:p>
            <a:r>
              <a:rPr lang="el-GR" b="1" dirty="0"/>
              <a:t>Ο χώρος που σχηματίζεται κάτω από τη σκληρή μήνιγγα (μεταξύ αραχνοειδούς και σκληρής μήνιγγας) ονομάζεται </a:t>
            </a:r>
            <a:r>
              <a:rPr lang="el-GR" b="1" dirty="0" err="1"/>
              <a:t>υποσκληρίδιος</a:t>
            </a:r>
            <a:r>
              <a:rPr lang="el-GR" b="1" dirty="0"/>
              <a:t>.</a:t>
            </a:r>
          </a:p>
        </p:txBody>
      </p:sp>
    </p:spTree>
    <p:extLst>
      <p:ext uri="{BB962C8B-B14F-4D97-AF65-F5344CB8AC3E}">
        <p14:creationId xmlns:p14="http://schemas.microsoft.com/office/powerpoint/2010/main" val="2325652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5616" y="1844824"/>
            <a:ext cx="7560840" cy="4032448"/>
          </a:xfrm>
        </p:spPr>
      </p:pic>
    </p:spTree>
    <p:extLst>
      <p:ext uri="{BB962C8B-B14F-4D97-AF65-F5344CB8AC3E}">
        <p14:creationId xmlns:p14="http://schemas.microsoft.com/office/powerpoint/2010/main" val="35154856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εγκέφαλος</a:t>
            </a:r>
          </a:p>
        </p:txBody>
      </p:sp>
      <p:sp>
        <p:nvSpPr>
          <p:cNvPr id="3" name="Θέση περιεχομένου 2"/>
          <p:cNvSpPr>
            <a:spLocks noGrp="1"/>
          </p:cNvSpPr>
          <p:nvPr>
            <p:ph idx="1"/>
          </p:nvPr>
        </p:nvSpPr>
        <p:spPr>
          <a:xfrm>
            <a:off x="971600" y="1447800"/>
            <a:ext cx="8172400" cy="5410200"/>
          </a:xfrm>
        </p:spPr>
        <p:txBody>
          <a:bodyPr>
            <a:normAutofit fontScale="70000" lnSpcReduction="20000"/>
          </a:bodyPr>
          <a:lstStyle/>
          <a:p>
            <a:r>
              <a:rPr lang="el-GR" b="1" dirty="0">
                <a:solidFill>
                  <a:schemeClr val="tx1">
                    <a:lumMod val="95000"/>
                    <a:lumOff val="5000"/>
                  </a:schemeClr>
                </a:solidFill>
              </a:rPr>
              <a:t>Αποτελεί το σπουδαιότερο τμήμα του κεντρικού νευρικού συστήματος.</a:t>
            </a:r>
          </a:p>
          <a:p>
            <a:r>
              <a:rPr lang="el-GR" b="1" dirty="0">
                <a:solidFill>
                  <a:schemeClr val="tx1">
                    <a:lumMod val="95000"/>
                    <a:lumOff val="5000"/>
                  </a:schemeClr>
                </a:solidFill>
              </a:rPr>
              <a:t>Αποτελείται από δύο ημισφαίρια τα οποία χωρίζονται μεταξύ τους με την επιμήκη σχισμή.</a:t>
            </a:r>
          </a:p>
          <a:p>
            <a:r>
              <a:rPr lang="el-GR" b="1" dirty="0">
                <a:solidFill>
                  <a:srgbClr val="FF0000"/>
                </a:solidFill>
              </a:rPr>
              <a:t>Τελικός εγκέφαλος</a:t>
            </a:r>
            <a:r>
              <a:rPr lang="el-GR" b="1" dirty="0">
                <a:solidFill>
                  <a:schemeClr val="tx1">
                    <a:lumMod val="95000"/>
                    <a:lumOff val="5000"/>
                  </a:schemeClr>
                </a:solidFill>
              </a:rPr>
              <a:t>: αποτελείται από δύο ημισφαίρια, τους συνδέσμους των ημισφαιρίων και τις δύο πλάγιες κοιλίες του εγκεφάλου</a:t>
            </a:r>
          </a:p>
          <a:p>
            <a:r>
              <a:rPr lang="el-GR" b="1" dirty="0">
                <a:solidFill>
                  <a:srgbClr val="FF0000"/>
                </a:solidFill>
              </a:rPr>
              <a:t>Διάμεσος εγκέφαλος</a:t>
            </a:r>
            <a:r>
              <a:rPr lang="el-GR" b="1" dirty="0">
                <a:solidFill>
                  <a:schemeClr val="tx1">
                    <a:lumMod val="95000"/>
                    <a:lumOff val="5000"/>
                  </a:schemeClr>
                </a:solidFill>
              </a:rPr>
              <a:t>: αποτελείται από τους δύο θαλάμους, τον υποθάλαμο, τον </a:t>
            </a:r>
            <a:r>
              <a:rPr lang="el-GR" b="1" dirty="0" err="1">
                <a:solidFill>
                  <a:schemeClr val="tx1">
                    <a:lumMod val="95000"/>
                    <a:lumOff val="5000"/>
                  </a:schemeClr>
                </a:solidFill>
              </a:rPr>
              <a:t>μεταθάλαμο</a:t>
            </a:r>
            <a:r>
              <a:rPr lang="el-GR" b="1" dirty="0">
                <a:solidFill>
                  <a:schemeClr val="tx1">
                    <a:lumMod val="95000"/>
                    <a:lumOff val="5000"/>
                  </a:schemeClr>
                </a:solidFill>
              </a:rPr>
              <a:t> και την τρίτη κοιλία του εγκεφάλου</a:t>
            </a:r>
          </a:p>
          <a:p>
            <a:r>
              <a:rPr lang="el-GR" b="1" dirty="0">
                <a:solidFill>
                  <a:srgbClr val="FF0000"/>
                </a:solidFill>
              </a:rPr>
              <a:t>Μέσος εγκέφαλος</a:t>
            </a:r>
            <a:r>
              <a:rPr lang="el-GR" b="1" dirty="0">
                <a:solidFill>
                  <a:schemeClr val="tx1">
                    <a:lumMod val="95000"/>
                    <a:lumOff val="5000"/>
                  </a:schemeClr>
                </a:solidFill>
              </a:rPr>
              <a:t>: αποτελείται από το τετράδυμο πέταλο, τα δύο εγκεφαλικά σκέλη και τον υδραγωγό του </a:t>
            </a:r>
            <a:r>
              <a:rPr lang="en-US" b="1" dirty="0" err="1">
                <a:solidFill>
                  <a:schemeClr val="tx1">
                    <a:lumMod val="95000"/>
                    <a:lumOff val="5000"/>
                  </a:schemeClr>
                </a:solidFill>
              </a:rPr>
              <a:t>Sylvius</a:t>
            </a:r>
            <a:r>
              <a:rPr lang="el-GR" b="1" dirty="0">
                <a:solidFill>
                  <a:schemeClr val="tx1">
                    <a:lumMod val="95000"/>
                    <a:lumOff val="5000"/>
                  </a:schemeClr>
                </a:solidFill>
              </a:rPr>
              <a:t>.</a:t>
            </a:r>
          </a:p>
          <a:p>
            <a:r>
              <a:rPr lang="el-GR" b="1" dirty="0">
                <a:solidFill>
                  <a:srgbClr val="FF0000"/>
                </a:solidFill>
              </a:rPr>
              <a:t>Οπίσθιος εγκέφαλος</a:t>
            </a:r>
            <a:r>
              <a:rPr lang="el-GR" b="1" dirty="0">
                <a:solidFill>
                  <a:schemeClr val="tx1">
                    <a:lumMod val="95000"/>
                    <a:lumOff val="5000"/>
                  </a:schemeClr>
                </a:solidFill>
              </a:rPr>
              <a:t>: αποτελείται από την γέφυρα, την παρεγκεφαλίδα και την τέταρτη κοιλία του εγκεφάλου</a:t>
            </a:r>
          </a:p>
          <a:p>
            <a:r>
              <a:rPr lang="el-GR" b="1" dirty="0">
                <a:solidFill>
                  <a:srgbClr val="FF0000"/>
                </a:solidFill>
              </a:rPr>
              <a:t>Έσχατος εγκέφαλος</a:t>
            </a:r>
            <a:r>
              <a:rPr lang="el-GR" b="1" dirty="0">
                <a:solidFill>
                  <a:schemeClr val="tx1">
                    <a:lumMod val="95000"/>
                    <a:lumOff val="5000"/>
                  </a:schemeClr>
                </a:solidFill>
              </a:rPr>
              <a:t>: αποτελείται από τον προμήκη μυελό και το κάτω τριτημόριο της τέταρτης κοιλίας.</a:t>
            </a:r>
          </a:p>
        </p:txBody>
      </p:sp>
    </p:spTree>
    <p:extLst>
      <p:ext uri="{BB962C8B-B14F-4D97-AF65-F5344CB8AC3E}">
        <p14:creationId xmlns:p14="http://schemas.microsoft.com/office/powerpoint/2010/main" val="3176152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Λοβοί εγκεφάλου</a:t>
            </a: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8566" y="1700808"/>
            <a:ext cx="6065842" cy="4332744"/>
          </a:xfrm>
        </p:spPr>
      </p:pic>
    </p:spTree>
    <p:extLst>
      <p:ext uri="{BB962C8B-B14F-4D97-AF65-F5344CB8AC3E}">
        <p14:creationId xmlns:p14="http://schemas.microsoft.com/office/powerpoint/2010/main" val="10351463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Αισθητικά κέντρα εγκεφάλου</a:t>
            </a: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9672" y="1700808"/>
            <a:ext cx="6731415" cy="4782847"/>
          </a:xfrm>
        </p:spPr>
      </p:pic>
    </p:spTree>
    <p:extLst>
      <p:ext uri="{BB962C8B-B14F-4D97-AF65-F5344CB8AC3E}">
        <p14:creationId xmlns:p14="http://schemas.microsoft.com/office/powerpoint/2010/main" val="2294492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Νωτιαίος μυελός</a:t>
            </a: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0514" y="1340768"/>
            <a:ext cx="4257790" cy="5483518"/>
          </a:xfrm>
        </p:spPr>
      </p:pic>
    </p:spTree>
    <p:extLst>
      <p:ext uri="{BB962C8B-B14F-4D97-AF65-F5344CB8AC3E}">
        <p14:creationId xmlns:p14="http://schemas.microsoft.com/office/powerpoint/2010/main" val="2729983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Νωτιαίος μυελός</a:t>
            </a:r>
          </a:p>
        </p:txBody>
      </p:sp>
      <p:sp>
        <p:nvSpPr>
          <p:cNvPr id="3" name="Θέση περιεχομένου 2"/>
          <p:cNvSpPr>
            <a:spLocks noGrp="1"/>
          </p:cNvSpPr>
          <p:nvPr>
            <p:ph idx="1"/>
          </p:nvPr>
        </p:nvSpPr>
        <p:spPr>
          <a:xfrm>
            <a:off x="971600" y="1447800"/>
            <a:ext cx="7962088" cy="5293568"/>
          </a:xfrm>
        </p:spPr>
        <p:txBody>
          <a:bodyPr>
            <a:normAutofit fontScale="70000" lnSpcReduction="20000"/>
          </a:bodyPr>
          <a:lstStyle/>
          <a:p>
            <a:r>
              <a:rPr lang="el-GR" b="1" dirty="0"/>
              <a:t>Ο νωτιαίος μυελός βρίσκεται μέσα στον νωτιαίο σωλήνα της σπονδυλικής στήλης και εκτείνεται από το ινιακό τρήμα (βάση του κρανίου μέχρι τον 2</a:t>
            </a:r>
            <a:r>
              <a:rPr lang="el-GR" b="1" baseline="30000" dirty="0"/>
              <a:t>ο</a:t>
            </a:r>
            <a:r>
              <a:rPr lang="el-GR" b="1" dirty="0"/>
              <a:t> οσφυϊκό σπόνδυλο.</a:t>
            </a:r>
          </a:p>
          <a:p>
            <a:r>
              <a:rPr lang="el-GR" b="1" dirty="0"/>
              <a:t>Αποτελεί την βασική μονάδα του κεντρικού νευρικού συστήματος. Κάτω από το 2</a:t>
            </a:r>
            <a:r>
              <a:rPr lang="el-GR" b="1" baseline="30000" dirty="0"/>
              <a:t>ο</a:t>
            </a:r>
            <a:r>
              <a:rPr lang="el-GR" b="1" dirty="0"/>
              <a:t> οσφυϊκό σπόνδυλο συνεχίζει η </a:t>
            </a:r>
            <a:r>
              <a:rPr lang="el-GR" b="1" dirty="0" err="1"/>
              <a:t>ιππουρίδα</a:t>
            </a:r>
            <a:r>
              <a:rPr lang="el-GR" b="1" dirty="0"/>
              <a:t> ένα δεμάτιο από νευρικές ίνες.</a:t>
            </a:r>
          </a:p>
          <a:p>
            <a:r>
              <a:rPr lang="el-GR" b="1" dirty="0"/>
              <a:t>Από τα πλάγια του νωτιαίου μυελού ξεκινούν τα </a:t>
            </a:r>
            <a:r>
              <a:rPr lang="el-GR" b="1" dirty="0" err="1"/>
              <a:t>νωτιαία</a:t>
            </a:r>
            <a:r>
              <a:rPr lang="el-GR" b="1" dirty="0"/>
              <a:t> νεύρα. Τα </a:t>
            </a:r>
            <a:r>
              <a:rPr lang="el-GR" b="1" dirty="0" err="1"/>
              <a:t>νωτιαία</a:t>
            </a:r>
            <a:r>
              <a:rPr lang="el-GR" b="1" dirty="0"/>
              <a:t> νεύρα διαιρούνται σε δύο κλάδους. Οι κλάδοι αυτοί, ονομάζονται πρόσθιες και οπίσθιες ρίζες.</a:t>
            </a:r>
          </a:p>
          <a:p>
            <a:r>
              <a:rPr lang="el-GR" b="1" dirty="0"/>
              <a:t>Το αισθητικό νευρικό σύστημα συνδέεται με τον μυελό με τις οπίσθιες ρίζες, ενώ το κινητικό νευρικό σύστημα συνδέεται με τον μυελό με τις πρόσθιες ρίζες.. Ο νωτιαίος μυελός από περιοχές  λευκής και </a:t>
            </a:r>
            <a:r>
              <a:rPr lang="el-GR" b="1" dirty="0" err="1"/>
              <a:t>φαιάς</a:t>
            </a:r>
            <a:r>
              <a:rPr lang="el-GR" b="1" dirty="0"/>
              <a:t> ουσίας. Η φαιά ουσία βρίσκεται στο κέντρο του νωτιαίου μυελού ενώ η λευκή βρίσκεται εξωτερικά. </a:t>
            </a:r>
          </a:p>
        </p:txBody>
      </p:sp>
    </p:spTree>
    <p:extLst>
      <p:ext uri="{BB962C8B-B14F-4D97-AF65-F5344CB8AC3E}">
        <p14:creationId xmlns:p14="http://schemas.microsoft.com/office/powerpoint/2010/main" val="4233991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8" y="116632"/>
            <a:ext cx="5760640" cy="6578718"/>
          </a:xfrm>
        </p:spPr>
      </p:pic>
    </p:spTree>
    <p:extLst>
      <p:ext uri="{BB962C8B-B14F-4D97-AF65-F5344CB8AC3E}">
        <p14:creationId xmlns:p14="http://schemas.microsoft.com/office/powerpoint/2010/main" val="1021816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400px-Neuron_el.svg.png"/>
          <p:cNvPicPr>
            <a:picLocks noGrp="1" noChangeAspect="1"/>
          </p:cNvPicPr>
          <p:nvPr>
            <p:ph idx="1"/>
          </p:nvPr>
        </p:nvPicPr>
        <p:blipFill>
          <a:blip r:embed="rId2" cstate="print"/>
          <a:stretch>
            <a:fillRect/>
          </a:stretch>
        </p:blipFill>
        <p:spPr>
          <a:xfrm>
            <a:off x="1189814" y="1700808"/>
            <a:ext cx="7954186" cy="4275375"/>
          </a:xfr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solidFill>
                  <a:schemeClr val="tx1">
                    <a:lumMod val="95000"/>
                    <a:lumOff val="5000"/>
                  </a:schemeClr>
                </a:solidFill>
              </a:rPr>
              <a:t>Περιφερικό νευρικό σύστημα</a:t>
            </a:r>
          </a:p>
        </p:txBody>
      </p:sp>
      <p:sp>
        <p:nvSpPr>
          <p:cNvPr id="3" name="2 - Θέση περιεχομένου"/>
          <p:cNvSpPr>
            <a:spLocks noGrp="1"/>
          </p:cNvSpPr>
          <p:nvPr>
            <p:ph idx="1"/>
          </p:nvPr>
        </p:nvSpPr>
        <p:spPr>
          <a:xfrm>
            <a:off x="899592" y="1447800"/>
            <a:ext cx="8244408" cy="5410200"/>
          </a:xfrm>
        </p:spPr>
        <p:txBody>
          <a:bodyPr>
            <a:normAutofit/>
          </a:bodyPr>
          <a:lstStyle/>
          <a:p>
            <a:r>
              <a:rPr lang="el-GR" b="1" dirty="0">
                <a:solidFill>
                  <a:schemeClr val="tx1">
                    <a:lumMod val="95000"/>
                    <a:lumOff val="5000"/>
                  </a:schemeClr>
                </a:solidFill>
              </a:rPr>
              <a:t>Αποτελείται από τα </a:t>
            </a:r>
            <a:r>
              <a:rPr lang="el-GR" b="1" dirty="0">
                <a:solidFill>
                  <a:srgbClr val="FF0000"/>
                </a:solidFill>
              </a:rPr>
              <a:t>εγκεφαλικά</a:t>
            </a:r>
            <a:r>
              <a:rPr lang="el-GR" b="1" dirty="0">
                <a:solidFill>
                  <a:schemeClr val="tx1">
                    <a:lumMod val="95000"/>
                    <a:lumOff val="5000"/>
                  </a:schemeClr>
                </a:solidFill>
              </a:rPr>
              <a:t> και τα </a:t>
            </a:r>
            <a:r>
              <a:rPr lang="el-GR" b="1" dirty="0" err="1">
                <a:solidFill>
                  <a:srgbClr val="FF0000"/>
                </a:solidFill>
              </a:rPr>
              <a:t>νωτιαία</a:t>
            </a:r>
            <a:r>
              <a:rPr lang="el-GR" b="1" dirty="0">
                <a:solidFill>
                  <a:srgbClr val="FF0000"/>
                </a:solidFill>
              </a:rPr>
              <a:t> νεύρα </a:t>
            </a:r>
            <a:r>
              <a:rPr lang="el-GR" b="1" dirty="0">
                <a:solidFill>
                  <a:schemeClr val="tx1">
                    <a:lumMod val="95000"/>
                    <a:lumOff val="5000"/>
                  </a:schemeClr>
                </a:solidFill>
              </a:rPr>
              <a:t>με τα νευρικά γάγγλιά τους. Οι νευρώνες που απάγουν σήματα από τον εγκέφαλο και το νωτιαίο μυελό προς τους περιφερικούς ιστούς) αναφέρονται ως '</a:t>
            </a:r>
            <a:r>
              <a:rPr lang="el-GR" b="1" dirty="0">
                <a:solidFill>
                  <a:srgbClr val="FF0000"/>
                </a:solidFill>
              </a:rPr>
              <a:t>Απαγωγικοί</a:t>
            </a:r>
            <a:r>
              <a:rPr lang="el-GR" b="1" dirty="0">
                <a:solidFill>
                  <a:schemeClr val="tx1">
                    <a:lumMod val="95000"/>
                    <a:lumOff val="5000"/>
                  </a:schemeClr>
                </a:solidFill>
              </a:rPr>
              <a:t>'. Οι νευρώνες που προσάγουν πληροφορίες από την περιφέρεια προς το κεντρικό νευρικό σύστημα αναφέρονται ως '</a:t>
            </a:r>
            <a:r>
              <a:rPr lang="el-GR" b="1" dirty="0" err="1">
                <a:solidFill>
                  <a:srgbClr val="FF0000"/>
                </a:solidFill>
              </a:rPr>
              <a:t>Προσαγωγικοί</a:t>
            </a:r>
            <a:r>
              <a:rPr lang="el-GR" b="1" dirty="0">
                <a:solidFill>
                  <a:schemeClr val="tx1">
                    <a:lumMod val="95000"/>
                    <a:lumOff val="5000"/>
                  </a:schemeClr>
                </a:solidFill>
              </a:rPr>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image004.jpg"/>
          <p:cNvPicPr>
            <a:picLocks noGrp="1" noChangeAspect="1"/>
          </p:cNvPicPr>
          <p:nvPr>
            <p:ph idx="1"/>
          </p:nvPr>
        </p:nvPicPr>
        <p:blipFill>
          <a:blip r:embed="rId2" cstate="print"/>
          <a:stretch>
            <a:fillRect/>
          </a:stretch>
        </p:blipFill>
        <p:spPr>
          <a:xfrm>
            <a:off x="2195736" y="188640"/>
            <a:ext cx="5400600" cy="6602711"/>
          </a:xfr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971600" y="1447800"/>
            <a:ext cx="8172400" cy="5410200"/>
          </a:xfrm>
        </p:spPr>
        <p:txBody>
          <a:bodyPr>
            <a:normAutofit fontScale="92500" lnSpcReduction="20000"/>
          </a:bodyPr>
          <a:lstStyle/>
          <a:p>
            <a:r>
              <a:rPr lang="el-GR" b="1" dirty="0">
                <a:solidFill>
                  <a:schemeClr val="tx1">
                    <a:lumMod val="95000"/>
                    <a:lumOff val="5000"/>
                  </a:schemeClr>
                </a:solidFill>
              </a:rPr>
              <a:t>Το </a:t>
            </a:r>
            <a:r>
              <a:rPr lang="el-GR" b="1" dirty="0">
                <a:solidFill>
                  <a:srgbClr val="FF0000"/>
                </a:solidFill>
              </a:rPr>
              <a:t>Περιφερικό Νευρικό Σύστημα </a:t>
            </a:r>
            <a:r>
              <a:rPr lang="el-GR" b="1" dirty="0">
                <a:solidFill>
                  <a:schemeClr val="tx1">
                    <a:lumMod val="95000"/>
                    <a:lumOff val="5000"/>
                  </a:schemeClr>
                </a:solidFill>
              </a:rPr>
              <a:t>υποδιαιρείται περαιτέρω σε:</a:t>
            </a:r>
          </a:p>
          <a:p>
            <a:r>
              <a:rPr lang="el-GR" b="1" dirty="0">
                <a:solidFill>
                  <a:srgbClr val="FF0000"/>
                </a:solidFill>
              </a:rPr>
              <a:t>Σωματικό νευρικό σύστημα</a:t>
            </a:r>
            <a:r>
              <a:rPr lang="el-GR" b="1" dirty="0">
                <a:solidFill>
                  <a:schemeClr val="tx1">
                    <a:lumMod val="95000"/>
                    <a:lumOff val="5000"/>
                  </a:schemeClr>
                </a:solidFill>
              </a:rPr>
              <a:t>: λειτουργεί εκούσια και ρυθμίζει τις καθημερινές ανάγκες με τη συνειδητή συμμετοχή του νου. Ελέγχει τις κινήσεις των σκελετικών μυών.</a:t>
            </a:r>
          </a:p>
          <a:p>
            <a:r>
              <a:rPr lang="el-GR" b="1" dirty="0">
                <a:solidFill>
                  <a:srgbClr val="FF0000"/>
                </a:solidFill>
              </a:rPr>
              <a:t>Αυτόνομο νευρικό σύστημα</a:t>
            </a:r>
            <a:r>
              <a:rPr lang="el-GR" b="1" dirty="0">
                <a:solidFill>
                  <a:schemeClr val="tx1">
                    <a:lumMod val="95000"/>
                    <a:lumOff val="5000"/>
                  </a:schemeClr>
                </a:solidFill>
              </a:rPr>
              <a:t>: λειτουργεί ακούσια και ρυθμίζει τις καθημερινές ανάγκες χωρίς τη συνειδητή συμμετοχή του νου. Το αυτόνομο νευρικό σύστημα ελέγχει όργανα, ιστούς και αδένες στο σώμα. Διακρίνεται σε </a:t>
            </a:r>
            <a:r>
              <a:rPr lang="el-GR" b="1" dirty="0">
                <a:solidFill>
                  <a:srgbClr val="FF0000"/>
                </a:solidFill>
              </a:rPr>
              <a:t>Συμπαθητικό νευρικό σύστημα</a:t>
            </a:r>
            <a:r>
              <a:rPr lang="el-GR" b="1" dirty="0">
                <a:solidFill>
                  <a:schemeClr val="tx1">
                    <a:lumMod val="95000"/>
                    <a:lumOff val="5000"/>
                  </a:schemeClr>
                </a:solidFill>
              </a:rPr>
              <a:t>, και </a:t>
            </a:r>
            <a:r>
              <a:rPr lang="el-GR" b="1" dirty="0">
                <a:solidFill>
                  <a:srgbClr val="FF0000"/>
                </a:solidFill>
              </a:rPr>
              <a:t>Παρασυμπαθητικό σύστημα</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Αυτόνομο νευρικό σύστημα</a:t>
            </a:r>
          </a:p>
        </p:txBody>
      </p:sp>
      <p:sp>
        <p:nvSpPr>
          <p:cNvPr id="3" name="Θέση περιεχομένου 2"/>
          <p:cNvSpPr>
            <a:spLocks noGrp="1"/>
          </p:cNvSpPr>
          <p:nvPr>
            <p:ph idx="1"/>
          </p:nvPr>
        </p:nvSpPr>
        <p:spPr>
          <a:xfrm>
            <a:off x="1115616" y="1447800"/>
            <a:ext cx="8028384" cy="5221560"/>
          </a:xfrm>
        </p:spPr>
        <p:txBody>
          <a:bodyPr>
            <a:normAutofit fontScale="92500"/>
          </a:bodyPr>
          <a:lstStyle/>
          <a:p>
            <a:r>
              <a:rPr lang="el-GR" b="1" dirty="0"/>
              <a:t>H φυσιολογική αποστολή του Αυτόνομου νευρικού συστήματος είναι να καθορίζει μια σειρά από παραμέτρους του σώματος, όπως τον καρδιακό και αναπνευστικό ρυθμό, την αρτηριακή πίεση, θερμοκρασία, την πέψη, τον μεταβολισμό και άλλα.</a:t>
            </a:r>
          </a:p>
          <a:p>
            <a:r>
              <a:rPr lang="el-GR" b="1" dirty="0"/>
              <a:t>Γενικά το συμπαθητικό νευρικό σύστημα ετοιμάζει τον οργανισμό για "μάχη ή φυγή" ενώ το παρασυμπαθητικό προετοιμάζει τον οργανισμό για διατήρηση της ενέργειας</a:t>
            </a:r>
          </a:p>
        </p:txBody>
      </p:sp>
    </p:spTree>
    <p:extLst>
      <p:ext uri="{BB962C8B-B14F-4D97-AF65-F5344CB8AC3E}">
        <p14:creationId xmlns:p14="http://schemas.microsoft.com/office/powerpoint/2010/main" val="22109219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899592" y="0"/>
            <a:ext cx="4176464" cy="6858000"/>
          </a:xfrm>
        </p:spPr>
        <p:txBody>
          <a:bodyPr>
            <a:normAutofit/>
          </a:bodyPr>
          <a:lstStyle/>
          <a:p>
            <a:r>
              <a:rPr lang="el-GR" b="1" dirty="0">
                <a:solidFill>
                  <a:srgbClr val="FF0000"/>
                </a:solidFill>
              </a:rPr>
              <a:t>Συμπαθητικό σύστημα</a:t>
            </a:r>
            <a:r>
              <a:rPr lang="el-GR" b="1" dirty="0">
                <a:solidFill>
                  <a:schemeClr val="tx1">
                    <a:lumMod val="95000"/>
                    <a:lumOff val="5000"/>
                  </a:schemeClr>
                </a:solidFill>
              </a:rPr>
              <a:t>, το οποίο προετοιμάζει το σώμα για αυξημένες απαιτήσεις ετοιμότητας.</a:t>
            </a:r>
          </a:p>
          <a:p>
            <a:r>
              <a:rPr lang="el-GR" b="1" dirty="0">
                <a:solidFill>
                  <a:srgbClr val="FF0000"/>
                </a:solidFill>
              </a:rPr>
              <a:t>Παρασυμπαθητικό σύστημα</a:t>
            </a:r>
            <a:r>
              <a:rPr lang="el-GR" b="1" dirty="0">
                <a:solidFill>
                  <a:schemeClr val="tx1">
                    <a:lumMod val="95000"/>
                    <a:lumOff val="5000"/>
                  </a:schemeClr>
                </a:solidFill>
              </a:rPr>
              <a:t>, που έχει σκοπό την εξοικονόμηση και εναποθήκευση ενέργειας.</a:t>
            </a:r>
          </a:p>
        </p:txBody>
      </p:sp>
      <p:pic>
        <p:nvPicPr>
          <p:cNvPr id="4" name="3 - Εικόνα" descr="img9_28.jpg"/>
          <p:cNvPicPr>
            <a:picLocks noChangeAspect="1"/>
          </p:cNvPicPr>
          <p:nvPr/>
        </p:nvPicPr>
        <p:blipFill>
          <a:blip r:embed="rId2" cstate="print"/>
          <a:stretch>
            <a:fillRect/>
          </a:stretch>
        </p:blipFill>
        <p:spPr>
          <a:xfrm>
            <a:off x="4716016" y="1415543"/>
            <a:ext cx="4427984" cy="4342917"/>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Συμπαθητικό νευρικό σύστημα</a:t>
            </a:r>
          </a:p>
        </p:txBody>
      </p:sp>
      <p:sp>
        <p:nvSpPr>
          <p:cNvPr id="3" name="Θέση περιεχομένου 2"/>
          <p:cNvSpPr>
            <a:spLocks noGrp="1"/>
          </p:cNvSpPr>
          <p:nvPr>
            <p:ph idx="1"/>
          </p:nvPr>
        </p:nvSpPr>
        <p:spPr>
          <a:xfrm>
            <a:off x="971600" y="1447800"/>
            <a:ext cx="8172400" cy="5410200"/>
          </a:xfrm>
        </p:spPr>
        <p:txBody>
          <a:bodyPr>
            <a:normAutofit fontScale="62500" lnSpcReduction="20000"/>
          </a:bodyPr>
          <a:lstStyle/>
          <a:p>
            <a:r>
              <a:rPr lang="el-GR" b="1" dirty="0"/>
              <a:t>Η διέγερση του συμπαθητικού νευρικού συστήματος προετοιμάζει τον οργανισμό απέναντι σε κάθε κατάσταση που απειλεί την </a:t>
            </a:r>
            <a:r>
              <a:rPr lang="el-GR" b="1" dirty="0" err="1"/>
              <a:t>ομοιόστασή</a:t>
            </a:r>
            <a:r>
              <a:rPr lang="el-GR" b="1" dirty="0"/>
              <a:t> του. Έτσι ο οργανισμός είναι έτοιμος να δώσει μία απάντηση μάχης ή φυγής.</a:t>
            </a:r>
          </a:p>
          <a:p>
            <a:endParaRPr lang="el-GR" b="1" dirty="0"/>
          </a:p>
          <a:p>
            <a:r>
              <a:rPr lang="el-GR" b="1" dirty="0"/>
              <a:t>Σε κάθε όργανο έχει ξεχωριστή δράση:</a:t>
            </a:r>
          </a:p>
          <a:p>
            <a:pPr marL="596646" indent="-514350">
              <a:buFont typeface="+mj-lt"/>
              <a:buAutoNum type="arabicPeriod"/>
            </a:pPr>
            <a:r>
              <a:rPr lang="el-GR" b="1" dirty="0"/>
              <a:t>Στον οφθαλμό προκαλεί μυδρίαση (διαστολή της ίριδας)</a:t>
            </a:r>
          </a:p>
          <a:p>
            <a:pPr marL="596646" indent="-514350">
              <a:buFont typeface="+mj-lt"/>
              <a:buAutoNum type="arabicPeriod"/>
            </a:pPr>
            <a:r>
              <a:rPr lang="el-GR" b="1" dirty="0"/>
              <a:t>Στην τραχεία και στους βρόγχους προκαλεί διαστολή</a:t>
            </a:r>
          </a:p>
          <a:p>
            <a:pPr marL="596646" indent="-514350">
              <a:buFont typeface="+mj-lt"/>
              <a:buAutoNum type="arabicPeriod"/>
            </a:pPr>
            <a:r>
              <a:rPr lang="el-GR" b="1" dirty="0"/>
              <a:t>Στον μυελό των επινεφριδίων έκκριση της αδρεναλίνης και της </a:t>
            </a:r>
            <a:r>
              <a:rPr lang="el-GR" b="1" dirty="0" err="1"/>
              <a:t>νοραδρεναλίνης</a:t>
            </a:r>
            <a:endParaRPr lang="el-GR" b="1" dirty="0"/>
          </a:p>
          <a:p>
            <a:pPr marL="596646" indent="-514350">
              <a:buFont typeface="+mj-lt"/>
              <a:buAutoNum type="arabicPeriod"/>
            </a:pPr>
            <a:r>
              <a:rPr lang="el-GR" b="1" dirty="0"/>
              <a:t>Στους νεφρούς αύξηση της </a:t>
            </a:r>
            <a:r>
              <a:rPr lang="el-GR" b="1" dirty="0" err="1"/>
              <a:t>ρεννίνης</a:t>
            </a:r>
            <a:r>
              <a:rPr lang="el-GR" b="1" dirty="0"/>
              <a:t> που με έναν πολύπλοκο μηχανισμό οδηγεί σε αύξηση της αρτηριακής πίεσης</a:t>
            </a:r>
          </a:p>
          <a:p>
            <a:pPr marL="596646" indent="-514350">
              <a:buFont typeface="+mj-lt"/>
              <a:buAutoNum type="arabicPeriod"/>
            </a:pPr>
            <a:r>
              <a:rPr lang="el-GR" b="1" dirty="0"/>
              <a:t>Στην ουροδόχο κύστη σύσπαση του σφιγκτήρα</a:t>
            </a:r>
          </a:p>
          <a:p>
            <a:pPr marL="596646" indent="-514350">
              <a:buFont typeface="+mj-lt"/>
              <a:buAutoNum type="arabicPeriod"/>
            </a:pPr>
            <a:r>
              <a:rPr lang="el-GR" b="1" dirty="0"/>
              <a:t>Στο γεννητικό σύστημα του άρρενος διεγείρει την εκσπερμάτιση και στου θήλεος προκαλεί </a:t>
            </a:r>
            <a:r>
              <a:rPr lang="el-GR" b="1" dirty="0" err="1"/>
              <a:t>χάλαση</a:t>
            </a:r>
            <a:r>
              <a:rPr lang="el-GR" b="1" dirty="0"/>
              <a:t> της μήτρας</a:t>
            </a:r>
          </a:p>
          <a:p>
            <a:pPr marL="596646" indent="-514350">
              <a:buFont typeface="+mj-lt"/>
              <a:buAutoNum type="arabicPeriod"/>
            </a:pPr>
            <a:r>
              <a:rPr lang="el-GR" b="1" dirty="0"/>
              <a:t>Στους σιελογόνους αδένες προκαλεί παχύρρευστη ιξώδη έκκριση</a:t>
            </a:r>
          </a:p>
          <a:p>
            <a:pPr marL="596646" indent="-514350">
              <a:buFont typeface="+mj-lt"/>
              <a:buAutoNum type="arabicPeriod"/>
            </a:pPr>
            <a:r>
              <a:rPr lang="el-GR" b="1" dirty="0"/>
              <a:t>Στην καρδιά προκαλεί ταχυκαρδία</a:t>
            </a:r>
          </a:p>
          <a:p>
            <a:pPr marL="596646" indent="-514350">
              <a:buFont typeface="+mj-lt"/>
              <a:buAutoNum type="arabicPeriod"/>
            </a:pPr>
            <a:r>
              <a:rPr lang="el-GR" b="1" dirty="0"/>
              <a:t>Στα αγγεία προκαλεί σύσπαση</a:t>
            </a:r>
          </a:p>
        </p:txBody>
      </p:sp>
    </p:spTree>
    <p:extLst>
      <p:ext uri="{BB962C8B-B14F-4D97-AF65-F5344CB8AC3E}">
        <p14:creationId xmlns:p14="http://schemas.microsoft.com/office/powerpoint/2010/main" val="1433297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dirty="0"/>
              <a:t>Παρασυμπαθητικό νευρικό σύστημα</a:t>
            </a:r>
          </a:p>
        </p:txBody>
      </p:sp>
      <p:sp>
        <p:nvSpPr>
          <p:cNvPr id="3" name="Θέση περιεχομένου 2"/>
          <p:cNvSpPr>
            <a:spLocks noGrp="1"/>
          </p:cNvSpPr>
          <p:nvPr>
            <p:ph idx="1"/>
          </p:nvPr>
        </p:nvSpPr>
        <p:spPr>
          <a:xfrm>
            <a:off x="971600" y="1447800"/>
            <a:ext cx="8172400" cy="5410200"/>
          </a:xfrm>
        </p:spPr>
        <p:txBody>
          <a:bodyPr>
            <a:normAutofit fontScale="62500" lnSpcReduction="20000"/>
          </a:bodyPr>
          <a:lstStyle/>
          <a:p>
            <a:r>
              <a:rPr lang="el-GR" b="1" dirty="0"/>
              <a:t>Η διέγερση του παρασυμπαθητικού νευρικού συστήματος επιτελείται όταν ο οργανισμός θέλει να αποκαταστήσει ή να διατηρήσει τις εφεδρείες του. Η δράση του έχει να κάνει κυρίως με τα σπλάχνα.</a:t>
            </a:r>
          </a:p>
          <a:p>
            <a:endParaRPr lang="el-GR" b="1" dirty="0"/>
          </a:p>
          <a:p>
            <a:r>
              <a:rPr lang="el-GR" b="1" dirty="0"/>
              <a:t>Σε κάθε όργανο έχει ξεχωριστή δράση.</a:t>
            </a:r>
          </a:p>
          <a:p>
            <a:pPr marL="596646" indent="-514350">
              <a:buFont typeface="+mj-lt"/>
              <a:buAutoNum type="arabicPeriod"/>
            </a:pPr>
            <a:r>
              <a:rPr lang="el-GR" b="1" dirty="0"/>
              <a:t>Στον οφθαλμό συστέλλει την κόρη, με αποτέλεσμα να μειώνεται το μέγεθός της (μύση), ταυτόχρονα προκαλεί αύξηση των δακρύων κατά την επίδραση του στους αντίστοιχους αδένες.</a:t>
            </a:r>
          </a:p>
          <a:p>
            <a:pPr marL="596646" indent="-514350">
              <a:buFont typeface="+mj-lt"/>
              <a:buAutoNum type="arabicPeriod"/>
            </a:pPr>
            <a:r>
              <a:rPr lang="el-GR" b="1" dirty="0"/>
              <a:t>Στην τραχεία και τους βρόγχους προκαλεί σύσπαση και αύξηση των εκκρίσεων.</a:t>
            </a:r>
          </a:p>
          <a:p>
            <a:pPr marL="596646" indent="-514350">
              <a:buFont typeface="+mj-lt"/>
              <a:buAutoNum type="arabicPeriod"/>
            </a:pPr>
            <a:r>
              <a:rPr lang="el-GR" b="1" dirty="0"/>
              <a:t>Στην ουροδόχο κύστη προκαλεί επίσης σύσπαση.</a:t>
            </a:r>
          </a:p>
          <a:p>
            <a:pPr marL="596646" indent="-514350">
              <a:buFont typeface="+mj-lt"/>
              <a:buAutoNum type="arabicPeriod"/>
            </a:pPr>
            <a:r>
              <a:rPr lang="el-GR" b="1" dirty="0"/>
              <a:t>Στο γεννητικό σύστημα του άνδρα προκαλεί στύση.</a:t>
            </a:r>
          </a:p>
          <a:p>
            <a:pPr marL="596646" indent="-514350">
              <a:buFont typeface="+mj-lt"/>
              <a:buAutoNum type="arabicPeriod"/>
            </a:pPr>
            <a:r>
              <a:rPr lang="el-GR" b="1" dirty="0"/>
              <a:t>Στους σιελογόνους αδένες προκαλεί άφθονη έκκριση.</a:t>
            </a:r>
          </a:p>
          <a:p>
            <a:pPr marL="596646" indent="-514350">
              <a:buFont typeface="+mj-lt"/>
              <a:buAutoNum type="arabicPeriod"/>
            </a:pPr>
            <a:r>
              <a:rPr lang="el-GR" b="1" dirty="0"/>
              <a:t>Στην καρδιά προκαλεί βραδυκαρδία.</a:t>
            </a:r>
          </a:p>
          <a:p>
            <a:pPr marL="596646" indent="-514350">
              <a:buFont typeface="+mj-lt"/>
              <a:buAutoNum type="arabicPeriod"/>
            </a:pPr>
            <a:r>
              <a:rPr lang="el-GR" b="1" dirty="0"/>
              <a:t>Στο γαστρεντερικό σύστημα προκαλεί αύξηση της κινητικότητας.</a:t>
            </a:r>
          </a:p>
          <a:p>
            <a:pPr marL="596646" indent="-514350">
              <a:buFont typeface="+mj-lt"/>
              <a:buAutoNum type="arabicPeriod"/>
            </a:pPr>
            <a:r>
              <a:rPr lang="el-GR" b="1" dirty="0"/>
              <a:t>Τέλος, στα αγγεία προκαλεί διαστολή.</a:t>
            </a:r>
          </a:p>
        </p:txBody>
      </p:sp>
    </p:spTree>
    <p:extLst>
      <p:ext uri="{BB962C8B-B14F-4D97-AF65-F5344CB8AC3E}">
        <p14:creationId xmlns:p14="http://schemas.microsoft.com/office/powerpoint/2010/main" val="3122652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solidFill>
                  <a:schemeClr val="tx1">
                    <a:lumMod val="95000"/>
                    <a:lumOff val="5000"/>
                  </a:schemeClr>
                </a:solidFill>
              </a:rPr>
              <a:t>ορισμός</a:t>
            </a:r>
          </a:p>
        </p:txBody>
      </p:sp>
      <p:sp>
        <p:nvSpPr>
          <p:cNvPr id="3" name="2 - Θέση περιεχομένου"/>
          <p:cNvSpPr>
            <a:spLocks noGrp="1"/>
          </p:cNvSpPr>
          <p:nvPr>
            <p:ph idx="1"/>
          </p:nvPr>
        </p:nvSpPr>
        <p:spPr>
          <a:xfrm>
            <a:off x="971600" y="1447800"/>
            <a:ext cx="8172400" cy="5410200"/>
          </a:xfrm>
        </p:spPr>
        <p:txBody>
          <a:bodyPr>
            <a:normAutofit fontScale="92500" lnSpcReduction="10000"/>
          </a:bodyPr>
          <a:lstStyle/>
          <a:p>
            <a:r>
              <a:rPr lang="el-GR" b="1" dirty="0"/>
              <a:t>Με τον όρο </a:t>
            </a:r>
            <a:r>
              <a:rPr lang="el-GR" b="1" dirty="0">
                <a:solidFill>
                  <a:srgbClr val="FF0000"/>
                </a:solidFill>
              </a:rPr>
              <a:t>νευρώνας</a:t>
            </a:r>
            <a:r>
              <a:rPr lang="el-GR" b="1" dirty="0"/>
              <a:t> ορίζουμε το κύτταρο που αποτελεί δομικό μέρος και λειτουργική μονάδα του νευρικού συστήματος.</a:t>
            </a:r>
          </a:p>
          <a:p>
            <a:r>
              <a:rPr lang="el-GR" b="1" dirty="0"/>
              <a:t>Κάθε νευρώνας αποτελείται από ένα κυτταρικό σώμα, που περιλαμβάνει τον πυρήνα και μεγάλο αριθμό οργανιδίων, και από μία ή περισσότερες αποφυάδες.</a:t>
            </a:r>
          </a:p>
          <a:p>
            <a:r>
              <a:rPr lang="el-GR" b="1" dirty="0"/>
              <a:t>Αυτές ονομάζονται </a:t>
            </a:r>
            <a:r>
              <a:rPr lang="el-GR" b="1" dirty="0">
                <a:solidFill>
                  <a:srgbClr val="FF0000"/>
                </a:solidFill>
              </a:rPr>
              <a:t>"</a:t>
            </a:r>
            <a:r>
              <a:rPr lang="el-GR" b="1" dirty="0" err="1">
                <a:solidFill>
                  <a:srgbClr val="FF0000"/>
                </a:solidFill>
              </a:rPr>
              <a:t>δενδρίτες</a:t>
            </a:r>
            <a:r>
              <a:rPr lang="el-GR" b="1" dirty="0">
                <a:solidFill>
                  <a:srgbClr val="FF0000"/>
                </a:solidFill>
              </a:rPr>
              <a:t>"</a:t>
            </a:r>
            <a:r>
              <a:rPr lang="el-GR" b="1" dirty="0"/>
              <a:t> όταν συλλέγουν τα σήματα που στέλνονται στο κύτταρο, και </a:t>
            </a:r>
            <a:r>
              <a:rPr lang="el-GR" b="1" dirty="0">
                <a:solidFill>
                  <a:srgbClr val="FF0000"/>
                </a:solidFill>
              </a:rPr>
              <a:t>"άξονας" </a:t>
            </a:r>
            <a:r>
              <a:rPr lang="el-GR" b="1" dirty="0"/>
              <a:t>όταν μεταδίδει ώσεις από το κυτταρικό σώμα.</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971600" y="1447800"/>
            <a:ext cx="8172400" cy="5410200"/>
          </a:xfrm>
        </p:spPr>
        <p:txBody>
          <a:bodyPr>
            <a:normAutofit/>
          </a:bodyPr>
          <a:lstStyle/>
          <a:p>
            <a:r>
              <a:rPr lang="el-GR" b="1" dirty="0"/>
              <a:t>Οι νευρώνες είναι η βάση των αισθητηρίων των οργανισμών. Τα αισθητήρια διαμορφώνουν την αντίληψη ενός οργανισμού για το περιβάλλον του.</a:t>
            </a:r>
          </a:p>
          <a:p>
            <a:r>
              <a:rPr lang="el-GR" b="1" dirty="0"/>
              <a:t>Οι εξειδικευμένοι νευρώνες που ανιχνεύουν ερεθίσματα από το εξωτερικό περιβάλλον ονομάζονται </a:t>
            </a:r>
            <a:r>
              <a:rPr lang="el-GR" b="1" dirty="0">
                <a:solidFill>
                  <a:srgbClr val="FF0000"/>
                </a:solidFill>
              </a:rPr>
              <a:t>αισθητικοί υποδοχείς</a:t>
            </a:r>
            <a:r>
              <a:rPr lang="el-GR" b="1"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a:t>Τύποι νευρώνων</a:t>
            </a:r>
          </a:p>
        </p:txBody>
      </p:sp>
      <p:sp>
        <p:nvSpPr>
          <p:cNvPr id="3" name="2 - Θέση περιεχομένου"/>
          <p:cNvSpPr>
            <a:spLocks noGrp="1"/>
          </p:cNvSpPr>
          <p:nvPr>
            <p:ph idx="1"/>
          </p:nvPr>
        </p:nvSpPr>
        <p:spPr>
          <a:xfrm>
            <a:off x="899592" y="1447800"/>
            <a:ext cx="8244408" cy="5410200"/>
          </a:xfrm>
        </p:spPr>
        <p:txBody>
          <a:bodyPr>
            <a:normAutofit fontScale="85000" lnSpcReduction="10000"/>
          </a:bodyPr>
          <a:lstStyle/>
          <a:p>
            <a:pPr>
              <a:buNone/>
            </a:pPr>
            <a:r>
              <a:rPr lang="el-GR" b="1" dirty="0"/>
              <a:t>Οι σημαντικότεροι τύποι νευρώνων είναι οι εξής:</a:t>
            </a:r>
          </a:p>
          <a:p>
            <a:pPr marL="596646" indent="-514350">
              <a:buFont typeface="+mj-lt"/>
              <a:buAutoNum type="arabicPeriod"/>
            </a:pPr>
            <a:r>
              <a:rPr lang="el-GR" b="1" dirty="0"/>
              <a:t>Οι</a:t>
            </a:r>
            <a:r>
              <a:rPr lang="el-GR" dirty="0"/>
              <a:t> </a:t>
            </a:r>
            <a:r>
              <a:rPr lang="el-GR" b="1" dirty="0">
                <a:solidFill>
                  <a:srgbClr val="FF0000"/>
                </a:solidFill>
              </a:rPr>
              <a:t>αισθητήριοι νευρώνες</a:t>
            </a:r>
            <a:r>
              <a:rPr lang="el-GR" dirty="0"/>
              <a:t> </a:t>
            </a:r>
            <a:r>
              <a:rPr lang="el-GR" b="1" dirty="0"/>
              <a:t>(προσαγωγός νευρώνας): συμμετέχουν στη λήψη ερεθισμάτων από το περιβάλλον, μεταφέροντας τις πληροφορίες από τα αισθητήρια όργανα στο κεντρικό νευρικό σύστημα.</a:t>
            </a:r>
          </a:p>
          <a:p>
            <a:pPr marL="596646" indent="-514350">
              <a:buFont typeface="+mj-lt"/>
              <a:buAutoNum type="arabicPeriod"/>
            </a:pPr>
            <a:r>
              <a:rPr lang="el-GR" b="1" dirty="0"/>
              <a:t>Οι</a:t>
            </a:r>
            <a:r>
              <a:rPr lang="el-GR" dirty="0"/>
              <a:t> </a:t>
            </a:r>
            <a:r>
              <a:rPr lang="el-GR" b="1" dirty="0" err="1">
                <a:solidFill>
                  <a:srgbClr val="FF0000"/>
                </a:solidFill>
              </a:rPr>
              <a:t>ενδιάµεσοι</a:t>
            </a:r>
            <a:r>
              <a:rPr lang="el-GR" b="1" dirty="0">
                <a:solidFill>
                  <a:srgbClr val="FF0000"/>
                </a:solidFill>
              </a:rPr>
              <a:t> ή συνδετικοί νευρώνες</a:t>
            </a:r>
            <a:r>
              <a:rPr lang="el-GR" b="1" dirty="0"/>
              <a:t>: στο εσωτερικό του κεντρικού συστήματος, ενσωματώνουν τις πληροφορίες που παρέχουν οι αισθητήριοι νευρώνες και τις μεταδίδουν στους κινητικούς νευρώνες.</a:t>
            </a:r>
          </a:p>
          <a:p>
            <a:pPr marL="596646" indent="-514350">
              <a:buFont typeface="+mj-lt"/>
              <a:buAutoNum type="arabicPeriod"/>
            </a:pPr>
            <a:r>
              <a:rPr lang="el-GR" dirty="0"/>
              <a:t>Οι </a:t>
            </a:r>
            <a:r>
              <a:rPr lang="el-GR" b="1" dirty="0">
                <a:solidFill>
                  <a:srgbClr val="FF0000"/>
                </a:solidFill>
              </a:rPr>
              <a:t>κινητικοί νευρώνες</a:t>
            </a:r>
            <a:r>
              <a:rPr lang="el-GR" dirty="0"/>
              <a:t> </a:t>
            </a:r>
            <a:r>
              <a:rPr lang="el-GR" b="1" dirty="0">
                <a:solidFill>
                  <a:schemeClr val="tx1">
                    <a:lumMod val="95000"/>
                    <a:lumOff val="5000"/>
                  </a:schemeClr>
                </a:solidFill>
              </a:rPr>
              <a:t>(</a:t>
            </a:r>
            <a:r>
              <a:rPr lang="el-GR" b="1" dirty="0" err="1">
                <a:solidFill>
                  <a:schemeClr val="tx1">
                    <a:lumMod val="95000"/>
                    <a:lumOff val="5000"/>
                  </a:schemeClr>
                </a:solidFill>
              </a:rPr>
              <a:t>απαγωγός</a:t>
            </a:r>
            <a:r>
              <a:rPr lang="el-GR" b="1" dirty="0">
                <a:solidFill>
                  <a:schemeClr val="tx1">
                    <a:lumMod val="95000"/>
                    <a:lumOff val="5000"/>
                  </a:schemeClr>
                </a:solidFill>
              </a:rPr>
              <a:t> νευρώνας): μεταφέρουν τα μηνύματα στα δραστικά κύτταρα.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1043608" y="1447800"/>
            <a:ext cx="8100392" cy="5410200"/>
          </a:xfrm>
        </p:spPr>
        <p:txBody>
          <a:bodyPr>
            <a:normAutofit fontScale="85000" lnSpcReduction="10000"/>
          </a:bodyPr>
          <a:lstStyle/>
          <a:p>
            <a:r>
              <a:rPr lang="el-GR" b="1" dirty="0"/>
              <a:t>Ο κάθε νευρώνας έχει πολλούς </a:t>
            </a:r>
            <a:r>
              <a:rPr lang="el-GR" b="1" dirty="0" err="1"/>
              <a:t>δενδρίτες</a:t>
            </a:r>
            <a:r>
              <a:rPr lang="el-GR" b="1" dirty="0"/>
              <a:t> με πολλές διακλαδώσεις. Αυτές οι δομές αποτελούν το δίκτυο με το οποίο ο νευρώνας προσλαμβάνει σήματα από άλλα κύτταρα.</a:t>
            </a:r>
          </a:p>
          <a:p>
            <a:r>
              <a:rPr lang="el-GR" b="1" dirty="0"/>
              <a:t>Τα σήματα αυτά φτάνουν στους </a:t>
            </a:r>
            <a:r>
              <a:rPr lang="el-GR" b="1" dirty="0" err="1"/>
              <a:t>δενδρίτες</a:t>
            </a:r>
            <a:r>
              <a:rPr lang="el-GR" b="1" dirty="0"/>
              <a:t> του κάθε νευρικού κυττάρου από </a:t>
            </a:r>
            <a:r>
              <a:rPr lang="el-GR" b="1" dirty="0" err="1"/>
              <a:t>νευρίτες</a:t>
            </a:r>
            <a:r>
              <a:rPr lang="el-GR" b="1" dirty="0"/>
              <a:t> (έναν ή περισσότερους) άλλων νευρικών κυττάρων.</a:t>
            </a:r>
          </a:p>
          <a:p>
            <a:r>
              <a:rPr lang="el-GR" b="1" dirty="0"/>
              <a:t>Με τον τρόπο αυτό συνδέονται, διακλαδίζονται και συνεργάζονται μεταξύ τους τα νευρικά κύτταρα, κατά ομάδες, για να επιτελέσουν το σκοπό για τον οποίο κατασκευάστηκαν, τη διάδοση των ερεθισμάτων από την περιφέρεια προς το κέντρο (εγκέφαλο) και το αντίστροφο.</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Νευρογλοία</a:t>
            </a:r>
          </a:p>
        </p:txBody>
      </p:sp>
      <p:sp>
        <p:nvSpPr>
          <p:cNvPr id="3" name="Θέση περιεχομένου 2"/>
          <p:cNvSpPr>
            <a:spLocks noGrp="1"/>
          </p:cNvSpPr>
          <p:nvPr>
            <p:ph idx="1"/>
          </p:nvPr>
        </p:nvSpPr>
        <p:spPr>
          <a:xfrm>
            <a:off x="1043608" y="1447800"/>
            <a:ext cx="7890080" cy="5221560"/>
          </a:xfrm>
        </p:spPr>
        <p:txBody>
          <a:bodyPr>
            <a:normAutofit lnSpcReduction="10000"/>
          </a:bodyPr>
          <a:lstStyle/>
          <a:p>
            <a:r>
              <a:rPr lang="el-GR" b="1" dirty="0"/>
              <a:t>Η νευρογλοία δεν εξειδικεύεται στο να μεταδίδει ερεθίσματα αλλά είναι απλά ένας εξειδικευμένος τύπος συνδετικού ιστού. </a:t>
            </a:r>
          </a:p>
          <a:p>
            <a:r>
              <a:rPr lang="el-GR" b="1" dirty="0"/>
              <a:t>Οι νευρώνες αποτελούν το 10% των κυττάρων στο κεντρικό νευρικό σύστημα. </a:t>
            </a:r>
          </a:p>
          <a:p>
            <a:r>
              <a:rPr lang="el-GR" b="1" dirty="0"/>
              <a:t>Το υπόλοιπο είναι νευρογλοιακά κύτταρα (νευρογλοία). Τα κύτταρα αυτά υποστηρίζουν φυσιολογικά και μεταβολικά τους νευρώνες.</a:t>
            </a:r>
          </a:p>
        </p:txBody>
      </p:sp>
    </p:spTree>
    <p:extLst>
      <p:ext uri="{BB962C8B-B14F-4D97-AF65-F5344CB8AC3E}">
        <p14:creationId xmlns:p14="http://schemas.microsoft.com/office/powerpoint/2010/main" val="1958597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image20-06.jpg"/>
          <p:cNvPicPr>
            <a:picLocks noGrp="1" noChangeAspect="1"/>
          </p:cNvPicPr>
          <p:nvPr>
            <p:ph idx="1"/>
          </p:nvPr>
        </p:nvPicPr>
        <p:blipFill>
          <a:blip r:embed="rId2" cstate="print"/>
          <a:stretch>
            <a:fillRect/>
          </a:stretch>
        </p:blipFill>
        <p:spPr>
          <a:xfrm>
            <a:off x="2555776" y="548680"/>
            <a:ext cx="4752528" cy="5869727"/>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220</TotalTime>
  <Words>1549</Words>
  <Application>Microsoft Office PowerPoint</Application>
  <PresentationFormat>Προβολή στην οθόνη (4:3)</PresentationFormat>
  <Paragraphs>104</Paragraphs>
  <Slides>36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36</vt:i4>
      </vt:variant>
    </vt:vector>
  </HeadingPairs>
  <TitlesOfParts>
    <vt:vector size="41" baseType="lpstr">
      <vt:lpstr>Corbel</vt:lpstr>
      <vt:lpstr>Gill Sans MT</vt:lpstr>
      <vt:lpstr>Verdana</vt:lpstr>
      <vt:lpstr>Wingdings 2</vt:lpstr>
      <vt:lpstr>Ηλιοστάσιο</vt:lpstr>
      <vt:lpstr>ΝΕΥΡΙΚΟ ΣΥΣΤΗΜΑ - ΝΕΥΡΩΝΑΣ</vt:lpstr>
      <vt:lpstr>Νευρικό σύστημα</vt:lpstr>
      <vt:lpstr>Παρουσίαση του PowerPoint</vt:lpstr>
      <vt:lpstr>ορισμός</vt:lpstr>
      <vt:lpstr>Παρουσίαση του PowerPoint</vt:lpstr>
      <vt:lpstr>Τύποι νευρώνων</vt:lpstr>
      <vt:lpstr>Παρουσίαση του PowerPoint</vt:lpstr>
      <vt:lpstr>Νευρογλοία</vt:lpstr>
      <vt:lpstr>Παρουσίαση του PowerPoint</vt:lpstr>
      <vt:lpstr>Παρουσίαση του PowerPoint</vt:lpstr>
      <vt:lpstr>Νευρική σύναψη</vt:lpstr>
      <vt:lpstr>Παρουσίαση του PowerPoint</vt:lpstr>
      <vt:lpstr>Παρουσίαση του PowerPoint</vt:lpstr>
      <vt:lpstr>Παρουσίαση του PowerPoint</vt:lpstr>
      <vt:lpstr> κεντρικό νευρικό σύστημα</vt:lpstr>
      <vt:lpstr>μήνιγγες</vt:lpstr>
      <vt:lpstr>Παρουσίαση του PowerPoint</vt:lpstr>
      <vt:lpstr>Χοριοειδής μήνιγγα</vt:lpstr>
      <vt:lpstr>Παρουσίαση του PowerPoint</vt:lpstr>
      <vt:lpstr>Αραχνοειδής μήνιγγα</vt:lpstr>
      <vt:lpstr>Παρουσίαση του PowerPoint</vt:lpstr>
      <vt:lpstr>Σκληρή μήνιγγα</vt:lpstr>
      <vt:lpstr>Παρουσίαση του PowerPoint</vt:lpstr>
      <vt:lpstr>εγκέφαλος</vt:lpstr>
      <vt:lpstr>Λοβοί εγκεφάλου</vt:lpstr>
      <vt:lpstr>Αισθητικά κέντρα εγκεφάλου</vt:lpstr>
      <vt:lpstr>Νωτιαίος μυελός</vt:lpstr>
      <vt:lpstr>Νωτιαίος μυελός</vt:lpstr>
      <vt:lpstr>Παρουσίαση του PowerPoint</vt:lpstr>
      <vt:lpstr>Περιφερικό νευρικό σύστημα</vt:lpstr>
      <vt:lpstr>Παρουσίαση του PowerPoint</vt:lpstr>
      <vt:lpstr>Παρουσίαση του PowerPoint</vt:lpstr>
      <vt:lpstr>Αυτόνομο νευρικό σύστημα</vt:lpstr>
      <vt:lpstr>Παρουσίαση του PowerPoint</vt:lpstr>
      <vt:lpstr>Συμπαθητικό νευρικό σύστημα</vt:lpstr>
      <vt:lpstr>Παρασυμπαθητικό νευρικό σύστημα</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ΝΕΥΡΙΚΟ ΣΥΣΤΗΜΑ - ΝΕΥΡΩΝΑΣ</dc:title>
  <dc:creator>fujitsu</dc:creator>
  <cp:lastModifiedBy>Ιωαννης Προϊκος</cp:lastModifiedBy>
  <cp:revision>20</cp:revision>
  <dcterms:created xsi:type="dcterms:W3CDTF">2016-11-01T20:42:18Z</dcterms:created>
  <dcterms:modified xsi:type="dcterms:W3CDTF">2021-11-12T06:27:23Z</dcterms:modified>
</cp:coreProperties>
</file>