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ctrTitle"/>
          </p:nvPr>
        </p:nvSpPr>
        <p:spPr>
          <a:xfrm>
            <a:off x="2714343" y="521302"/>
            <a:ext cx="9036496" cy="1470025"/>
          </a:xfrm>
        </p:spPr>
        <p:txBody>
          <a:bodyPr>
            <a:noAutofit/>
          </a:bodyPr>
          <a:lstStyle/>
          <a:p>
            <a:pPr algn="ctr"/>
            <a:r>
              <a:rPr lang="el-GR" sz="3600" dirty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Δ. Ι. Ε. Κ. </a:t>
            </a:r>
            <a:r>
              <a:rPr lang="el-GR" sz="3600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ΣΙΝΔΟΥ</a:t>
            </a:r>
            <a:r>
              <a:rPr lang="el-GR" sz="3600" dirty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/>
            </a:r>
            <a:br>
              <a:rPr lang="el-GR" sz="3600" dirty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</a:br>
            <a:r>
              <a:rPr lang="el-GR" sz="3600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Ειδικότητα </a:t>
            </a:r>
            <a:r>
              <a:rPr lang="el-GR" sz="3600" dirty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: </a:t>
            </a:r>
            <a:r>
              <a:rPr lang="el-GR" sz="3600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Βοηθός Φυσικοθεραπείας</a:t>
            </a:r>
            <a:endParaRPr lang="el-GR" sz="3600" dirty="0">
              <a:solidFill>
                <a:schemeClr val="tx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Υπότιτλος 2"/>
          <p:cNvSpPr>
            <a:spLocks noGrp="1"/>
          </p:cNvSpPr>
          <p:nvPr>
            <p:ph type="subTitle" idx="1"/>
          </p:nvPr>
        </p:nvSpPr>
        <p:spPr>
          <a:xfrm>
            <a:off x="1606513" y="2512620"/>
            <a:ext cx="7913502" cy="4248472"/>
          </a:xfrm>
        </p:spPr>
        <p:txBody>
          <a:bodyPr>
            <a:normAutofit/>
          </a:bodyPr>
          <a:lstStyle/>
          <a:p>
            <a:pPr algn="ctr"/>
            <a:r>
              <a:rPr lang="el-GR" sz="2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Μάθημα: </a:t>
            </a:r>
            <a:r>
              <a:rPr lang="el-GR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Κινησιολογία Ι, ΙΙ</a:t>
            </a:r>
            <a:endParaRPr lang="el-GR" sz="2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itchFamily="66" charset="0"/>
            </a:endParaRPr>
          </a:p>
          <a:p>
            <a:endParaRPr lang="el-GR" sz="2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l-GR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‘</a:t>
            </a:r>
            <a:r>
              <a:rPr lang="el-GR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ΜΥΕΣ ΛΕΚΑΝΗΣ</a:t>
            </a:r>
            <a:r>
              <a:rPr lang="el-GR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’</a:t>
            </a:r>
          </a:p>
          <a:p>
            <a:endParaRPr lang="el-G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itchFamily="66" charset="0"/>
            </a:endParaRPr>
          </a:p>
          <a:p>
            <a:pPr algn="l"/>
            <a:endParaRPr lang="el-GR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itchFamily="66" charset="0"/>
            </a:endParaRPr>
          </a:p>
          <a:p>
            <a:pPr algn="l"/>
            <a:r>
              <a:rPr lang="el-G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    </a:t>
            </a:r>
            <a:r>
              <a:rPr lang="el-GR" sz="2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Εκπαιδεύτρια</a:t>
            </a:r>
            <a:r>
              <a:rPr lang="el-GR" sz="2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: Μαλτέζου Ελένη </a:t>
            </a:r>
            <a:r>
              <a:rPr lang="en-US" sz="2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MSc., Cert. </a:t>
            </a:r>
            <a:r>
              <a:rPr lang="en-US" sz="2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Mdt</a:t>
            </a:r>
            <a:r>
              <a:rPr lang="en-US" sz="2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 </a:t>
            </a:r>
            <a:endParaRPr lang="el-GR" sz="23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itchFamily="66" charset="0"/>
            </a:endParaRPr>
          </a:p>
          <a:p>
            <a:pPr algn="l"/>
            <a:endParaRPr lang="el-G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itchFamily="66" charset="0"/>
            </a:endParaRPr>
          </a:p>
          <a:p>
            <a:endParaRPr lang="el-G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l-G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Β </a:t>
            </a:r>
            <a:r>
              <a:rPr lang="el-GR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ΕΞΑΜΗΝΟ </a:t>
            </a:r>
            <a:r>
              <a:rPr lang="el-GR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2022-2023</a:t>
            </a:r>
            <a:endParaRPr lang="el-G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58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69121" y="1538243"/>
            <a:ext cx="11314632" cy="4836920"/>
          </a:xfrm>
        </p:spPr>
        <p:txBody>
          <a:bodyPr anchor="t"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l-GR" sz="14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Οι μύες βρίσκονται στην πρόσθια, οπίσθια και στις πλάγιες επιφάνειες της λεκάνης.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l-GR" sz="14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Ενεργούν σαν ζεύγη, τόσο μπρος- πίσω, όσο και πλάγια.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l-GR" sz="14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Πρόσθια κλίση: </a:t>
            </a:r>
            <a:r>
              <a:rPr lang="el-GR" sz="14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οι </a:t>
            </a:r>
            <a:r>
              <a:rPr lang="el-GR" sz="1400" b="1" dirty="0" err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ιερονωτιαίοι</a:t>
            </a:r>
            <a:r>
              <a:rPr lang="el-GR" sz="14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της οσφυϊκής μοίρας έλκουν τη λεκάνη προς τα πίσω, ενώ οι </a:t>
            </a:r>
            <a:r>
              <a:rPr lang="el-GR" sz="14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καμπτήρες των ισχίων </a:t>
            </a:r>
            <a:r>
              <a:rPr lang="el-GR" sz="14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έλκουν τη λεκάνη προς τα εμπρός.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l-GR" sz="14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Οπίσθια</a:t>
            </a:r>
            <a:r>
              <a:rPr lang="el-GR" sz="14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l-GR" sz="14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κλίση</a:t>
            </a:r>
            <a:r>
              <a:rPr lang="el-GR" sz="14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: οι </a:t>
            </a:r>
            <a:r>
              <a:rPr lang="el-GR" sz="14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κοιλιακοί</a:t>
            </a:r>
            <a:r>
              <a:rPr lang="el-GR" sz="14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l-GR" sz="14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μύες</a:t>
            </a:r>
            <a:r>
              <a:rPr lang="el-GR" sz="14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έλκουν προς τα επάνω, ενώ ο </a:t>
            </a:r>
            <a:r>
              <a:rPr lang="el-GR" sz="14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μεγάλος</a:t>
            </a:r>
            <a:r>
              <a:rPr lang="el-GR" sz="14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l-GR" sz="14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γλουτιαίος</a:t>
            </a:r>
            <a:r>
              <a:rPr lang="el-GR" sz="14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και οι </a:t>
            </a:r>
            <a:r>
              <a:rPr lang="el-GR" sz="14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ισχιοκνημιαιοι</a:t>
            </a:r>
            <a:r>
              <a:rPr lang="el-GR" sz="14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έλκουν προς τα κάτω.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l-GR" sz="14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Η </a:t>
            </a:r>
            <a:r>
              <a:rPr lang="el-GR" sz="14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βαρύτητα</a:t>
            </a:r>
            <a:r>
              <a:rPr lang="el-GR" sz="14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χωρίς τη μυϊκή συστολή </a:t>
            </a:r>
            <a:r>
              <a:rPr lang="el-GR" sz="14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προκαλεί</a:t>
            </a:r>
            <a:r>
              <a:rPr lang="el-GR" sz="14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l-GR" sz="14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πλάγια</a:t>
            </a:r>
            <a:r>
              <a:rPr lang="el-GR" sz="14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l-GR" sz="14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κλίση</a:t>
            </a:r>
            <a:r>
              <a:rPr lang="el-GR" sz="14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 Για να περιοριστεί όμως το εύρος, δρουν αντίθετες μυϊκές ομάδες. Οι </a:t>
            </a:r>
            <a:r>
              <a:rPr lang="el-GR" sz="14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αριστεροί πλάγιοι </a:t>
            </a:r>
            <a:r>
              <a:rPr lang="el-GR" sz="1400" b="1" dirty="0" err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καμπτηρες</a:t>
            </a:r>
            <a:r>
              <a:rPr lang="el-GR" sz="14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l-GR" sz="14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του κορμού, στην αρχή οι </a:t>
            </a:r>
            <a:r>
              <a:rPr lang="el-GR" sz="1400" b="1" dirty="0" err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ιερονωτιαίοι</a:t>
            </a:r>
            <a:r>
              <a:rPr lang="el-GR" sz="14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και ο </a:t>
            </a:r>
            <a:r>
              <a:rPr lang="el-GR" sz="14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τετράγωνος</a:t>
            </a:r>
            <a:r>
              <a:rPr lang="el-GR" sz="14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l-GR" sz="14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οσφυϊκός</a:t>
            </a:r>
            <a:r>
              <a:rPr lang="el-GR" sz="14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έλκουν προς τα επάνω και αριστερά, ενώ οι </a:t>
            </a:r>
            <a:r>
              <a:rPr lang="el-GR" sz="14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δεξιοί</a:t>
            </a:r>
            <a:r>
              <a:rPr lang="el-GR" sz="14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l-GR" sz="1400" b="1" dirty="0" err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απαγωγοί</a:t>
            </a:r>
            <a:r>
              <a:rPr lang="el-GR" sz="14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έλκουν προς τα κάτω και δεξιά.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l-GR" sz="14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Στροφή</a:t>
            </a:r>
            <a:r>
              <a:rPr lang="el-GR" sz="14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: προς τα δεξιά, αριστεροί </a:t>
            </a:r>
            <a:r>
              <a:rPr lang="el-GR" sz="1400" b="1" dirty="0" err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οσφυοιεροί</a:t>
            </a:r>
            <a:r>
              <a:rPr lang="el-GR" sz="14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l-GR" sz="14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στροφείς</a:t>
            </a:r>
            <a:r>
              <a:rPr lang="el-GR" sz="14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 </a:t>
            </a:r>
            <a:r>
              <a:rPr lang="el-GR" sz="14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Έξω στροφείς </a:t>
            </a:r>
            <a:r>
              <a:rPr lang="el-GR" sz="14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του </a:t>
            </a:r>
            <a:r>
              <a:rPr lang="el-GR" sz="14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αριστερού ισχίου </a:t>
            </a:r>
            <a:r>
              <a:rPr lang="el-GR" sz="14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και </a:t>
            </a:r>
            <a:r>
              <a:rPr lang="el-GR" sz="14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έσω στροφείς του δεξιού ισχίου.</a:t>
            </a:r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3668995" y="555477"/>
            <a:ext cx="4854011" cy="12904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Μύες της λεκάνης</a:t>
            </a:r>
            <a:endParaRPr lang="el-GR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303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49132" y="1865120"/>
            <a:ext cx="8534400" cy="361526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l-GR" sz="14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Η λεκάνη συνδέει τον κορμό με τα κάτω άκρα 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l-GR" sz="14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Πρέπει να συνεργαστεί με την κίνηση του κάθε τμήματος , </a:t>
            </a:r>
            <a:r>
              <a:rPr lang="el-GR" sz="1400" dirty="0" err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αλλα</a:t>
            </a:r>
            <a:r>
              <a:rPr lang="el-GR" sz="14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και να συνεισφέρει στη σταθερότητα της συνολικής κατασκευής.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l-GR" sz="14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Όταν ένα σώμα είναι στην όρθια στάση, η λεκάνη δέχεται το βάρος της κεφαλής, του κορμού και των άνω άκρων και το επιμερίζει ισόποσα στα κάτω άκρα.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l-GR" sz="14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Όταν στέκεται κάποιος στο ένα κάτω άκρο, προσαρμόζεται αυτόματα η λεκάνη, ώστε να μεταδοθεί όλο το βάρος εκεί και να υπάρξει ισορροπία.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l-GR" sz="14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Κύριες και δευτερεύουσες κινήσεις της λεκάνης.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l-GR" sz="1400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2160662" y="640935"/>
            <a:ext cx="7870676" cy="13758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Σχέση της λεκάνης με τον κορμό και τα άκρα</a:t>
            </a:r>
            <a:endParaRPr lang="el-GR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220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2578" y="410988"/>
            <a:ext cx="8534400" cy="1507067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tx1"/>
                </a:solidFill>
                <a:latin typeface="Comic Sans MS" panose="030F0702030302020204" pitchFamily="66" charset="0"/>
              </a:rPr>
              <a:t>Πηγές μαθήματος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2578" y="1918055"/>
            <a:ext cx="8534400" cy="361526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latin typeface="Comic Sans MS" panose="030F0702030302020204" pitchFamily="66" charset="0"/>
                <a:cs typeface="Arial" panose="020B0604020202020204" pitchFamily="34" charset="0"/>
              </a:rPr>
              <a:t>Donald A. Neumann, </a:t>
            </a:r>
            <a:r>
              <a:rPr lang="en-US" sz="1600" i="1" dirty="0">
                <a:latin typeface="Comic Sans MS" panose="030F0702030302020204" pitchFamily="66" charset="0"/>
                <a:cs typeface="Arial" panose="020B0604020202020204" pitchFamily="34" charset="0"/>
              </a:rPr>
              <a:t>“Kinesiology of the Musculoskeletal System: Foundations for Rehabilitation”, </a:t>
            </a:r>
            <a:r>
              <a:rPr lang="en-US" sz="1600" dirty="0">
                <a:latin typeface="Comic Sans MS" panose="030F0702030302020204" pitchFamily="66" charset="0"/>
                <a:cs typeface="Arial" panose="020B0604020202020204" pitchFamily="34" charset="0"/>
              </a:rPr>
              <a:t>Mosby/Elsevier, 2010</a:t>
            </a:r>
            <a:endParaRPr lang="el-GR" sz="16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latin typeface="Comic Sans MS" panose="030F0702030302020204" pitchFamily="66" charset="0"/>
                <a:cs typeface="Arial" panose="020B0604020202020204" pitchFamily="34" charset="0"/>
              </a:rPr>
              <a:t>Nancy Hamilton; Kathryn </a:t>
            </a:r>
            <a:r>
              <a:rPr lang="en-US" sz="1600" dirty="0" err="1">
                <a:latin typeface="Comic Sans MS" panose="030F0702030302020204" pitchFamily="66" charset="0"/>
                <a:cs typeface="Arial" panose="020B0604020202020204" pitchFamily="34" charset="0"/>
              </a:rPr>
              <a:t>Luttgens</a:t>
            </a:r>
            <a:r>
              <a:rPr lang="en-US" sz="1600" dirty="0">
                <a:latin typeface="Comic Sans MS" panose="030F0702030302020204" pitchFamily="66" charset="0"/>
                <a:cs typeface="Arial" panose="020B0604020202020204" pitchFamily="34" charset="0"/>
              </a:rPr>
              <a:t>, </a:t>
            </a:r>
            <a:r>
              <a:rPr lang="el-GR" sz="1600" i="1" dirty="0">
                <a:latin typeface="Comic Sans MS" panose="030F0702030302020204" pitchFamily="66" charset="0"/>
                <a:cs typeface="Arial" panose="020B0604020202020204" pitchFamily="34" charset="0"/>
              </a:rPr>
              <a:t>Κινησιολογία, Επιστημονική βάση της ανθρώπινης κίνησης. </a:t>
            </a:r>
            <a:r>
              <a:rPr lang="el-GR" sz="1600" dirty="0">
                <a:latin typeface="Comic Sans MS" panose="030F0702030302020204" pitchFamily="66" charset="0"/>
                <a:cs typeface="Arial" panose="020B0604020202020204" pitchFamily="34" charset="0"/>
              </a:rPr>
              <a:t>2003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l-GR" sz="1600" dirty="0">
                <a:latin typeface="Comic Sans MS" panose="030F0702030302020204" pitchFamily="66" charset="0"/>
                <a:cs typeface="Arial" panose="020B0604020202020204" pitchFamily="34" charset="0"/>
              </a:rPr>
              <a:t>Απόστολος Στεργιούλας, Χρίστος Αγγελίδης . Κινησιολογία 1</a:t>
            </a:r>
            <a:r>
              <a:rPr lang="el-GR" sz="1600" baseline="30000" dirty="0">
                <a:latin typeface="Comic Sans MS" panose="030F0702030302020204" pitchFamily="66" charset="0"/>
                <a:cs typeface="Arial" panose="020B0604020202020204" pitchFamily="34" charset="0"/>
              </a:rPr>
              <a:t>ος</a:t>
            </a:r>
            <a:r>
              <a:rPr lang="el-GR" sz="1600" dirty="0">
                <a:latin typeface="Comic Sans MS" panose="030F0702030302020204" pitchFamily="66" charset="0"/>
                <a:cs typeface="Arial" panose="020B0604020202020204" pitchFamily="34" charset="0"/>
              </a:rPr>
              <a:t> κύκλος-Β τάξη , Ειδικότητα Βοηθών Φυσικοθεραπευτών.</a:t>
            </a:r>
            <a:endParaRPr lang="en-US" sz="1600" i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l-GR" sz="16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83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 rot="20686918">
            <a:off x="2068631" y="1241765"/>
            <a:ext cx="8534400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5400" dirty="0" smtClean="0">
                <a:latin typeface="Comic Sans MS" panose="030F0702030302020204" pitchFamily="66" charset="0"/>
              </a:rPr>
              <a:t>Σας ευχαριστώ πολύ</a:t>
            </a:r>
            <a:endParaRPr lang="el-GR" sz="5400" dirty="0">
              <a:latin typeface="Comic Sans MS" panose="030F0702030302020204" pitchFamily="66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064" y="2152940"/>
            <a:ext cx="3674690" cy="376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46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67086" y="401653"/>
            <a:ext cx="8534400" cy="96567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l-GR" sz="3600" dirty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rPr>
              <a:t>Δομή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127193" y="2601255"/>
            <a:ext cx="4813315" cy="30133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λεκάνη ,ή αλλιώς πύελος σχηματίζεται: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Εμπρός και πλάγια από τα δυο ανώνυμα οστά.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Πίσω από το ιερό οστό και τον κόκκυγα</a:t>
            </a:r>
            <a:r>
              <a:rPr lang="el-G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Έχει σχήμα κώνου με την κορυφή προς τα κάτω.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33" y="1996712"/>
            <a:ext cx="6030247" cy="405062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3634095" y="6108615"/>
            <a:ext cx="1611085" cy="261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www.e-rheumatology.gr</a:t>
            </a:r>
            <a:endParaRPr lang="el-GR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927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25878" y="439881"/>
            <a:ext cx="8534400" cy="935992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l-GR" sz="3600" dirty="0" smtClean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rPr>
              <a:t>Λειτουργία </a:t>
            </a:r>
            <a:endParaRPr lang="el-GR" sz="3600" dirty="0">
              <a:solidFill>
                <a:schemeClr val="tx1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828800" y="2096588"/>
            <a:ext cx="8534400" cy="36152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Να στηρίζει το βάρος του σώματος, δια μέσου της ΣΣ και να το μεταφέρει στα ισχία.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Να μεταφέρει τις δυνάμεις αντίδρασης του εδάφους από την επαφή των ποδιών με αυτό προς τη ΣΣ.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Την πρόσφυση μυών.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Να προστατεύει τα όργανα που βρίσκονται μέσα σε αυτή.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Αποτελεί το συνδετικό κρίκο μεταξύ του κορμού και των κάτω άκρων.</a:t>
            </a:r>
          </a:p>
        </p:txBody>
      </p:sp>
    </p:spTree>
    <p:extLst>
      <p:ext uri="{BB962C8B-B14F-4D97-AF65-F5344CB8AC3E}">
        <p14:creationId xmlns:p14="http://schemas.microsoft.com/office/powerpoint/2010/main" val="2127425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02224" y="0"/>
            <a:ext cx="8534400" cy="1507067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l-GR" sz="3600" dirty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rPr>
              <a:t>Τα </a:t>
            </a:r>
            <a:r>
              <a:rPr lang="el-GR" sz="3600" dirty="0" smtClean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rPr>
              <a:t>οστά </a:t>
            </a:r>
            <a:r>
              <a:rPr lang="el-GR" sz="3600" dirty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rPr>
              <a:t>της </a:t>
            </a:r>
            <a:r>
              <a:rPr lang="el-GR" sz="3600" dirty="0" smtClean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rPr>
              <a:t>λεκάνης</a:t>
            </a:r>
            <a:endParaRPr lang="el-GR" sz="3600" dirty="0">
              <a:solidFill>
                <a:schemeClr val="tx1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29320" y="893909"/>
            <a:ext cx="7056569" cy="50365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</a:t>
            </a: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ανώνυμα</a:t>
            </a: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οστά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Στην </a:t>
            </a:r>
            <a:r>
              <a:rPr lang="el-G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παιδική ηλικία </a:t>
            </a: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αποτελείται από </a:t>
            </a:r>
            <a:r>
              <a:rPr lang="el-G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τρία</a:t>
            </a: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οστά</a:t>
            </a: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λαγόνιο, το ισχιακό και το ηβικό.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Εφηβεία</a:t>
            </a: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ένωση των τριών οστών </a:t>
            </a: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δημιουργία του ανώνυμου.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l-G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Κοτύλη</a:t>
            </a: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κοιλότητα στο ανώνυμο, όπου αρθρώνεται η κεφαλή του μηριαίου οστού.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Ηβική</a:t>
            </a: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σύμφυση</a:t>
            </a: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ένωση των δύο ανώνυμων οστών εμπρός.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Ιερολαγονιος</a:t>
            </a:r>
            <a:r>
              <a:rPr lang="el-G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άρθρωση</a:t>
            </a: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ένωση των δύο ανώνυμων οστών πίσω.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Πρόσθια άνω και κάτω λαγόνιος άκανθα</a:t>
            </a: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πρόσφυση μυών και συνδέσμων.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Ισχιακή άκανθα </a:t>
            </a: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πρόσφυση μυών και συνδέσμων.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Ισχιακό κύρτωμα </a:t>
            </a: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πρόσφυση μυών και συνδέσμων και καθόμαστε επάνω.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l-G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318" y="0"/>
            <a:ext cx="4527682" cy="3692919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3"/>
          <a:srcRect l="6211" t="3987" r="5430" b="11275"/>
          <a:stretch/>
        </p:blipFill>
        <p:spPr>
          <a:xfrm>
            <a:off x="7236772" y="3412182"/>
            <a:ext cx="2999574" cy="342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6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5690" y="1016950"/>
            <a:ext cx="4968243" cy="4652083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679812" y="6205658"/>
            <a:ext cx="5822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care.gr</a:t>
            </a:r>
            <a:endParaRPr lang="el-GR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646633" y="362517"/>
            <a:ext cx="6443682" cy="6200042"/>
          </a:xfrm>
          <a:prstGeom prst="round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 defTabSz="914400">
              <a:lnSpc>
                <a:spcPct val="150000"/>
              </a:lnSpc>
              <a:spcAft>
                <a:spcPts val="200"/>
              </a:spcAft>
            </a:pPr>
            <a:r>
              <a:rPr lang="el-GR" sz="1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λεκάνη διαιρείται σε:</a:t>
            </a:r>
          </a:p>
          <a:p>
            <a:pPr marL="384048" indent="-384048" algn="just" defTabSz="914400">
              <a:lnSpc>
                <a:spcPct val="150000"/>
              </a:lnSpc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l-GR" sz="1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Μεγάλη λεκάνη</a:t>
            </a:r>
            <a:r>
              <a:rPr lang="el-G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στον πάνω χώρο, μέσα στην οποία βρίσκονται τα πεπτικά όργανα</a:t>
            </a:r>
          </a:p>
          <a:p>
            <a:pPr marL="384048" indent="-384048" algn="just" defTabSz="914400">
              <a:lnSpc>
                <a:spcPct val="150000"/>
              </a:lnSpc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l-GR" sz="1600" u="sng" dirty="0">
                <a:latin typeface="Arial" panose="020B0604020202020204" pitchFamily="34" charset="0"/>
                <a:cs typeface="Arial" panose="020B0604020202020204" pitchFamily="34" charset="0"/>
              </a:rPr>
              <a:t>Μικρή λεκάνη</a:t>
            </a:r>
            <a:r>
              <a:rPr lang="el-G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στον κάτω χώρο, μέσα στην οποία βρίσκονται τα ουροποιογεννητικά όργανα.</a:t>
            </a:r>
          </a:p>
          <a:p>
            <a:pPr marL="384048" indent="-384048" algn="just" defTabSz="914400">
              <a:lnSpc>
                <a:spcPct val="150000"/>
              </a:lnSpc>
              <a:spcAft>
                <a:spcPts val="200"/>
              </a:spcAft>
              <a:buFont typeface="Wingdings" panose="05000000000000000000" pitchFamily="2" charset="2"/>
              <a:buChar char="Ø"/>
            </a:pPr>
            <a:endParaRPr lang="el-G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4048" indent="-384048" algn="just" defTabSz="914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l-G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4048" indent="-384048" algn="just" defTabSz="914400">
              <a:lnSpc>
                <a:spcPct val="150000"/>
              </a:lnSpc>
              <a:spcAft>
                <a:spcPts val="200"/>
              </a:spcAft>
              <a:buFont typeface="Wingdings" panose="05000000000000000000" pitchFamily="2" charset="2"/>
              <a:buChar char="Ø"/>
            </a:pPr>
            <a:endParaRPr lang="el-G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>
              <a:lnSpc>
                <a:spcPct val="150000"/>
              </a:lnSpc>
              <a:spcAft>
                <a:spcPts val="200"/>
              </a:spcAft>
            </a:pPr>
            <a:r>
              <a:rPr lang="el-GR" sz="1600" u="sng" dirty="0">
                <a:latin typeface="Arial" panose="020B0604020202020204" pitchFamily="34" charset="0"/>
                <a:cs typeface="Arial" panose="020B0604020202020204" pitchFamily="34" charset="0"/>
              </a:rPr>
              <a:t>Διαφορές στα δύο φύλλα</a:t>
            </a:r>
            <a:r>
              <a:rPr lang="el-G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84048" indent="-384048" algn="just" defTabSz="914400">
              <a:lnSpc>
                <a:spcPct val="150000"/>
              </a:lnSpc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λεκάνη </a:t>
            </a:r>
            <a:r>
              <a:rPr lang="el-GR" sz="1600" u="sng" dirty="0">
                <a:latin typeface="Arial" panose="020B0604020202020204" pitchFamily="34" charset="0"/>
                <a:cs typeface="Arial" panose="020B0604020202020204" pitchFamily="34" charset="0"/>
              </a:rPr>
              <a:t>στους άνδρες </a:t>
            </a:r>
            <a:r>
              <a:rPr lang="el-G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είναι </a:t>
            </a:r>
            <a:r>
              <a:rPr lang="el-GR" sz="1600" u="sng" dirty="0">
                <a:latin typeface="Arial" panose="020B0604020202020204" pitchFamily="34" charset="0"/>
                <a:cs typeface="Arial" panose="020B0604020202020204" pitchFamily="34" charset="0"/>
              </a:rPr>
              <a:t>ψηλότερη</a:t>
            </a:r>
            <a:r>
              <a:rPr lang="el-G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καθώς προστατεύει μόνο τα πεπτικά και μέρος των ουροποιογεννητικών οργάνων.</a:t>
            </a:r>
          </a:p>
          <a:p>
            <a:pPr marL="384048" indent="-384048" algn="just" defTabSz="914400">
              <a:lnSpc>
                <a:spcPct val="150000"/>
              </a:lnSpc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l-GR" sz="1600" u="sng" dirty="0">
                <a:latin typeface="Arial" panose="020B0604020202020204" pitchFamily="34" charset="0"/>
                <a:cs typeface="Arial" panose="020B0604020202020204" pitchFamily="34" charset="0"/>
              </a:rPr>
              <a:t>Στη γυναίκα</a:t>
            </a:r>
            <a:r>
              <a:rPr lang="el-G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λόγω της εγκυμοσύνης, είναι </a:t>
            </a:r>
            <a:r>
              <a:rPr lang="el-GR" sz="1600" u="sng" dirty="0">
                <a:latin typeface="Arial" panose="020B0604020202020204" pitchFamily="34" charset="0"/>
                <a:cs typeface="Arial" panose="020B0604020202020204" pitchFamily="34" charset="0"/>
              </a:rPr>
              <a:t>πιο πλατιά</a:t>
            </a:r>
            <a:r>
              <a:rPr lang="el-G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Η εγκάρσια διάμετρος είναι πιο μεγάλη από την κάθετη.</a:t>
            </a:r>
          </a:p>
        </p:txBody>
      </p:sp>
    </p:spTree>
    <p:extLst>
      <p:ext uri="{BB962C8B-B14F-4D97-AF65-F5344CB8AC3E}">
        <p14:creationId xmlns:p14="http://schemas.microsoft.com/office/powerpoint/2010/main" val="2345629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26941" y="138870"/>
            <a:ext cx="7258005" cy="57892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ιερό οστό και ο κόκκυγας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ιερό οστό: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Προέρχεται από τη συνένωση των πέντε ιερών σπονδύλων κατά την εφηβική ηλικία.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Έχει σχήμα ανεστραμμένης τετράγωνης πυραμίδας 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Είναι σφηνωμένο μεταξύ των δύο ανώνυμων οστών.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βάση βρίσκεται προς τα επάνω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κορυφή βρίσκεται προς τα κάτω και αρθρώνεται με τον κόκκυγα.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l-G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κόκκυγας</a:t>
            </a: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Είναι μικρό οστό , με σχήμα τριγωνικής πυραμίδας.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Προέρχεται από συνένωση τεσσάρων σπονδύλων.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l-G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/>
          <a:srcRect l="4241" t="6885" b="8521"/>
          <a:stretch/>
        </p:blipFill>
        <p:spPr>
          <a:xfrm>
            <a:off x="7742490" y="1403940"/>
            <a:ext cx="4449510" cy="545406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1193689" y="5183794"/>
            <a:ext cx="8306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quizlet.com</a:t>
            </a:r>
            <a:endParaRPr lang="el-GR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024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95592" y="269254"/>
            <a:ext cx="9323115" cy="629847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αρθρώσεις της λεκάνης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l-G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ιερολαγόνια</a:t>
            </a:r>
            <a:r>
              <a:rPr lang="el-G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άρθρωση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Σχηματίζεται από τις αρθρικές επιφάνειες του ιερού και του ανώνυμου οστού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Μεταφέρει βάρος από τον κορμό και τη ΣΣ στα ισχία.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l-G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οσφυοϊερή</a:t>
            </a:r>
            <a:r>
              <a:rPr lang="el-G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άρθρωση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Σχηματίζεται από τον πέμπτο οσφυϊκό σπόνδυλο και το πρώτο ιερό.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κινήσεις που γίνονται είναι κάμψη- έκταση και πλάγιες κάμψεις.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l-G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ηβική σύμφυση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Σχηματίζεται από τις αρθρικές επιφάνειες των δύο ηβικών οστών και μεταξύ αυτών παρεμβάλλεται </a:t>
            </a:r>
            <a:r>
              <a:rPr lang="el-G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ινοχόνδρινος</a:t>
            </a: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δίσκος.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Δεν επιτρέπει κίνηση.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l-G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055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983825" y="1716260"/>
            <a:ext cx="8534400" cy="3615267"/>
          </a:xfrm>
        </p:spPr>
        <p:txBody>
          <a:bodyPr anchor="t">
            <a:norm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αλλαγές στη θέση της λεκάνης επιφέρονται από τις κινήσεις στην οσφυϊκή μοίρα και στις αρθρώσεις των ισχίων.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Όταν το άτομο είναι σε όρθια θέση, η λεκάνη πρέπει να είναι επίπεδη. Στο </a:t>
            </a:r>
            <a:r>
              <a:rPr lang="el-GR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προσθιοπίσθιο</a:t>
            </a:r>
            <a:r>
              <a:rPr lang="el-G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επίπεδο, η πρόσθια άνω λαγόνια άκανθα και η ηβική  σύμφυση πρέπει να είναι στο ίδιο κατακόρυφο επίπεδο.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</a:t>
            </a:r>
            <a:r>
              <a:rPr lang="el-G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κινήσεις </a:t>
            </a:r>
            <a:r>
              <a:rPr lang="el-G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 λεκάνης γίνονται και στα τρία επίπεδα.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Πραγματοποιείται πρόσθια, πλάγια και οπίσθια κλίση, καθώς και στροφή στο οριζόντιο επίπεδο. </a:t>
            </a:r>
            <a:endParaRPr lang="el-G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Στρογγυλεμένο ορθογώνιο 4"/>
          <p:cNvSpPr/>
          <p:nvPr/>
        </p:nvSpPr>
        <p:spPr>
          <a:xfrm>
            <a:off x="1467395" y="513806"/>
            <a:ext cx="9257211" cy="12714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l-GR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Κινήσεις της λεκάνης</a:t>
            </a:r>
            <a:endParaRPr lang="el-GR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741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4212" y="685800"/>
            <a:ext cx="6604355" cy="5741633"/>
          </a:xfrm>
        </p:spPr>
        <p:txBody>
          <a:bodyPr anchor="t">
            <a:norm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400" b="1" u="sng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Πρόσθια κλίση </a:t>
            </a:r>
            <a:r>
              <a:rPr lang="el-GR" sz="14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της λεκάνης είναι η μετακίνηση της πρόσθιας άνω λαγόνιας άκανθας προς τα εμπρός, προς την ηβική σύμφυση.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400" b="1" u="sng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Οπίσθια κλίση </a:t>
            </a:r>
            <a:r>
              <a:rPr lang="el-GR" sz="14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της λεκάνης </a:t>
            </a:r>
            <a:r>
              <a:rPr lang="el-GR" sz="14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είναι η μετακίνηση της </a:t>
            </a:r>
            <a:r>
              <a:rPr lang="el-GR" sz="14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οπίσθιας </a:t>
            </a:r>
            <a:r>
              <a:rPr lang="el-GR" sz="14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άνω λαγόνιας άκανθας προς τα </a:t>
            </a:r>
            <a:r>
              <a:rPr lang="el-GR" sz="14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πίσω, μακριά από το ηβικό οστό.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4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Στην </a:t>
            </a:r>
            <a:r>
              <a:rPr lang="el-GR" sz="1400" b="1" u="sng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πλάγια κλίση </a:t>
            </a:r>
            <a:r>
              <a:rPr lang="el-GR" sz="14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της λεκάνης οι λαγόνιες άκανθες δεν είναι πια στο ίδιο ύψος, αφού η μια πλευρά της είναι πάνω και η άλλη κάτω. Κατά τη βάδιση, όταν η λεκάνη κάνει πλάγια κλίση δεξιά , η ΣΣ κάμπτεται αριστερά.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4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Η </a:t>
            </a:r>
            <a:r>
              <a:rPr lang="el-GR" sz="1400" b="1" u="sng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στροφή</a:t>
            </a:r>
            <a:r>
              <a:rPr lang="el-GR" sz="14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είναι μια περιστροφή της λεκάνης στο εγκάρσιο επίπεδο, γύρω από έναν κατακόρυφο άξονα. Η κίνηση ονομάζεται βάση της κατεύθυνσης προς την οποία κινείται το πρόσθιο τμήμα της λεκάνης. 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l-GR" sz="1400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35" y="1012415"/>
            <a:ext cx="4918366" cy="491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0369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TM10001105[[fn=Περικοπή]]</Template>
  <TotalTime>211</TotalTime>
  <Words>975</Words>
  <Application>Microsoft Office PowerPoint</Application>
  <PresentationFormat>Ευρεία οθόνη</PresentationFormat>
  <Paragraphs>95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8" baseType="lpstr">
      <vt:lpstr>Arial</vt:lpstr>
      <vt:lpstr>Comic Sans MS</vt:lpstr>
      <vt:lpstr>Franklin Gothic Book</vt:lpstr>
      <vt:lpstr>Wingdings</vt:lpstr>
      <vt:lpstr>Crop</vt:lpstr>
      <vt:lpstr>Δ. Ι. Ε. Κ. ΣΙΝΔΟΥ Ειδικότητα : Βοηθός Φυσικοθεραπείας</vt:lpstr>
      <vt:lpstr>Δομή </vt:lpstr>
      <vt:lpstr>Λειτουργία </vt:lpstr>
      <vt:lpstr>Τα οστά της λεκάνης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Πηγές μαθήματος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Δ. Ι. Ε. Κ. ΣΙΝΔΟΥ Ειδικότητα : Βοηθός Φυσικοθεραπείας</dc:title>
  <dc:creator>ΕΛΕΝΗ ΜΑΛΤΕΖΟΥ</dc:creator>
  <cp:lastModifiedBy>Λογαριασμός Microsoft</cp:lastModifiedBy>
  <cp:revision>26</cp:revision>
  <dcterms:created xsi:type="dcterms:W3CDTF">2022-04-01T14:26:37Z</dcterms:created>
  <dcterms:modified xsi:type="dcterms:W3CDTF">2023-05-07T17:33:04Z</dcterms:modified>
</cp:coreProperties>
</file>