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6" r:id="rId2"/>
    <p:sldId id="267" r:id="rId3"/>
    <p:sldId id="276" r:id="rId4"/>
    <p:sldId id="277" r:id="rId5"/>
    <p:sldId id="280" r:id="rId6"/>
    <p:sldId id="279" r:id="rId7"/>
    <p:sldId id="278" r:id="rId8"/>
    <p:sldId id="281" r:id="rId9"/>
    <p:sldId id="282" r:id="rId10"/>
    <p:sldId id="275" r:id="rId11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Νικολέττα Μιχαηλίδου" initials="ΝΜ" lastIdx="1" clrIdx="0">
    <p:extLst>
      <p:ext uri="{19B8F6BF-5375-455C-9EA6-DF929625EA0E}">
        <p15:presenceInfo xmlns:p15="http://schemas.microsoft.com/office/powerpoint/2012/main" userId="a90d22205371931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05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F936A95-2AC0-4DD9-9A91-36882EBA1902}" type="datetime1">
              <a:rPr lang="el-GR" smtClean="0"/>
              <a:t>10/12/2022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EA21AD-3BA7-4B49-9DF1-2171993A8011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966EEEB-322E-41CB-BB1E-35162E6D0DCB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noProof="0" dirty="0" smtClean="0"/>
              <a:t>Στυλ υποδείγματος κειμένου</a:t>
            </a:r>
          </a:p>
          <a:p>
            <a:pPr lvl="1" rtl="0"/>
            <a:r>
              <a:rPr lang="el-GR" noProof="0" dirty="0" smtClean="0"/>
              <a:t>Δεύτερου επιπέδου</a:t>
            </a:r>
          </a:p>
          <a:p>
            <a:pPr lvl="2" rtl="0"/>
            <a:r>
              <a:rPr lang="el-GR" noProof="0" dirty="0" smtClean="0"/>
              <a:t>Τρίτου επιπέδου</a:t>
            </a:r>
          </a:p>
          <a:p>
            <a:pPr lvl="3" rtl="0"/>
            <a:r>
              <a:rPr lang="el-GR" noProof="0" dirty="0" smtClean="0"/>
              <a:t>Τέταρτου επιπέδου</a:t>
            </a:r>
          </a:p>
          <a:p>
            <a:pPr lvl="4" rtl="0"/>
            <a:r>
              <a:rPr lang="el-GR" noProof="0" dirty="0" smtClean="0"/>
              <a:t>Πέμπτου επιπέδου</a:t>
            </a:r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669046-D62F-49D8-96B7-3C014DC234D7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7590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8068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ΜΟΝΟΜΕΡΕΣ: ΜΟΡΙΟ ΠΟΥ ΜΠΟΡΕΙ ΝΑ ΑΝΤΙΔΡΑ ΧΗΜΙΚΑ ΜΕ ΑΛΛΑ ΜΟΡΙΑ ΓΙΑ ΝΑ ΣΧΗΜΑΤΙΣΤΕΙ</a:t>
            </a:r>
            <a:r>
              <a:rPr lang="el-GR" baseline="0" dirty="0" smtClean="0"/>
              <a:t> ΈΝΑ ΠΟΛΥΜΕΡΕΣ. ΔΗΜΙΟΥΡΓΕΙ ΔΥΝΑΤΑ ΔΕΣΜΑ  ΜΕ ΤΟ ΦΥΣΙΚΟ ΝΥΧΙ ΧΩΡΙΣ ΙΣΧΥΡΩΑ ΟΞΕΑ ΚΑΙ ΧΗΜΙΚΑ.</a:t>
            </a:r>
          </a:p>
          <a:p>
            <a:r>
              <a:rPr lang="el-GR" baseline="0" dirty="0" smtClean="0"/>
              <a:t>ΠΟΛΥΜΕΡΙΣΜΟΣ: ΕΝΩΣΗ + ΑΝΤΙΔΡΑΣΗ ΠΟΛΥΜΕΡΩΝ </a:t>
            </a:r>
            <a:endParaRPr lang="en-US" baseline="0" dirty="0" smtClean="0"/>
          </a:p>
          <a:p>
            <a:r>
              <a:rPr lang="el-GR" baseline="0" dirty="0" smtClean="0"/>
              <a:t>ΠΟΡΩΔΕΣ ΥΛΙΚΟ ΤΟ ΑΚΡΥΛΙΚΟ- </a:t>
            </a:r>
            <a:r>
              <a:rPr lang="en-US" baseline="0" dirty="0" smtClean="0"/>
              <a:t>ERASE </a:t>
            </a:r>
            <a:r>
              <a:rPr lang="el-GR" baseline="0" dirty="0" smtClean="0"/>
              <a:t>ΠΙΟ ΑΚΡΙΒΟ ΚΑΙ ΚΑΛΥΤΕΡΟ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noProof="0" smtClean="0"/>
              <a:t>7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091351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ΑΜΥΓΔΑΛΕΛΑΙΟ, ΣΗΣΑΜΕΛΑΙΟ, ΗΛΙΕΛΑΙΟ, ΣΤΑΦΥΛΕΛΑΙΟ, ΑΛΟΕ ΒΕΡΑ, ΒΙΤ</a:t>
            </a:r>
            <a:r>
              <a:rPr lang="el-GR" baseline="0" dirty="0" smtClean="0"/>
              <a:t> Ε</a:t>
            </a:r>
          </a:p>
          <a:p>
            <a:r>
              <a:rPr lang="el-GR" baseline="0" dirty="0" smtClean="0"/>
              <a:t>ΛΙΜΕΣ 240/240 ΓΙΑ ΜΟΡΦΟΠΟΙΗΣΗ ΦΥΣΙΚΟΥ ΝΥΧΙΟΥ+150/150 ΓΙΑ ΣΧΗΜΑ ΚΑΙ ΓΡΗΓΟΡΟ ΛΙΜΑΡΙΣΜΑ ΣΤΟ ΑΚΡΥΛΙΚΟ+180/180 ΓΙΑ ΤΕΛΕΙΩΜΑ ΤΕΧΝΗΤΟΥ ΝΥΧΙΟΥ</a:t>
            </a:r>
          </a:p>
          <a:p>
            <a:r>
              <a:rPr lang="el-GR" baseline="0" dirty="0" smtClean="0"/>
              <a:t>ΜΠΑΦΕΡ 100/180 ΦΥΣΙΚΟ ΚΑΙ ΤΕΧΝΗΤΟ ΝΥΧΙ+220/280 ΤΕΧΝΗΤΟ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noProof="0" smtClean="0"/>
              <a:t>9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79753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7496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Ομάδα 103" descr="Λουλούδια στο κάτω μέρος της διαφάνειας"/>
          <p:cNvGrpSpPr/>
          <p:nvPr/>
        </p:nvGrpSpPr>
        <p:grpSpPr bwMode="gray"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Ελεύθερη σχεδίαση 5"/>
            <p:cNvSpPr>
              <a:spLocks/>
            </p:cNvSpPr>
            <p:nvPr/>
          </p:nvSpPr>
          <p:spPr bwMode="gray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" name="Γραμμή 6"/>
            <p:cNvSpPr>
              <a:spLocks noChangeShapeType="1"/>
            </p:cNvSpPr>
            <p:nvPr/>
          </p:nvSpPr>
          <p:spPr bwMode="gray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Ελεύθερη σχεδίαση 7"/>
            <p:cNvSpPr>
              <a:spLocks/>
            </p:cNvSpPr>
            <p:nvPr/>
          </p:nvSpPr>
          <p:spPr bwMode="gray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11" name="Ομάδα 10"/>
            <p:cNvGrpSpPr/>
            <p:nvPr/>
          </p:nvGrpSpPr>
          <p:grpSpPr bwMode="gray"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Ελεύθερη σχεδίαση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  <p:sp>
            <p:nvSpPr>
              <p:cNvPr id="13" name="Ελεύθερη σχεδίαση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14" name="Ελεύθερη σχεδίαση 10"/>
            <p:cNvSpPr>
              <a:spLocks/>
            </p:cNvSpPr>
            <p:nvPr/>
          </p:nvSpPr>
          <p:spPr bwMode="gray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15" name="Ελεύθερη σχεδίαση 23"/>
            <p:cNvSpPr>
              <a:spLocks/>
            </p:cNvSpPr>
            <p:nvPr/>
          </p:nvSpPr>
          <p:spPr bwMode="gray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24"/>
            <p:cNvSpPr>
              <a:spLocks/>
            </p:cNvSpPr>
            <p:nvPr/>
          </p:nvSpPr>
          <p:spPr bwMode="gray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Ελεύθερη σχεδίαση 25"/>
            <p:cNvSpPr>
              <a:spLocks/>
            </p:cNvSpPr>
            <p:nvPr/>
          </p:nvSpPr>
          <p:spPr bwMode="gray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8" name="Ελεύθερη σχεδίαση 26"/>
            <p:cNvSpPr>
              <a:spLocks/>
            </p:cNvSpPr>
            <p:nvPr/>
          </p:nvSpPr>
          <p:spPr bwMode="gray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9" name="Ελεύθερη σχεδίαση 27"/>
            <p:cNvSpPr>
              <a:spLocks/>
            </p:cNvSpPr>
            <p:nvPr/>
          </p:nvSpPr>
          <p:spPr bwMode="gray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grpSp>
          <p:nvGrpSpPr>
            <p:cNvPr id="20" name="Ομάδα 19"/>
            <p:cNvGrpSpPr/>
            <p:nvPr/>
          </p:nvGrpSpPr>
          <p:grpSpPr bwMode="gray"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Ελεύθερη σχεδίαση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2" name="Ελεύθερη σχεδίαση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23" name="Ελεύθερη σχεδίαση 30"/>
            <p:cNvSpPr>
              <a:spLocks noEditPoints="1"/>
            </p:cNvSpPr>
            <p:nvPr/>
          </p:nvSpPr>
          <p:spPr bwMode="gray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4" name="Ελεύθερη σχεδίαση 31"/>
            <p:cNvSpPr>
              <a:spLocks/>
            </p:cNvSpPr>
            <p:nvPr/>
          </p:nvSpPr>
          <p:spPr bwMode="gray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5" name="Ελεύθερη σχεδίαση 32"/>
            <p:cNvSpPr>
              <a:spLocks/>
            </p:cNvSpPr>
            <p:nvPr/>
          </p:nvSpPr>
          <p:spPr bwMode="gray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6" name="Ελεύθερη σχεδίαση 33"/>
            <p:cNvSpPr>
              <a:spLocks/>
            </p:cNvSpPr>
            <p:nvPr/>
          </p:nvSpPr>
          <p:spPr bwMode="gray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7" name="Ελεύθερη σχεδίαση 34"/>
            <p:cNvSpPr>
              <a:spLocks/>
            </p:cNvSpPr>
            <p:nvPr/>
          </p:nvSpPr>
          <p:spPr bwMode="gray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8" name="Ελεύθερη σχεδίαση 73"/>
            <p:cNvSpPr>
              <a:spLocks/>
            </p:cNvSpPr>
            <p:nvPr/>
          </p:nvSpPr>
          <p:spPr bwMode="gray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9" name="Ελεύθερη σχεδίαση 74"/>
            <p:cNvSpPr>
              <a:spLocks/>
            </p:cNvSpPr>
            <p:nvPr/>
          </p:nvSpPr>
          <p:spPr bwMode="gray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0" name="Ελεύθερη σχεδίαση 75"/>
            <p:cNvSpPr>
              <a:spLocks/>
            </p:cNvSpPr>
            <p:nvPr/>
          </p:nvSpPr>
          <p:spPr bwMode="gray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1" name="Γραμμή 76"/>
            <p:cNvSpPr>
              <a:spLocks noChangeShapeType="1"/>
            </p:cNvSpPr>
            <p:nvPr/>
          </p:nvSpPr>
          <p:spPr bwMode="gray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2" name="Ελεύθερη σχεδίαση 78"/>
            <p:cNvSpPr>
              <a:spLocks/>
            </p:cNvSpPr>
            <p:nvPr/>
          </p:nvSpPr>
          <p:spPr bwMode="gray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3" name="Ελεύθερη σχεδίαση 79"/>
            <p:cNvSpPr>
              <a:spLocks/>
            </p:cNvSpPr>
            <p:nvPr/>
          </p:nvSpPr>
          <p:spPr bwMode="gray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4" name="Ελεύθερη σχεδίαση 82"/>
            <p:cNvSpPr>
              <a:spLocks/>
            </p:cNvSpPr>
            <p:nvPr/>
          </p:nvSpPr>
          <p:spPr bwMode="gray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5" name="Ελεύθερη σχεδίαση 83"/>
            <p:cNvSpPr>
              <a:spLocks/>
            </p:cNvSpPr>
            <p:nvPr/>
          </p:nvSpPr>
          <p:spPr bwMode="gray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6" name="Ελεύθερη σχεδίαση 84"/>
            <p:cNvSpPr>
              <a:spLocks/>
            </p:cNvSpPr>
            <p:nvPr/>
          </p:nvSpPr>
          <p:spPr bwMode="gray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7" name="Ελεύθερη σχεδίαση 80"/>
            <p:cNvSpPr>
              <a:spLocks/>
            </p:cNvSpPr>
            <p:nvPr/>
          </p:nvSpPr>
          <p:spPr bwMode="gray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8" name="Έλλειψη 37"/>
            <p:cNvSpPr/>
            <p:nvPr/>
          </p:nvSpPr>
          <p:spPr bwMode="gray"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39" name="Έλλειψη 38"/>
            <p:cNvSpPr/>
            <p:nvPr/>
          </p:nvSpPr>
          <p:spPr bwMode="gray"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40" name="Έλλειψη 39"/>
            <p:cNvSpPr/>
            <p:nvPr/>
          </p:nvSpPr>
          <p:spPr bwMode="gray"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41" name="Ομάδα 40"/>
            <p:cNvGrpSpPr/>
            <p:nvPr/>
          </p:nvGrpSpPr>
          <p:grpSpPr bwMode="gray"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Ελεύθερη σχεδίαση 41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43" name="Ελεύθερη σχεδίαση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44" name="Ελεύθερη σχεδίαση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45" name="Ελεύθερη σχεδίαση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46" name="Ελεύθερη σχεδίαση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  <p:sp>
          <p:nvSpPr>
            <p:cNvPr id="47" name="Ελεύθερη σχεδίαση 32"/>
            <p:cNvSpPr>
              <a:spLocks/>
            </p:cNvSpPr>
            <p:nvPr/>
          </p:nvSpPr>
          <p:spPr bwMode="gray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8" name="Ελεύθερη σχεδίαση 80"/>
            <p:cNvSpPr>
              <a:spLocks/>
            </p:cNvSpPr>
            <p:nvPr/>
          </p:nvSpPr>
          <p:spPr bwMode="gray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9" name="Ελεύθερη σχεδίαση 80"/>
            <p:cNvSpPr>
              <a:spLocks/>
            </p:cNvSpPr>
            <p:nvPr/>
          </p:nvSpPr>
          <p:spPr bwMode="gray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0" name="Ελεύθερη σχεδίαση 84"/>
            <p:cNvSpPr>
              <a:spLocks/>
            </p:cNvSpPr>
            <p:nvPr/>
          </p:nvSpPr>
          <p:spPr bwMode="gray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1" name="Ελεύθερη σχεδίαση 84"/>
            <p:cNvSpPr>
              <a:spLocks/>
            </p:cNvSpPr>
            <p:nvPr/>
          </p:nvSpPr>
          <p:spPr bwMode="gray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2" name="Έλλειψη 51"/>
            <p:cNvSpPr/>
            <p:nvPr/>
          </p:nvSpPr>
          <p:spPr bwMode="gray"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53" name="Ελεύθερη σχεδίαση 5"/>
            <p:cNvSpPr>
              <a:spLocks/>
            </p:cNvSpPr>
            <p:nvPr/>
          </p:nvSpPr>
          <p:spPr bwMode="gray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4" name="Γραμμή 6"/>
            <p:cNvSpPr>
              <a:spLocks noChangeShapeType="1"/>
            </p:cNvSpPr>
            <p:nvPr/>
          </p:nvSpPr>
          <p:spPr bwMode="gray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5" name="Ελεύθερη σχεδίαση 7"/>
            <p:cNvSpPr>
              <a:spLocks/>
            </p:cNvSpPr>
            <p:nvPr/>
          </p:nvSpPr>
          <p:spPr bwMode="gray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56" name="Ομάδα 55"/>
            <p:cNvGrpSpPr/>
            <p:nvPr/>
          </p:nvGrpSpPr>
          <p:grpSpPr bwMode="gray"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Ελεύθερη σχεδίαση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  <p:sp>
            <p:nvSpPr>
              <p:cNvPr id="58" name="Ελεύθερη σχεδίαση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59" name="Ελεύθερη σχεδίαση 10"/>
            <p:cNvSpPr>
              <a:spLocks/>
            </p:cNvSpPr>
            <p:nvPr/>
          </p:nvSpPr>
          <p:spPr bwMode="gray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60" name="Ελεύθερη σχεδίαση 23"/>
            <p:cNvSpPr>
              <a:spLocks/>
            </p:cNvSpPr>
            <p:nvPr/>
          </p:nvSpPr>
          <p:spPr bwMode="gray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1" name="Ελεύθερη σχεδίαση 24"/>
            <p:cNvSpPr>
              <a:spLocks/>
            </p:cNvSpPr>
            <p:nvPr/>
          </p:nvSpPr>
          <p:spPr bwMode="gray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2" name="Ελεύθερη σχεδίαση 25"/>
            <p:cNvSpPr>
              <a:spLocks/>
            </p:cNvSpPr>
            <p:nvPr/>
          </p:nvSpPr>
          <p:spPr bwMode="gray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3" name="Ελεύθερη σχεδίαση 26"/>
            <p:cNvSpPr>
              <a:spLocks/>
            </p:cNvSpPr>
            <p:nvPr/>
          </p:nvSpPr>
          <p:spPr bwMode="gray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4" name="Ελεύθερη σχεδίαση 27"/>
            <p:cNvSpPr>
              <a:spLocks/>
            </p:cNvSpPr>
            <p:nvPr/>
          </p:nvSpPr>
          <p:spPr bwMode="gray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grpSp>
          <p:nvGrpSpPr>
            <p:cNvPr id="65" name="Ομάδα 64"/>
            <p:cNvGrpSpPr/>
            <p:nvPr/>
          </p:nvGrpSpPr>
          <p:grpSpPr bwMode="gray"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Ελεύθερη σχεδίαση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7" name="Ελεύθερη σχεδίαση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68" name="Ελεύθερη σχεδίαση 30"/>
            <p:cNvSpPr>
              <a:spLocks noEditPoints="1"/>
            </p:cNvSpPr>
            <p:nvPr/>
          </p:nvSpPr>
          <p:spPr bwMode="gray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9" name="Ελεύθερη σχεδίαση 31"/>
            <p:cNvSpPr>
              <a:spLocks/>
            </p:cNvSpPr>
            <p:nvPr/>
          </p:nvSpPr>
          <p:spPr bwMode="gray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0" name="Ελεύθερη σχεδίαση 32"/>
            <p:cNvSpPr>
              <a:spLocks/>
            </p:cNvSpPr>
            <p:nvPr/>
          </p:nvSpPr>
          <p:spPr bwMode="gray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1" name="Ελεύθερη σχεδίαση 33"/>
            <p:cNvSpPr>
              <a:spLocks/>
            </p:cNvSpPr>
            <p:nvPr/>
          </p:nvSpPr>
          <p:spPr bwMode="gray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2" name="Ελεύθερη σχεδίαση 34"/>
            <p:cNvSpPr>
              <a:spLocks/>
            </p:cNvSpPr>
            <p:nvPr/>
          </p:nvSpPr>
          <p:spPr bwMode="gray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3" name="Ελεύθερη σχεδίαση 73"/>
            <p:cNvSpPr>
              <a:spLocks/>
            </p:cNvSpPr>
            <p:nvPr/>
          </p:nvSpPr>
          <p:spPr bwMode="gray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4" name="Ελεύθερη σχεδίαση 74"/>
            <p:cNvSpPr>
              <a:spLocks/>
            </p:cNvSpPr>
            <p:nvPr/>
          </p:nvSpPr>
          <p:spPr bwMode="gray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5" name="Ελεύθερη σχεδίαση 75"/>
            <p:cNvSpPr>
              <a:spLocks/>
            </p:cNvSpPr>
            <p:nvPr/>
          </p:nvSpPr>
          <p:spPr bwMode="gray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6" name="Γραμμή 76"/>
            <p:cNvSpPr>
              <a:spLocks noChangeShapeType="1"/>
            </p:cNvSpPr>
            <p:nvPr/>
          </p:nvSpPr>
          <p:spPr bwMode="gray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7" name="Ελεύθερη σχεδίαση 78"/>
            <p:cNvSpPr>
              <a:spLocks/>
            </p:cNvSpPr>
            <p:nvPr/>
          </p:nvSpPr>
          <p:spPr bwMode="gray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8" name="Ελεύθερη σχεδίαση 79"/>
            <p:cNvSpPr>
              <a:spLocks/>
            </p:cNvSpPr>
            <p:nvPr/>
          </p:nvSpPr>
          <p:spPr bwMode="gray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9" name="Ελεύθερη σχεδίαση 82"/>
            <p:cNvSpPr>
              <a:spLocks/>
            </p:cNvSpPr>
            <p:nvPr/>
          </p:nvSpPr>
          <p:spPr bwMode="gray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0" name="Ελεύθερη σχεδίαση 83"/>
            <p:cNvSpPr>
              <a:spLocks/>
            </p:cNvSpPr>
            <p:nvPr/>
          </p:nvSpPr>
          <p:spPr bwMode="gray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1" name="Ελεύθερη σχεδίαση 84"/>
            <p:cNvSpPr>
              <a:spLocks/>
            </p:cNvSpPr>
            <p:nvPr/>
          </p:nvSpPr>
          <p:spPr bwMode="gray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2" name="Ελεύθερη σχεδίαση 80"/>
            <p:cNvSpPr>
              <a:spLocks/>
            </p:cNvSpPr>
            <p:nvPr/>
          </p:nvSpPr>
          <p:spPr bwMode="gray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3" name="Έλλειψη 82"/>
            <p:cNvSpPr/>
            <p:nvPr/>
          </p:nvSpPr>
          <p:spPr bwMode="gray"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84" name="Έλλειψη 83"/>
            <p:cNvSpPr/>
            <p:nvPr/>
          </p:nvSpPr>
          <p:spPr bwMode="gray"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85" name="Έλλειψη 84"/>
            <p:cNvSpPr/>
            <p:nvPr/>
          </p:nvSpPr>
          <p:spPr bwMode="gray"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86" name="Ομάδα 85"/>
            <p:cNvGrpSpPr/>
            <p:nvPr/>
          </p:nvGrpSpPr>
          <p:grpSpPr bwMode="gray"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Ελεύθερη σχεδίαση 86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88" name="Ελεύθερη σχεδίαση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89" name="Ελεύθερη σχεδίαση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90" name="Ελεύθερη σχεδίαση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91" name="Ελεύθερη σχεδίαση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  <p:sp>
          <p:nvSpPr>
            <p:cNvPr id="92" name="Ελεύθερη σχεδίαση 32"/>
            <p:cNvSpPr>
              <a:spLocks/>
            </p:cNvSpPr>
            <p:nvPr/>
          </p:nvSpPr>
          <p:spPr bwMode="gray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3" name="Ελεύθερη σχεδίαση 80"/>
            <p:cNvSpPr>
              <a:spLocks/>
            </p:cNvSpPr>
            <p:nvPr/>
          </p:nvSpPr>
          <p:spPr bwMode="gray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4" name="Ελεύθερη σχεδίαση 80"/>
            <p:cNvSpPr>
              <a:spLocks/>
            </p:cNvSpPr>
            <p:nvPr/>
          </p:nvSpPr>
          <p:spPr bwMode="gray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5" name="Ελεύθερη σχεδίαση 84"/>
            <p:cNvSpPr>
              <a:spLocks/>
            </p:cNvSpPr>
            <p:nvPr/>
          </p:nvSpPr>
          <p:spPr bwMode="gray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6" name="Ελεύθερη σχεδίαση 84"/>
            <p:cNvSpPr>
              <a:spLocks/>
            </p:cNvSpPr>
            <p:nvPr/>
          </p:nvSpPr>
          <p:spPr bwMode="gray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7" name="Έλλειψη 96"/>
            <p:cNvSpPr/>
            <p:nvPr/>
          </p:nvSpPr>
          <p:spPr bwMode="gray"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98" name="Ομάδα 97"/>
            <p:cNvGrpSpPr/>
            <p:nvPr/>
          </p:nvGrpSpPr>
          <p:grpSpPr bwMode="gray"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Ελεύθερη σχεδίαση 67"/>
              <p:cNvSpPr>
                <a:spLocks/>
              </p:cNvSpPr>
              <p:nvPr/>
            </p:nvSpPr>
            <p:spPr bwMode="gray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00" name="Ελεύθερη σχεδίαση 67"/>
              <p:cNvSpPr>
                <a:spLocks/>
              </p:cNvSpPr>
              <p:nvPr/>
            </p:nvSpPr>
            <p:spPr bwMode="gray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01" name="Ελεύθερη σχεδίαση 105"/>
              <p:cNvSpPr>
                <a:spLocks/>
              </p:cNvSpPr>
              <p:nvPr/>
            </p:nvSpPr>
            <p:spPr bwMode="gray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02" name="Ελεύθερη σχεδίαση 106"/>
              <p:cNvSpPr>
                <a:spLocks/>
              </p:cNvSpPr>
              <p:nvPr/>
            </p:nvSpPr>
            <p:spPr bwMode="gray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  <p:sp>
            <p:nvSpPr>
              <p:cNvPr id="103" name="Ελεύθερη σχεδίαση 106"/>
              <p:cNvSpPr>
                <a:spLocks/>
              </p:cNvSpPr>
              <p:nvPr/>
            </p:nvSpPr>
            <p:spPr bwMode="gray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</p:grp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rtlCol="0" anchor="b">
            <a:normAutofit/>
          </a:bodyPr>
          <a:lstStyle>
            <a:lvl1pPr algn="ctr">
              <a:lnSpc>
                <a:spcPct val="10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 rtlCol="0"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508EF2-7C73-4CB9-B241-ADA1336BD788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 rtlCol="0"/>
          <a:lstStyle/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C543B5-1CE5-44A6-AEA0-90A34C960D1A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647F56-631A-4C98-A592-9892AE439E95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Ομάδα 83" descr="Ομάδα λουλουδιών στην αριστερή πλευρά της διαφάνειας"/>
          <p:cNvGrpSpPr/>
          <p:nvPr/>
        </p:nvGrpSpPr>
        <p:grpSpPr bwMode="gray"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Ελεύθερη σχεδίαση 6"/>
            <p:cNvSpPr>
              <a:spLocks/>
            </p:cNvSpPr>
            <p:nvPr/>
          </p:nvSpPr>
          <p:spPr bwMode="gray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" name="Έλλειψη 33"/>
            <p:cNvSpPr>
              <a:spLocks noChangeArrowheads="1"/>
            </p:cNvSpPr>
            <p:nvPr/>
          </p:nvSpPr>
          <p:spPr bwMode="gray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9" name="Ομάδα 8"/>
            <p:cNvGrpSpPr/>
            <p:nvPr/>
          </p:nvGrpSpPr>
          <p:grpSpPr bwMode="gray"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Ελεύθερη σχεδίαση 9"/>
              <p:cNvSpPr>
                <a:spLocks/>
              </p:cNvSpPr>
              <p:nvPr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1" name="Ελεύθερη σχεδίαση 10"/>
              <p:cNvSpPr>
                <a:spLocks/>
              </p:cNvSpPr>
              <p:nvPr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12" name="Ελεύθερη σχεδίαση 11"/>
            <p:cNvSpPr>
              <a:spLocks/>
            </p:cNvSpPr>
            <p:nvPr/>
          </p:nvSpPr>
          <p:spPr bwMode="gray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12"/>
            <p:cNvSpPr>
              <a:spLocks/>
            </p:cNvSpPr>
            <p:nvPr/>
          </p:nvSpPr>
          <p:spPr bwMode="gray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13"/>
            <p:cNvSpPr>
              <a:spLocks/>
            </p:cNvSpPr>
            <p:nvPr/>
          </p:nvSpPr>
          <p:spPr bwMode="gray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4"/>
            <p:cNvSpPr>
              <a:spLocks/>
            </p:cNvSpPr>
            <p:nvPr/>
          </p:nvSpPr>
          <p:spPr bwMode="gray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5"/>
            <p:cNvSpPr>
              <a:spLocks/>
            </p:cNvSpPr>
            <p:nvPr/>
          </p:nvSpPr>
          <p:spPr bwMode="gray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Ελεύθερη σχεδίαση 16"/>
            <p:cNvSpPr>
              <a:spLocks/>
            </p:cNvSpPr>
            <p:nvPr/>
          </p:nvSpPr>
          <p:spPr bwMode="gray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8" name="Έλλειψη 33"/>
            <p:cNvSpPr>
              <a:spLocks noChangeArrowheads="1"/>
            </p:cNvSpPr>
            <p:nvPr/>
          </p:nvSpPr>
          <p:spPr bwMode="gray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9" name="Ελεύθερη σχεδίαση 27"/>
            <p:cNvSpPr>
              <a:spLocks/>
            </p:cNvSpPr>
            <p:nvPr/>
          </p:nvSpPr>
          <p:spPr bwMode="gray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20" name="Ελεύθερη σχεδίαση 19"/>
            <p:cNvSpPr/>
            <p:nvPr/>
          </p:nvSpPr>
          <p:spPr bwMode="gray"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21" name="Ελεύθερη σχεδίαση 49"/>
            <p:cNvSpPr>
              <a:spLocks/>
            </p:cNvSpPr>
            <p:nvPr/>
          </p:nvSpPr>
          <p:spPr bwMode="gray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2" name="Ελεύθερη σχεδίαση 21"/>
            <p:cNvSpPr/>
            <p:nvPr/>
          </p:nvSpPr>
          <p:spPr bwMode="gray"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23" name="Ομάδα 22"/>
            <p:cNvGrpSpPr/>
            <p:nvPr/>
          </p:nvGrpSpPr>
          <p:grpSpPr bwMode="gray"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Ελεύθερη σχεδίαση 5"/>
              <p:cNvSpPr>
                <a:spLocks/>
              </p:cNvSpPr>
              <p:nvPr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5" name="Γραμμή 6"/>
              <p:cNvSpPr>
                <a:spLocks noChangeShapeType="1"/>
              </p:cNvSpPr>
              <p:nvPr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6" name="Ελεύθερη σχεδίαση 32"/>
              <p:cNvSpPr>
                <a:spLocks/>
              </p:cNvSpPr>
              <p:nvPr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7" name="Ελεύθερη σχεδίαση 33"/>
              <p:cNvSpPr>
                <a:spLocks/>
              </p:cNvSpPr>
              <p:nvPr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8" name="Ελεύθερη σχεδίαση 32"/>
              <p:cNvSpPr>
                <a:spLocks/>
              </p:cNvSpPr>
              <p:nvPr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9" name="Έλλειψη 28"/>
              <p:cNvSpPr/>
              <p:nvPr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 noProof="0" dirty="0"/>
              </a:p>
            </p:txBody>
          </p:sp>
        </p:grpSp>
        <p:sp>
          <p:nvSpPr>
            <p:cNvPr id="30" name="Ελεύθερη σχεδίαση 29"/>
            <p:cNvSpPr>
              <a:spLocks/>
            </p:cNvSpPr>
            <p:nvPr/>
          </p:nvSpPr>
          <p:spPr bwMode="gray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1" name="Ελεύθερη σχεδίαση 30"/>
            <p:cNvSpPr/>
            <p:nvPr/>
          </p:nvSpPr>
          <p:spPr bwMode="gray"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32" name="Ελεύθερη σχεδίαση 31"/>
            <p:cNvSpPr/>
            <p:nvPr/>
          </p:nvSpPr>
          <p:spPr bwMode="gray"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33" name="Ομάδα 32"/>
            <p:cNvGrpSpPr/>
            <p:nvPr/>
          </p:nvGrpSpPr>
          <p:grpSpPr bwMode="gray"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Ελεύθερη σχεδίαση 33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5" name="Ελεύθερη σχεδίαση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6" name="Ελεύθερη σχεδίαση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7" name="Ελεύθερη σχεδίαση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8" name="Ελεύθερη σχεδίαση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</p:grpSp>
      <p:grpSp>
        <p:nvGrpSpPr>
          <p:cNvPr id="83" name="Ομάδα 82" descr="Λουλούδια στη δεξιά πλευρά της διαφάνειας"/>
          <p:cNvGrpSpPr/>
          <p:nvPr/>
        </p:nvGrpSpPr>
        <p:grpSpPr bwMode="gray"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Ελεύθερη σχεδίαση 13"/>
            <p:cNvSpPr>
              <a:spLocks noEditPoints="1"/>
            </p:cNvSpPr>
            <p:nvPr/>
          </p:nvSpPr>
          <p:spPr bwMode="gray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0" name="Ελεύθερη σχεδίαση 23"/>
            <p:cNvSpPr>
              <a:spLocks/>
            </p:cNvSpPr>
            <p:nvPr/>
          </p:nvSpPr>
          <p:spPr bwMode="gray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1" name="Ελεύθερη σχεδίαση 27"/>
            <p:cNvSpPr>
              <a:spLocks/>
            </p:cNvSpPr>
            <p:nvPr/>
          </p:nvSpPr>
          <p:spPr bwMode="gray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43" name="Ελεύθερη σχεδίαση 5"/>
            <p:cNvSpPr>
              <a:spLocks/>
            </p:cNvSpPr>
            <p:nvPr/>
          </p:nvSpPr>
          <p:spPr bwMode="gray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4" name="Γραμμή 6"/>
            <p:cNvSpPr>
              <a:spLocks noChangeShapeType="1"/>
            </p:cNvSpPr>
            <p:nvPr/>
          </p:nvSpPr>
          <p:spPr bwMode="gray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5" name="Ελεύθερη σχεδίαση 10"/>
            <p:cNvSpPr>
              <a:spLocks/>
            </p:cNvSpPr>
            <p:nvPr/>
          </p:nvSpPr>
          <p:spPr bwMode="gray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46" name="Ελεύθερη σχεδίαση 25"/>
            <p:cNvSpPr>
              <a:spLocks/>
            </p:cNvSpPr>
            <p:nvPr/>
          </p:nvSpPr>
          <p:spPr bwMode="gray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7" name="Ελεύθερη σχεδίαση 26"/>
            <p:cNvSpPr>
              <a:spLocks/>
            </p:cNvSpPr>
            <p:nvPr/>
          </p:nvSpPr>
          <p:spPr bwMode="gray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8" name="Ελεύθερη σχεδίαση 31"/>
            <p:cNvSpPr>
              <a:spLocks/>
            </p:cNvSpPr>
            <p:nvPr/>
          </p:nvSpPr>
          <p:spPr bwMode="gray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9" name="Ελεύθερη σχεδίαση 34"/>
            <p:cNvSpPr>
              <a:spLocks/>
            </p:cNvSpPr>
            <p:nvPr/>
          </p:nvSpPr>
          <p:spPr bwMode="gray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0" name="Ελεύθερη σχεδίαση 49"/>
            <p:cNvSpPr>
              <a:spLocks/>
            </p:cNvSpPr>
            <p:nvPr/>
          </p:nvSpPr>
          <p:spPr bwMode="gray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1" name="Ελεύθερη σχεδίαση 50"/>
            <p:cNvSpPr>
              <a:spLocks/>
            </p:cNvSpPr>
            <p:nvPr/>
          </p:nvSpPr>
          <p:spPr bwMode="gray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2" name="Γραμμή 76"/>
            <p:cNvSpPr>
              <a:spLocks noChangeShapeType="1"/>
            </p:cNvSpPr>
            <p:nvPr/>
          </p:nvSpPr>
          <p:spPr bwMode="gray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3" name="Ελεύθερη σχεδίαση 78"/>
            <p:cNvSpPr>
              <a:spLocks/>
            </p:cNvSpPr>
            <p:nvPr/>
          </p:nvSpPr>
          <p:spPr bwMode="gray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4" name="Ελεύθερη σχεδίαση 79"/>
            <p:cNvSpPr>
              <a:spLocks/>
            </p:cNvSpPr>
            <p:nvPr/>
          </p:nvSpPr>
          <p:spPr bwMode="gray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5" name="Ελεύθερη σχεδίαση 82"/>
            <p:cNvSpPr>
              <a:spLocks/>
            </p:cNvSpPr>
            <p:nvPr/>
          </p:nvSpPr>
          <p:spPr bwMode="gray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6" name="Ελεύθερη σχεδίαση 84"/>
            <p:cNvSpPr>
              <a:spLocks/>
            </p:cNvSpPr>
            <p:nvPr/>
          </p:nvSpPr>
          <p:spPr bwMode="gray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7" name="Ελεύθερη σχεδίαση 80"/>
            <p:cNvSpPr>
              <a:spLocks/>
            </p:cNvSpPr>
            <p:nvPr/>
          </p:nvSpPr>
          <p:spPr bwMode="gray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8" name="Ελεύθερη σχεδίαση 84"/>
            <p:cNvSpPr>
              <a:spLocks/>
            </p:cNvSpPr>
            <p:nvPr/>
          </p:nvSpPr>
          <p:spPr bwMode="gray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59" name="Ομάδα 58"/>
            <p:cNvGrpSpPr/>
            <p:nvPr/>
          </p:nvGrpSpPr>
          <p:grpSpPr bwMode="gray"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Ελεύθερη σχεδίαση 83"/>
              <p:cNvSpPr>
                <a:spLocks/>
              </p:cNvSpPr>
              <p:nvPr/>
            </p:nvSpPr>
            <p:spPr bwMode="gray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6" name="Ελεύθερη σχεδίαση 80"/>
              <p:cNvSpPr>
                <a:spLocks/>
              </p:cNvSpPr>
              <p:nvPr/>
            </p:nvSpPr>
            <p:spPr bwMode="gray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7" name="Ελεύθερη σχεδίαση 84"/>
              <p:cNvSpPr>
                <a:spLocks/>
              </p:cNvSpPr>
              <p:nvPr/>
            </p:nvSpPr>
            <p:spPr bwMode="gray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grpSp>
          <p:nvGrpSpPr>
            <p:cNvPr id="60" name="Ομάδα 59"/>
            <p:cNvGrpSpPr/>
            <p:nvPr/>
          </p:nvGrpSpPr>
          <p:grpSpPr bwMode="gray"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Ελεύθερη σχεδίαση 32"/>
              <p:cNvSpPr>
                <a:spLocks/>
              </p:cNvSpPr>
              <p:nvPr/>
            </p:nvSpPr>
            <p:spPr bwMode="gray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2" name="Ελεύθερη σχεδίαση 33"/>
              <p:cNvSpPr>
                <a:spLocks/>
              </p:cNvSpPr>
              <p:nvPr/>
            </p:nvSpPr>
            <p:spPr bwMode="gray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3" name="Ελεύθερη σχεδίαση 32"/>
              <p:cNvSpPr>
                <a:spLocks/>
              </p:cNvSpPr>
              <p:nvPr/>
            </p:nvSpPr>
            <p:spPr bwMode="gray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4" name="Έλλειψη 63"/>
              <p:cNvSpPr/>
              <p:nvPr/>
            </p:nvSpPr>
            <p:spPr bwMode="gray"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 noProof="0" dirty="0"/>
              </a:p>
            </p:txBody>
          </p:sp>
        </p:grp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rtlCol="0" anchor="b">
            <a:normAutofit/>
          </a:bodyPr>
          <a:lstStyle>
            <a:lvl1pPr>
              <a:defRPr sz="5200"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55C34A-0E7F-4EC0-9D75-802F85166922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B53C76-76BD-4B5C-A1C8-A96D41A07A92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059616-654E-4FCB-A9BB-E8DD33C7B54D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B98BDB-25C1-47BF-9AE0-5DA6A6E656D3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Ομάδα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Ελεύθερη σχεδίαση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Γραμμή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1" name="Ελεύθερη σχεδίαση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2" name="Ελεύθερη σχεδίαση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Ελεύθερη σχεδίαση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CBABC1-0E89-4E0A-BE09-4B1FF4AEAAE2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Ομάδα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Ελεύθερη σχεδίαση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Γραμμή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1" name="Ελεύθερη σχεδίαση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2" name="Ελεύθερη σχεδίαση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Ελεύθερη σχεδίαση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1D5075-0832-432C-A5CA-D116A5899E77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Ομάδα 62" descr="Ένα λουλούδι στη δεξιά πλευρά της διαφάνειας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Ελεύθερη σχεδίαση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9" name="Γραμμή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0" name="Ελεύθερη σχεδίαση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1" name="Ελεύθερη σχεδίαση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2" name="Ελεύθερη σχεδίαση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3" name="Ελεύθερη σχεδίαση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6" name="Ελεύθερη σχεδίαση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7" name="Ελεύθερη σχεδίαση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8" name="Ελεύθερη σχεδίαση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</p:grpSp>
      <p:grpSp>
        <p:nvGrpSpPr>
          <p:cNvPr id="62" name="Ομάδα 61" descr="Ομάδα λουλουδιών στην αριστερή πλευρά της διαφάνειας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Ελεύθερη σχεδίαση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Γραμμή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1" name="Ελεύθερη σχεδίαση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2" name="Ελεύθερη σχεδίαση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12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13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4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5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Γραμμή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8" name="Ελεύθερη σχεδίαση 17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9" name="Ελεύθερη σχεδίαση 18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0" name="Ελεύθερη σχεδίαση 19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1" name="Ελεύθερη σχεδίαση 20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2" name="Ελεύθερη σχεδίαση 21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3" name="Ελεύθερη σχεδίαση 22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4" name="Ελεύθερη σχεδίαση 23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5" name="Ελεύθερη σχεδίαση 24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6" name="Γραμμή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7" name="Ελεύθερη σχεδίαση 26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28" name="Ομάδα 27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Ελεύθερη σχεδίαση 28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0" name="Ελεύθερη σχεδίαση 29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31" name="Έλλειψη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2" name="Ελεύθερη σχεδίαση 31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3" name="Ελεύθερη σχεδίαση 32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4" name="Ελεύθερη σχεδίαση 33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5" name="Ελεύθερη σχεδίαση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6" name="Ελεύθερη σχεδίαση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7" name="Ελεύθερη σχεδίαση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4" name="Έλλειψη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5" name="Ελεύθερη σχεδίαση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49" name="Ομάδα 48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Ελεύθερη σχεδίαση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1" name="Γραμμή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2" name="Ελεύθερη σχεδίαση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3" name="Ελεύθερη σχεδίαση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4" name="Ελεύθερη σχεδίαση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5" name="Έλλειψη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 noProof="0" dirty="0"/>
              </a:p>
            </p:txBody>
          </p:sp>
        </p:grpSp>
        <p:grpSp>
          <p:nvGrpSpPr>
            <p:cNvPr id="56" name="Ομάδα 55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Ελεύθερη σχεδίαση 56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8" name="Ελεύθερη σχεδίαση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9" name="Ελεύθερη σχεδίαση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0" name="Ελεύθερη σχεδίαση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1" name="Ελεύθερη σχεδίαση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</p:grpSp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l-GR" noProof="0" dirty="0" smtClean="0"/>
              <a:t>Κάντε κλικ για να επεξεργαστείτε το 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l-GR" noProof="0" dirty="0" smtClean="0"/>
              <a:t>Στυλ υποδείγματος κειμένου</a:t>
            </a:r>
          </a:p>
          <a:p>
            <a:pPr lvl="1" rtl="0"/>
            <a:r>
              <a:rPr lang="el-GR" noProof="0" dirty="0" smtClean="0"/>
              <a:t>Δεύτερου επιπέδου</a:t>
            </a:r>
          </a:p>
          <a:p>
            <a:pPr lvl="2" rtl="0"/>
            <a:r>
              <a:rPr lang="el-GR" noProof="0" dirty="0" smtClean="0"/>
              <a:t>Τρίτου επιπέδου</a:t>
            </a:r>
          </a:p>
          <a:p>
            <a:pPr lvl="3" rtl="0"/>
            <a:r>
              <a:rPr lang="el-GR" noProof="0" dirty="0" smtClean="0"/>
              <a:t>Τέταρτου επιπέδου</a:t>
            </a:r>
          </a:p>
          <a:p>
            <a:pPr lvl="4" rtl="0"/>
            <a:r>
              <a:rPr lang="el-GR" noProof="0" dirty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10542C33-8214-4E2B-8743-FA0917FE9108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484FD59D-33F1-4A76-843D-E67207CAFE54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l-GR" dirty="0" smtClean="0"/>
              <a:t>ΑΙΣΘΗΤΙΚΗ ΑΚΡΩΝ Γ’ ΕΞΑΜΗΝΟ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l-GR" dirty="0" smtClean="0"/>
              <a:t>ΚΑ ΜΙΧΑΗΛΙΔΟΥ ΝΙΚΟΛΕΤΤΑ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κειμένου 4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el-GR" dirty="0" smtClean="0"/>
              <a:t>ΕΡΩΤΗΣΕΙΣ;</a:t>
            </a:r>
          </a:p>
          <a:p>
            <a:pPr rtl="0"/>
            <a:endParaRPr lang="el-GR" dirty="0"/>
          </a:p>
          <a:p>
            <a:pPr rtl="0"/>
            <a:endParaRPr lang="en-US" dirty="0" smtClean="0"/>
          </a:p>
          <a:p>
            <a:pPr rtl="0"/>
            <a:endParaRPr lang="en-US" dirty="0"/>
          </a:p>
        </p:txBody>
      </p:sp>
      <p:sp>
        <p:nvSpPr>
          <p:cNvPr id="7" name="Ελλειψοειδής επεξήγηση 6"/>
          <p:cNvSpPr/>
          <p:nvPr/>
        </p:nvSpPr>
        <p:spPr>
          <a:xfrm>
            <a:off x="8787383" y="3211758"/>
            <a:ext cx="1449977" cy="757646"/>
          </a:xfrm>
          <a:prstGeom prst="wedgeEllipseCallout">
            <a:avLst>
              <a:gd name="adj1" fmla="val -21734"/>
              <a:gd name="adj2" fmla="val 676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9014676" y="3267415"/>
            <a:ext cx="1222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 CLASS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58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 smtClean="0"/>
              <a:t>ΕΙΣΑΓΩΓΗ ΣΤΑ ΤΕΧΝΗΤΑ ΝΥΧΙΑ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l-GR" dirty="0" smtClean="0"/>
              <a:t>ΥΛΙΚΑ ΓΙΑ ΠΡΟΣΘΕΤΑ Ή ΦΥΣΙΚΑ ΝΥΧΙΑ</a:t>
            </a:r>
            <a:endParaRPr lang="en-US" dirty="0" smtClean="0"/>
          </a:p>
          <a:p>
            <a:pPr rtl="0"/>
            <a:r>
              <a:rPr lang="el-GR" dirty="0" smtClean="0"/>
              <a:t>ΤΕΧΝΙΚΗ ΜΕ </a:t>
            </a:r>
            <a:r>
              <a:rPr lang="en-US" dirty="0" smtClean="0"/>
              <a:t>GEL</a:t>
            </a:r>
            <a:endParaRPr lang="el-GR" dirty="0" smtClean="0"/>
          </a:p>
          <a:p>
            <a:pPr rtl="0"/>
            <a:r>
              <a:rPr lang="el-GR" dirty="0" smtClean="0"/>
              <a:t>ΤΕΧΝΙΚΗ ΜΕ ΑΚΡΥΛΙΚΟ</a:t>
            </a:r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ΥΛΙΚΑ ΠΟΥ ΕΦΑΡΜΟΖΟΝΤΑΙ ΣΤΑ ΦΥΣΙΚΑ ΚΑΙ ΤΕΧΝΗΤΑ ΝΥΧΙΑ</a:t>
            </a:r>
            <a:endParaRPr lang="el-GR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>
          <a:xfrm>
            <a:off x="1524000" y="2057578"/>
            <a:ext cx="9144000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l-GR" dirty="0" smtClean="0"/>
              <a:t>ΜΕΤΑΞΙ : ΥΦΑΣΜΑ ΑΠΟ ΜΕΤΑΞΙ ΣΕ ΜΟΡΦΗ ΤΑΙΝΙΑΣ Ή ΣΤΟ ΣΧΗΜΑ ΤΩΝ ΔΑΧΤΥΛΩΝ. ΤΟΠΟΘΕΤΕΙΤΑΙ ΜΕ ΕΙΔΙΚΗ ΚΟΛΛΑ. ΧΡΗΣΙΜΟΠΟΙΕΊΤΑΙ ΓΙΑ ΝΑ ΔΙΟΡΘΩΣΕΙ, ΝΑ ΠΡΟΣΤΑΤΕΨΕΙ Ή ΝΑ ΔΥΝΑΜΩΣΕΙ ΤΑ ΦΥΣΙΚΑ ΚΑΙ ΤΕΧΝΗΤΑ ΝΥΧΙΑ.</a:t>
            </a:r>
          </a:p>
          <a:p>
            <a:r>
              <a:rPr lang="el-GR" dirty="0" smtClean="0"/>
              <a:t>ΦΩΤΟΣΚΛΗΡΥΝΟΜΕΝΟ </a:t>
            </a:r>
            <a:r>
              <a:rPr lang="en-US" dirty="0" smtClean="0"/>
              <a:t>GEL</a:t>
            </a:r>
            <a:endParaRPr lang="el-GR" dirty="0" smtClean="0"/>
          </a:p>
          <a:p>
            <a:r>
              <a:rPr lang="el-GR" dirty="0" smtClean="0"/>
              <a:t>ΑΚΡΥΛΙΚΟ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5782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ΦΩΤΟΣΚΛΗΡΥΝΟΜΕΝΟ </a:t>
            </a:r>
            <a:r>
              <a:rPr lang="en-US" dirty="0" smtClean="0"/>
              <a:t>GEL</a:t>
            </a:r>
            <a:r>
              <a:rPr lang="el-GR" dirty="0" smtClean="0"/>
              <a:t> -ΧΑΡΑΚΤΗΡΙΣΤΗΚΑ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el-GR" dirty="0" smtClean="0"/>
              <a:t>ΑΟΣΜΟ</a:t>
            </a:r>
          </a:p>
          <a:p>
            <a:pPr marL="502920" indent="-457200">
              <a:buFont typeface="+mj-lt"/>
              <a:buAutoNum type="arabicPeriod"/>
            </a:pPr>
            <a:r>
              <a:rPr lang="el-GR" dirty="0" smtClean="0"/>
              <a:t>ΚΟΛΛΩΔΕΣ</a:t>
            </a:r>
          </a:p>
          <a:p>
            <a:pPr marL="502920" indent="-457200">
              <a:buFont typeface="+mj-lt"/>
              <a:buAutoNum type="arabicPeriod"/>
            </a:pPr>
            <a:r>
              <a:rPr lang="el-GR" dirty="0" smtClean="0"/>
              <a:t>ΜΗ ΛΙΠΑΡΟ ΥΛΙΚΟ</a:t>
            </a:r>
          </a:p>
          <a:p>
            <a:pPr marL="502920" indent="-457200">
              <a:buFont typeface="+mj-lt"/>
              <a:buAutoNum type="arabicPeriod"/>
            </a:pPr>
            <a:r>
              <a:rPr lang="el-GR" dirty="0" smtClean="0"/>
              <a:t>ΠΟΛΥΜΕΡΙΖΕΤΑΙ (ΛΑΜΠΕΣ </a:t>
            </a:r>
            <a:r>
              <a:rPr lang="en-US" dirty="0" smtClean="0"/>
              <a:t>LED </a:t>
            </a:r>
            <a:r>
              <a:rPr lang="el-GR" dirty="0" smtClean="0"/>
              <a:t>Ή </a:t>
            </a:r>
            <a:r>
              <a:rPr lang="en-US" dirty="0" smtClean="0"/>
              <a:t>UV</a:t>
            </a:r>
            <a:r>
              <a:rPr lang="el-GR" dirty="0" smtClean="0"/>
              <a:t>) ΚΑΙ ΕΊΝΑΙ ΕΤΟΙΜΟ ΤΟ ΝΥΧΙ ΣΕ 5</a:t>
            </a:r>
            <a:r>
              <a:rPr lang="en-US" dirty="0" smtClean="0"/>
              <a:t>’’- 30’’</a:t>
            </a:r>
            <a:endParaRPr lang="el-GR" dirty="0" smtClean="0"/>
          </a:p>
          <a:p>
            <a:pPr marL="502920" indent="-457200">
              <a:buFont typeface="+mj-lt"/>
              <a:buAutoNum type="arabicPeriod"/>
            </a:pPr>
            <a:r>
              <a:rPr lang="el-GR" dirty="0" smtClean="0"/>
              <a:t>ΕΝΙΣΧΥΕΙ Ή ΕΠΙΜΗΚΥΝΕΙ ΤΟ ΦΥΣΙΚΟ ΝΥΧΙ</a:t>
            </a:r>
          </a:p>
          <a:p>
            <a:pPr marL="502920" indent="-457200">
              <a:buFont typeface="+mj-lt"/>
              <a:buAutoNum type="arabicPeriod"/>
            </a:pPr>
            <a:r>
              <a:rPr lang="el-GR" dirty="0" smtClean="0"/>
              <a:t>ΑΦΑΙΡΕΙΤΑΙ ΜΕ ΤΡΟΧΟ Ή ΛΗΜΑ</a:t>
            </a: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endParaRPr lang="el-GR" dirty="0" smtClean="0"/>
          </a:p>
          <a:p>
            <a:pPr marL="502920" indent="-457200">
              <a:buFont typeface="+mj-lt"/>
              <a:buAutoNum type="arabicPeriod"/>
            </a:pP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026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ΕΡΓΑΛΕΙΟ ΓΙΑ </a:t>
            </a:r>
            <a:r>
              <a:rPr lang="en-US" dirty="0" smtClean="0"/>
              <a:t>GEL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ΠΙΝΕΛΟ ΓΙΑ ΝΑ ΤΟ ΔΟΥΛΕΨΟΥΜΕ </a:t>
            </a:r>
            <a:r>
              <a:rPr lang="en-US" dirty="0" smtClean="0"/>
              <a:t>SQUARE 6 </a:t>
            </a:r>
            <a:r>
              <a:rPr lang="el-GR" dirty="0" smtClean="0"/>
              <a:t>Ή 7 Ή ΟΒΑΛ</a:t>
            </a:r>
          </a:p>
          <a:p>
            <a:pPr marL="45720" indent="0">
              <a:buNone/>
            </a:pPr>
            <a:r>
              <a:rPr lang="el-GR" dirty="0" smtClean="0"/>
              <a:t>ΕΙΚΟΝΕΣ ΑΠΌ </a:t>
            </a:r>
            <a:r>
              <a:rPr lang="en-US" dirty="0" smtClean="0"/>
              <a:t>LALLOY.GR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975" y="2171700"/>
            <a:ext cx="3629025" cy="4686300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747" y="2171700"/>
            <a:ext cx="3629025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83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ΦΩΤΟΣΚΛΗΡΥΝΟΜΕΝΟ </a:t>
            </a:r>
            <a:r>
              <a:rPr lang="en-US" dirty="0" smtClean="0"/>
              <a:t>GEL</a:t>
            </a:r>
            <a:r>
              <a:rPr lang="el-GR" dirty="0" smtClean="0"/>
              <a:t> - ΕΙΔΗ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0" y="1940012"/>
            <a:ext cx="9144000" cy="49179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LED GEL</a:t>
            </a:r>
            <a:r>
              <a:rPr lang="el-GR" dirty="0" smtClean="0"/>
              <a:t> (ΚΑΤ</a:t>
            </a:r>
            <a:r>
              <a:rPr lang="en-US" dirty="0" smtClean="0"/>
              <a:t>A</a:t>
            </a:r>
            <a:r>
              <a:rPr lang="el-GR" dirty="0" smtClean="0"/>
              <a:t> ΤΟ ΠΛΕΙΣΤΟΝ ΕΊΝΑΙ ΣΥΜΒΑΤΑ ΜΕ ΛΑΜΠΕΣ </a:t>
            </a:r>
            <a:r>
              <a:rPr lang="en-US" dirty="0" smtClean="0"/>
              <a:t>UV)</a:t>
            </a:r>
          </a:p>
          <a:p>
            <a:r>
              <a:rPr lang="en-US" dirty="0" smtClean="0"/>
              <a:t>UV GEL (</a:t>
            </a:r>
            <a:r>
              <a:rPr lang="el-GR" u="sng" dirty="0" smtClean="0"/>
              <a:t>ΔΕΝ</a:t>
            </a:r>
            <a:r>
              <a:rPr lang="el-GR" dirty="0" smtClean="0"/>
              <a:t> ΕΙΝΑΙ ΣΥΜΒΑΤΑ ΜΕ </a:t>
            </a:r>
            <a:r>
              <a:rPr lang="en-US" dirty="0" smtClean="0"/>
              <a:t>UV </a:t>
            </a:r>
            <a:r>
              <a:rPr lang="el-GR" dirty="0" smtClean="0"/>
              <a:t>ΛΑΜΠΕΣ)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l-GR" dirty="0" smtClean="0">
                <a:solidFill>
                  <a:srgbClr val="FF0000"/>
                </a:solidFill>
              </a:rPr>
              <a:t>3 ΕΙΔΗ ΤΖΕΛ:</a:t>
            </a:r>
          </a:p>
          <a:p>
            <a:pPr>
              <a:lnSpc>
                <a:spcPct val="150000"/>
              </a:lnSpc>
            </a:pPr>
            <a:r>
              <a:rPr lang="el-GR" dirty="0" smtClean="0">
                <a:solidFill>
                  <a:srgbClr val="FF0000"/>
                </a:solidFill>
              </a:rPr>
              <a:t>ΤΡΙΦΑΣΙΚΟ </a:t>
            </a:r>
            <a:r>
              <a:rPr lang="en-US" dirty="0" smtClean="0">
                <a:solidFill>
                  <a:srgbClr val="FF0000"/>
                </a:solidFill>
              </a:rPr>
              <a:t>GEL</a:t>
            </a:r>
            <a:r>
              <a:rPr lang="el-GR" dirty="0" smtClean="0"/>
              <a:t>: </a:t>
            </a:r>
            <a:r>
              <a:rPr lang="el-GR" b="1" u="sng" dirty="0" smtClean="0"/>
              <a:t>ΒΑΣΗ-</a:t>
            </a:r>
            <a:r>
              <a:rPr lang="en-US" b="1" u="sng" dirty="0" smtClean="0"/>
              <a:t>BUILDER-TOP COAT</a:t>
            </a:r>
            <a:r>
              <a:rPr lang="el-GR" dirty="0"/>
              <a:t>.</a:t>
            </a:r>
            <a:r>
              <a:rPr lang="en-US" dirty="0" smtClean="0"/>
              <a:t> </a:t>
            </a:r>
            <a:r>
              <a:rPr lang="el-GR" dirty="0" smtClean="0"/>
              <a:t>ΤΑ ΝΥΧΙΑ ΕΊΝΑΙ ΠΙΟ ΕΥΚΑΜΠΤΑ ΚΑΙ ΔΥΝΑΤΑ ΣΕ ΣΧΕΣΗ ΜΕ ΑΛΛΑ ΕΙΔΗ. ΚΑΤΑΛΛΗΛΟ ΓΙΑ ΟΝΥΧΟΦΑΓΙΑ.</a:t>
            </a:r>
          </a:p>
          <a:p>
            <a:pPr>
              <a:lnSpc>
                <a:spcPct val="150000"/>
              </a:lnSpc>
            </a:pPr>
            <a:r>
              <a:rPr lang="el-GR" dirty="0" smtClean="0">
                <a:solidFill>
                  <a:srgbClr val="FF0000"/>
                </a:solidFill>
              </a:rPr>
              <a:t>ΜΟΝΟΦΑΣΙΚΟ </a:t>
            </a:r>
            <a:r>
              <a:rPr lang="en-US" dirty="0" smtClean="0">
                <a:solidFill>
                  <a:srgbClr val="FF0000"/>
                </a:solidFill>
              </a:rPr>
              <a:t>GE</a:t>
            </a:r>
            <a:r>
              <a:rPr lang="en-US" dirty="0" smtClean="0"/>
              <a:t>L</a:t>
            </a:r>
            <a:r>
              <a:rPr lang="el-GR" dirty="0" smtClean="0"/>
              <a:t>: </a:t>
            </a:r>
            <a:r>
              <a:rPr lang="el-GR" b="1" u="sng" dirty="0" smtClean="0"/>
              <a:t>1 ΠΡΟΪΟΝ ΩΣ </a:t>
            </a:r>
            <a:r>
              <a:rPr lang="el-GR" b="1" u="sng" dirty="0"/>
              <a:t>ΒΑΣΗ-</a:t>
            </a:r>
            <a:r>
              <a:rPr lang="en-US" b="1" u="sng" dirty="0"/>
              <a:t>BUILDER-TOP </a:t>
            </a:r>
            <a:r>
              <a:rPr lang="en-US" b="1" u="sng" dirty="0" smtClean="0"/>
              <a:t>COAT</a:t>
            </a:r>
            <a:r>
              <a:rPr lang="el-GR" b="1" u="sng" dirty="0" smtClean="0"/>
              <a:t>. </a:t>
            </a:r>
            <a:r>
              <a:rPr lang="el-GR" dirty="0" smtClean="0"/>
              <a:t>ΕΥΚΟΛΟ ΣΤΗ ΧΡΗΣΗ, ΟΙΚΟΝΟΜΙΚΟ ΑΛΛΑ ΌΧΙ ΤΟΣΟ ΙΣΧΥΡΟ.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COLOR GEL</a:t>
            </a:r>
            <a:r>
              <a:rPr lang="el-GR" dirty="0" smtClean="0"/>
              <a:t>: ΧΡΩΜΑΤΙΣΜΟΣ ΤΩΝ ΝΥΧΙΩΝ </a:t>
            </a:r>
            <a:r>
              <a:rPr lang="el-GR" u="sng" dirty="0" smtClean="0"/>
              <a:t>ΟΧΙ ΓΙΑ ΧΤΙΣΙΜΟ</a:t>
            </a:r>
            <a:endParaRPr lang="en-US" u="sng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6864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339346"/>
          </a:xfrm>
        </p:spPr>
        <p:txBody>
          <a:bodyPr>
            <a:normAutofit/>
          </a:bodyPr>
          <a:lstStyle/>
          <a:p>
            <a:pPr algn="ctr"/>
            <a:r>
              <a:rPr lang="el-GR" b="1" dirty="0" smtClean="0">
                <a:solidFill>
                  <a:schemeClr val="tx2"/>
                </a:solidFill>
              </a:rPr>
              <a:t>ΑΚΡΥΛΙΚΟ-ΧΑΡΑΚΤΗΡΙΣΤΙΚΑ</a:t>
            </a:r>
            <a:endParaRPr lang="el-GR" b="1" dirty="0">
              <a:solidFill>
                <a:schemeClr val="tx2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524000" y="1731819"/>
            <a:ext cx="4389120" cy="54171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ΔΥΟ ΠΡΟΪΟΝΤΑ: ΥΓΡΟ (ΜΟΝΟΜΕΡΗΣ ΟΥΣΙΑ) &amp; ΣΚΟΝΗ (ΠΟΛΥΜΕΡΗΣ ΟΥΣΙΑ)</a:t>
            </a:r>
          </a:p>
          <a:p>
            <a:pPr marL="45720" indent="0">
              <a:buNone/>
            </a:pPr>
            <a:r>
              <a:rPr lang="en-US" dirty="0" smtClean="0"/>
              <a:t>-</a:t>
            </a:r>
            <a:r>
              <a:rPr lang="el-GR" dirty="0" smtClean="0"/>
              <a:t>ΕΝΤΟΝΗ ΚΑΙ ΔΥΣΑΡΕΣΤΗ ΜΥΡΩΔΙΑ (ΥΓΡΟ)</a:t>
            </a:r>
          </a:p>
          <a:p>
            <a:pPr marL="45720" indent="0">
              <a:buNone/>
            </a:pPr>
            <a:r>
              <a:rPr lang="en-US" dirty="0" smtClean="0"/>
              <a:t>-</a:t>
            </a:r>
            <a:r>
              <a:rPr lang="el-GR" dirty="0" smtClean="0"/>
              <a:t>ΑΟΣΜΗ ΣΚΟΝΗ ΣΕ ΠΟΙΚΙΛΑ ΧΡΩΜΑΤΑ</a:t>
            </a:r>
          </a:p>
          <a:p>
            <a:pPr marL="45720" indent="0">
              <a:buNone/>
            </a:pPr>
            <a:endParaRPr lang="el-GR" dirty="0" smtClean="0"/>
          </a:p>
          <a:p>
            <a:pPr>
              <a:buFont typeface="Wingdings" panose="05000000000000000000" pitchFamily="2" charset="2"/>
              <a:buChar char="v"/>
            </a:pPr>
            <a:endParaRPr lang="el-GR" dirty="0" smtClean="0"/>
          </a:p>
          <a:p>
            <a:pPr>
              <a:buFont typeface="Wingdings" panose="05000000000000000000" pitchFamily="2" charset="2"/>
              <a:buChar char="v"/>
            </a:pPr>
            <a:endParaRPr lang="el-GR" dirty="0" smtClean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278880" y="1658001"/>
            <a:ext cx="4389120" cy="45789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ΑΦΑΙΡΕΙΤΑΙ ΜΕ ΚΑΘΑΡΟ ΑΣΕΤΟΝ </a:t>
            </a:r>
            <a:r>
              <a:rPr lang="en-US" dirty="0" smtClean="0"/>
              <a:t>&amp;</a:t>
            </a:r>
            <a:r>
              <a:rPr lang="el-GR" dirty="0" smtClean="0"/>
              <a:t> ΒΑΜΒΑΚΙ Ή ΜΕ </a:t>
            </a:r>
            <a:r>
              <a:rPr lang="en-US" dirty="0" smtClean="0"/>
              <a:t>ERASE &amp; BAMBAKI</a:t>
            </a:r>
            <a:endParaRPr lang="el-G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ΣΤΕΓΝΩΝΕΙ </a:t>
            </a:r>
            <a:r>
              <a:rPr lang="el-GR" dirty="0"/>
              <a:t>ΣΕ ΜΙΚΡΟ ΧΡΟΝΟ</a:t>
            </a:r>
          </a:p>
          <a:p>
            <a:pPr marL="45720" indent="0">
              <a:buNone/>
            </a:pPr>
            <a:r>
              <a:rPr lang="en-US" dirty="0" smtClean="0"/>
              <a:t>-</a:t>
            </a:r>
            <a:r>
              <a:rPr lang="el-GR" dirty="0" smtClean="0"/>
              <a:t>ΧΤΙΖΟΥΜΕ </a:t>
            </a:r>
            <a:r>
              <a:rPr lang="el-GR" dirty="0"/>
              <a:t>ΣΕ ΘΕΡΜΟΚΡΑΣΙΑ ΔΩΜΑΤΙΟΥ ΓΙΑΤΙ ΜΕ ΤΗΝ ΥΓΡΑΣΙΑ ΑΡΓΕΙ ΝΑ ΣΤΕΓΝΩΣΕΙ ΕΝΏ ΜΕ ΤΗ ΖΕΣΤΗ ΣΤΕΓΝΩΝΕΙ ΑΜΕΣΩΣ.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9050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140276"/>
            <a:ext cx="9144000" cy="1143000"/>
          </a:xfrm>
        </p:spPr>
        <p:txBody>
          <a:bodyPr/>
          <a:lstStyle/>
          <a:p>
            <a:pPr algn="ctr"/>
            <a:r>
              <a:rPr lang="el-GR" dirty="0" smtClean="0"/>
              <a:t>ΕΡΓΑΛΕΙΟ ΑΚΡΥΛΙΚΟΥ 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1524000" y="1420090"/>
            <a:ext cx="9144000" cy="4114801"/>
          </a:xfrm>
        </p:spPr>
        <p:txBody>
          <a:bodyPr/>
          <a:lstStyle/>
          <a:p>
            <a:pPr algn="ctr"/>
            <a:r>
              <a:rPr lang="el-GR" dirty="0" smtClean="0"/>
              <a:t>ΠΙΝΕΛΟ ΟΒΑΛ ΜΕ ΦΥΣΙΚΗ ΤΡΙΧΑ ΚΟΛΙΝΣΚΙ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8110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ΚΙΤ ΑΚΡΥΛΙΚΟΥ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ΠΙΝΕΛΟ</a:t>
            </a:r>
          </a:p>
          <a:p>
            <a:r>
              <a:rPr lang="el-GR" dirty="0" smtClean="0"/>
              <a:t>ΑΚΡΥΛΙΚΟ ΥΓΡΟ ΚΑΙ ΣΚΟΝΗ</a:t>
            </a:r>
          </a:p>
          <a:p>
            <a:r>
              <a:rPr lang="el-GR" dirty="0" smtClean="0"/>
              <a:t>ΦΟΡΜΕΣ 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ΛΑΔΑΚΙ ΕΝΥΔΑΤΙΚΟ: ΠΡΟΣΤΑΤΕΥΕΙ ΤΟ ΤΕΧΝΙΤΟ ΝΥΧΙ ΑΠΌ ΤΟ ΞΕΦΛΟΥΔΙΣΜΑ</a:t>
            </a:r>
          </a:p>
          <a:p>
            <a:r>
              <a:rPr lang="en-US" dirty="0" smtClean="0"/>
              <a:t>pH BOND: </a:t>
            </a:r>
            <a:r>
              <a:rPr lang="el-GR" dirty="0" smtClean="0"/>
              <a:t>ΑΦΑΙΡΕΙ ΛΙΠΑΡΟΤΗΤΑ, ΕΠΑΝΑΦΕΡΕΙ ΤΟ </a:t>
            </a:r>
            <a:r>
              <a:rPr lang="en-US" dirty="0" err="1" smtClean="0"/>
              <a:t>Ph</a:t>
            </a:r>
            <a:endParaRPr lang="el-GR" dirty="0" smtClean="0"/>
          </a:p>
          <a:p>
            <a:r>
              <a:rPr lang="en-US" dirty="0" smtClean="0"/>
              <a:t>PRO BOND</a:t>
            </a:r>
            <a:r>
              <a:rPr lang="el-GR" dirty="0" smtClean="0"/>
              <a:t> </a:t>
            </a:r>
            <a:r>
              <a:rPr lang="en-US" dirty="0" smtClean="0"/>
              <a:t>PRIMER</a:t>
            </a:r>
          </a:p>
          <a:p>
            <a:r>
              <a:rPr lang="en-US" dirty="0" smtClean="0"/>
              <a:t>DUAL COAT</a:t>
            </a:r>
            <a:r>
              <a:rPr lang="el-GR" dirty="0" smtClean="0"/>
              <a:t>: ΠΡΟΣΤΑΤΕΥΕΙ ΤΟ ΑΚΡΥΛΙΚΟ ΝΥΧΙ ΑΠΌ ΔΥΣΧΡΩΜΑΤΙΣΜΟΥΣ</a:t>
            </a:r>
            <a:endParaRPr lang="en-US" dirty="0" smtClean="0"/>
          </a:p>
          <a:p>
            <a:r>
              <a:rPr lang="el-GR" dirty="0" smtClean="0"/>
              <a:t>ΛΙΜΕΣ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532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ΛΟΥΛΟΥΔΙΑ 16Χ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459332_TF03098890" id="{39E934FB-B490-4128-9CF5-968CB98E2D67}" vid="{B3A0CBFC-05A2-4E04-A9EE-402BF1ABF1F6}"/>
    </a:ext>
  </a:extLst>
</a:theme>
</file>

<file path=ppt/theme/theme2.xml><?xml version="1.0" encoding="utf-8"?>
<a:theme xmlns:a="http://schemas.openxmlformats.org/drawingml/2006/main" name="Θέμα του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Μοβ λουλούδια σε μπλε φόντο (ευρεία οθόνη)</Template>
  <TotalTime>279</TotalTime>
  <Words>410</Words>
  <Application>Microsoft Office PowerPoint</Application>
  <PresentationFormat>Ευρεία οθόνη</PresentationFormat>
  <Paragraphs>61</Paragraphs>
  <Slides>10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4" baseType="lpstr">
      <vt:lpstr>Arial</vt:lpstr>
      <vt:lpstr>Century Schoolbook</vt:lpstr>
      <vt:lpstr>Wingdings</vt:lpstr>
      <vt:lpstr>ΛΟΥΛΟΥΔΙΑ 16Χ9</vt:lpstr>
      <vt:lpstr>ΑΙΣΘΗΤΙΚΗ ΑΚΡΩΝ Γ’ ΕΞΑΜΗΝΟ</vt:lpstr>
      <vt:lpstr>ΕΙΣΑΓΩΓΗ ΣΤΑ ΤΕΧΝΗΤΑ ΝΥΧΙΑ</vt:lpstr>
      <vt:lpstr>ΥΛΙΚΑ ΠΟΥ ΕΦΑΡΜΟΖΟΝΤΑΙ ΣΤΑ ΦΥΣΙΚΑ ΚΑΙ ΤΕΧΝΗΤΑ ΝΥΧΙΑ</vt:lpstr>
      <vt:lpstr>ΦΩΤΟΣΚΛΗΡΥΝΟΜΕΝΟ GEL -ΧΑΡΑΚΤΗΡΙΣΤΗΚΑ</vt:lpstr>
      <vt:lpstr>ΕΡΓΑΛΕΙΟ ΓΙΑ GEL</vt:lpstr>
      <vt:lpstr>ΦΩΤΟΣΚΛΗΡΥΝΟΜΕΝΟ GEL - ΕΙΔΗ</vt:lpstr>
      <vt:lpstr>ΑΚΡΥΛΙΚΟ-ΧΑΡΑΚΤΗΡΙΣΤΙΚΑ</vt:lpstr>
      <vt:lpstr>ΕΡΓΑΛΕΙΟ ΑΚΡΥΛΙΚΟΥ </vt:lpstr>
      <vt:lpstr>ΚΙΤ ΑΚΡΥΛΙΚΟΥ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ΑΙΣΘΗΤΙΚΗ ΑΚΡΩΝ Γ’ ΕΞΑΜΗΝΟ</dc:title>
  <dc:creator>Νικολέττα Μιχαηλίδου</dc:creator>
  <cp:lastModifiedBy>Νικολέττα Μιχαηλίδου</cp:lastModifiedBy>
  <cp:revision>66</cp:revision>
  <dcterms:created xsi:type="dcterms:W3CDTF">2022-10-12T18:45:22Z</dcterms:created>
  <dcterms:modified xsi:type="dcterms:W3CDTF">2022-12-10T12:49:04Z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