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0" r:id="rId4"/>
    <p:sldId id="261" r:id="rId5"/>
    <p:sldId id="263"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1F1F22C6-B240-4D76-941C-5E84EF006565}" type="datetimeFigureOut">
              <a:rPr lang="el-GR" smtClean="0"/>
              <a:t>14/1/2021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3961908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F1F22C6-B240-4D76-941C-5E84EF006565}" type="datetimeFigureOut">
              <a:rPr lang="el-GR" smtClean="0"/>
              <a:t>14/1/2021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110354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F1F22C6-B240-4D76-941C-5E84EF006565}" type="datetimeFigureOut">
              <a:rPr lang="el-GR" smtClean="0"/>
              <a:t>14/1/2021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390333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F1F22C6-B240-4D76-941C-5E84EF006565}" type="datetimeFigureOut">
              <a:rPr lang="el-GR" smtClean="0"/>
              <a:t>14/1/2021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99634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1F22C6-B240-4D76-941C-5E84EF006565}" type="datetimeFigureOut">
              <a:rPr lang="el-GR" smtClean="0"/>
              <a:t>14/1/2021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365819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F1F22C6-B240-4D76-941C-5E84EF006565}" type="datetimeFigureOut">
              <a:rPr lang="el-GR" smtClean="0"/>
              <a:t>14/1/2021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4095107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1F1F22C6-B240-4D76-941C-5E84EF006565}" type="datetimeFigureOut">
              <a:rPr lang="el-GR" smtClean="0"/>
              <a:t>14/1/2021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3700593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1F1F22C6-B240-4D76-941C-5E84EF006565}" type="datetimeFigureOut">
              <a:rPr lang="el-GR" smtClean="0"/>
              <a:t>14/1/2021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1046356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F22C6-B240-4D76-941C-5E84EF006565}" type="datetimeFigureOut">
              <a:rPr lang="el-GR" smtClean="0"/>
              <a:t>14/1/2021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394322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1F22C6-B240-4D76-941C-5E84EF006565}" type="datetimeFigureOut">
              <a:rPr lang="el-GR" smtClean="0"/>
              <a:t>14/1/2021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359248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1F22C6-B240-4D76-941C-5E84EF006565}" type="datetimeFigureOut">
              <a:rPr lang="el-GR" smtClean="0"/>
              <a:t>14/1/2021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147AC41-27BC-4DD5-A476-8CE613744C25}" type="slidenum">
              <a:rPr lang="el-GR" smtClean="0"/>
              <a:t>‹#›</a:t>
            </a:fld>
            <a:endParaRPr lang="el-GR"/>
          </a:p>
        </p:txBody>
      </p:sp>
    </p:spTree>
    <p:extLst>
      <p:ext uri="{BB962C8B-B14F-4D97-AF65-F5344CB8AC3E}">
        <p14:creationId xmlns:p14="http://schemas.microsoft.com/office/powerpoint/2010/main" val="635891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F22C6-B240-4D76-941C-5E84EF006565}" type="datetimeFigureOut">
              <a:rPr lang="el-GR" smtClean="0"/>
              <a:t>14/1/2021</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47AC41-27BC-4DD5-A476-8CE613744C25}" type="slidenum">
              <a:rPr lang="el-GR" smtClean="0"/>
              <a:t>‹#›</a:t>
            </a:fld>
            <a:endParaRPr lang="el-GR"/>
          </a:p>
        </p:txBody>
      </p:sp>
    </p:spTree>
    <p:extLst>
      <p:ext uri="{BB962C8B-B14F-4D97-AF65-F5344CB8AC3E}">
        <p14:creationId xmlns:p14="http://schemas.microsoft.com/office/powerpoint/2010/main" val="2643601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10515600" cy="5816600"/>
          </a:xfrm>
        </p:spPr>
        <p:txBody>
          <a:bodyPr>
            <a:noAutofit/>
          </a:bodyPr>
          <a:lstStyle/>
          <a:p>
            <a:r>
              <a:rPr lang="el-GR" sz="1400" dirty="0" smtClean="0">
                <a:latin typeface="Times New Roman" panose="02020603050405020304" pitchFamily="18" charset="0"/>
                <a:cs typeface="Times New Roman" panose="02020603050405020304" pitchFamily="18" charset="0"/>
              </a:rPr>
              <a:t>Ο ρόλος των τενόντων είναι να μεταφέρουν τη μυϊκή δράση στα οστά, ενώ όταν διατείνονται αποθηκεύουν «ελαστική» ενέργεια, συνεισφέροντας έτσι στην κίνηση του ανθρώπινου σώματος. </a:t>
            </a:r>
          </a:p>
          <a:p>
            <a:r>
              <a:rPr lang="el-GR" sz="1400" dirty="0" smtClean="0">
                <a:latin typeface="Times New Roman" panose="02020603050405020304" pitchFamily="18" charset="0"/>
                <a:cs typeface="Times New Roman" panose="02020603050405020304" pitchFamily="18" charset="0"/>
              </a:rPr>
              <a:t>Κατά τη διάρκεια των αθλητικών δραστηριοτήτων, οι τραυματισμοί των τενόντων δεν είναι σπάνιοι και χωρίζονται ανάλογα με τον μηχανισμό  κάκωσης  σε  οξείς  και  σε  χρόνιους  τραυματισμούς. </a:t>
            </a:r>
          </a:p>
          <a:p>
            <a:r>
              <a:rPr lang="el-GR" sz="1400" dirty="0" smtClean="0">
                <a:latin typeface="Times New Roman" panose="02020603050405020304" pitchFamily="18" charset="0"/>
                <a:cs typeface="Times New Roman" panose="02020603050405020304" pitchFamily="18" charset="0"/>
              </a:rPr>
              <a:t> Οι  συνηθισμένοι  οξείς  τραυματισμοί  των τενόντων είναι οι ολικές και οι μερικές ρήξεις τους. </a:t>
            </a:r>
          </a:p>
          <a:p>
            <a:r>
              <a:rPr lang="el-GR" sz="1400" dirty="0" smtClean="0">
                <a:latin typeface="Times New Roman" panose="02020603050405020304" pitchFamily="18" charset="0"/>
                <a:cs typeface="Times New Roman" panose="02020603050405020304" pitchFamily="18" charset="0"/>
              </a:rPr>
              <a:t>Στη μερική ρήξη του τένοντα μια εξωτερική δύναμη ή μια υπερβολική δύναμη εφελκυσμού μπορεί να προκαλέσει τη ρήξη ενός μέρους του τένοντα με συνοδό πόνο, οίδημα και περιορισμό της λειτουργίας του μυός. </a:t>
            </a:r>
          </a:p>
          <a:p>
            <a:r>
              <a:rPr lang="el-GR" sz="1400" dirty="0" smtClean="0">
                <a:latin typeface="Times New Roman" panose="02020603050405020304" pitchFamily="18" charset="0"/>
                <a:cs typeface="Times New Roman" panose="02020603050405020304" pitchFamily="18" charset="0"/>
              </a:rPr>
              <a:t>Στην ολική ρήξη ενός τένοντα υπάρχει πλήρης ρήξη όλων των </a:t>
            </a:r>
            <a:r>
              <a:rPr lang="el-GR" sz="1400" dirty="0" err="1" smtClean="0">
                <a:latin typeface="Times New Roman" panose="02020603050405020304" pitchFamily="18" charset="0"/>
                <a:cs typeface="Times New Roman" panose="02020603050405020304" pitchFamily="18" charset="0"/>
              </a:rPr>
              <a:t>τενόντιων</a:t>
            </a:r>
            <a:r>
              <a:rPr lang="el-GR" sz="1400" dirty="0" smtClean="0">
                <a:latin typeface="Times New Roman" panose="02020603050405020304" pitchFamily="18" charset="0"/>
                <a:cs typeface="Times New Roman" panose="02020603050405020304" pitchFamily="18" charset="0"/>
              </a:rPr>
              <a:t> ινών, μεγάλος πόνος, οίδημα και συνοδεύεται από πλήρη έλλειψη της λειτουργίας του μυός. </a:t>
            </a:r>
          </a:p>
          <a:p>
            <a:r>
              <a:rPr lang="el-GR" sz="1400" dirty="0" smtClean="0">
                <a:latin typeface="Times New Roman" panose="02020603050405020304" pitchFamily="18" charset="0"/>
                <a:cs typeface="Times New Roman" panose="02020603050405020304" pitchFamily="18" charset="0"/>
              </a:rPr>
              <a:t>Για τα αίτια ρήξεων των τενόντων ενοχοποιείται το περιβάλλον, η λάθος θέση και κίνηση του άκρου σε μια επιφάνεια, η λάθος τεχνική, οι κακές συνθήκες άθλησης, η έλλειψη κινητικού ελέγχου που συχνά οδηγεί σε μειωμένη ικανότητα ισορροπίας, καθώς και η </a:t>
            </a:r>
            <a:r>
              <a:rPr lang="el-GR" sz="1400" dirty="0" err="1" smtClean="0">
                <a:latin typeface="Times New Roman" panose="02020603050405020304" pitchFamily="18" charset="0"/>
                <a:cs typeface="Times New Roman" panose="02020603050405020304" pitchFamily="18" charset="0"/>
              </a:rPr>
              <a:t>προϋπάρχουσα</a:t>
            </a:r>
            <a:r>
              <a:rPr lang="el-GR" sz="1400" dirty="0" smtClean="0">
                <a:latin typeface="Times New Roman" panose="02020603050405020304" pitchFamily="18" charset="0"/>
                <a:cs typeface="Times New Roman" panose="02020603050405020304" pitchFamily="18" charset="0"/>
              </a:rPr>
              <a:t> παθολογία του τένοντα. </a:t>
            </a:r>
          </a:p>
          <a:p>
            <a:r>
              <a:rPr lang="el-GR" sz="1400" dirty="0" smtClean="0">
                <a:latin typeface="Times New Roman" panose="02020603050405020304" pitchFamily="18" charset="0"/>
                <a:cs typeface="Times New Roman" panose="02020603050405020304" pitchFamily="18" charset="0"/>
              </a:rPr>
              <a:t>Συνήθως οι άνδρες τραυματίζονται συχνότερα στους τένοντες σε σύγκριση με τις γυναίκες. </a:t>
            </a:r>
          </a:p>
          <a:p>
            <a:r>
              <a:rPr lang="el-GR" sz="1400" dirty="0" smtClean="0">
                <a:latin typeface="Times New Roman" panose="02020603050405020304" pitchFamily="18" charset="0"/>
                <a:cs typeface="Times New Roman" panose="02020603050405020304" pitchFamily="18" charset="0"/>
              </a:rPr>
              <a:t>Επίσης, φαίνεται ότι η λήψη συγκεκριμένων φαρμάκων (αντιβιοτικών, </a:t>
            </a:r>
            <a:r>
              <a:rPr lang="el-GR" sz="1400" dirty="0" err="1" smtClean="0">
                <a:latin typeface="Times New Roman" panose="02020603050405020304" pitchFamily="18" charset="0"/>
                <a:cs typeface="Times New Roman" panose="02020603050405020304" pitchFamily="18" charset="0"/>
              </a:rPr>
              <a:t>κορτικοστεροειδών</a:t>
            </a:r>
            <a:r>
              <a:rPr lang="el-GR" sz="1400" dirty="0" smtClean="0">
                <a:latin typeface="Times New Roman" panose="02020603050405020304" pitchFamily="18" charset="0"/>
                <a:cs typeface="Times New Roman" panose="02020603050405020304" pitchFamily="18" charset="0"/>
              </a:rPr>
              <a:t>, αναβολικών </a:t>
            </a:r>
            <a:r>
              <a:rPr lang="el-GR" sz="1400" dirty="0" err="1" smtClean="0">
                <a:latin typeface="Times New Roman" panose="02020603050405020304" pitchFamily="18" charset="0"/>
                <a:cs typeface="Times New Roman" panose="02020603050405020304" pitchFamily="18" charset="0"/>
              </a:rPr>
              <a:t>στεροειδών</a:t>
            </a:r>
            <a:r>
              <a:rPr lang="el-GR" sz="1400" dirty="0" smtClean="0">
                <a:latin typeface="Times New Roman" panose="02020603050405020304" pitchFamily="18" charset="0"/>
                <a:cs typeface="Times New Roman" panose="02020603050405020304" pitchFamily="18" charset="0"/>
              </a:rPr>
              <a:t>) μπορεί να επηρεάσει τον κολλαγόνο ιστό άμεσα, οδηγώντας σε ρήξη των </a:t>
            </a:r>
            <a:r>
              <a:rPr lang="el-GR" sz="1400" dirty="0" err="1" smtClean="0">
                <a:latin typeface="Times New Roman" panose="02020603050405020304" pitchFamily="18" charset="0"/>
                <a:cs typeface="Times New Roman" panose="02020603050405020304" pitchFamily="18" charset="0"/>
              </a:rPr>
              <a:t>τενόντιων</a:t>
            </a:r>
            <a:r>
              <a:rPr lang="el-GR" sz="1400" dirty="0" smtClean="0">
                <a:latin typeface="Times New Roman" panose="02020603050405020304" pitchFamily="18" charset="0"/>
                <a:cs typeface="Times New Roman" panose="02020603050405020304" pitchFamily="18" charset="0"/>
              </a:rPr>
              <a:t> ινών κατά τη διάρκεια έντονων επιβαρύνσεων, μια και «χάνεται» μέρος της ελαστικότητάς τους.</a:t>
            </a:r>
          </a:p>
          <a:p>
            <a:r>
              <a:rPr lang="el-GR" sz="1400" dirty="0" smtClean="0">
                <a:latin typeface="Times New Roman" panose="02020603050405020304" pitchFamily="18" charset="0"/>
                <a:cs typeface="Times New Roman" panose="02020603050405020304" pitchFamily="18" charset="0"/>
              </a:rPr>
              <a:t> Ο Αχίλλειος τένοντας (ΑΤ) είναι ο κοινός </a:t>
            </a:r>
            <a:r>
              <a:rPr lang="el-GR" sz="1400" dirty="0" err="1" smtClean="0">
                <a:latin typeface="Times New Roman" panose="02020603050405020304" pitchFamily="18" charset="0"/>
                <a:cs typeface="Times New Roman" panose="02020603050405020304" pitchFamily="18" charset="0"/>
              </a:rPr>
              <a:t>καταφυτικός</a:t>
            </a:r>
            <a:r>
              <a:rPr lang="el-GR" sz="1400" dirty="0" smtClean="0">
                <a:latin typeface="Times New Roman" panose="02020603050405020304" pitchFamily="18" charset="0"/>
                <a:cs typeface="Times New Roman" panose="02020603050405020304" pitchFamily="18" charset="0"/>
              </a:rPr>
              <a:t> τένοντας του γαστροκνημίου, του </a:t>
            </a:r>
            <a:r>
              <a:rPr lang="el-GR" sz="1400" dirty="0" err="1" smtClean="0">
                <a:latin typeface="Times New Roman" panose="02020603050405020304" pitchFamily="18" charset="0"/>
                <a:cs typeface="Times New Roman" panose="02020603050405020304" pitchFamily="18" charset="0"/>
              </a:rPr>
              <a:t>υποκνημίδιου</a:t>
            </a:r>
            <a:r>
              <a:rPr lang="el-GR" sz="1400" dirty="0" smtClean="0">
                <a:latin typeface="Times New Roman" panose="02020603050405020304" pitchFamily="18" charset="0"/>
                <a:cs typeface="Times New Roman" panose="02020603050405020304" pitchFamily="18" charset="0"/>
              </a:rPr>
              <a:t> και του μακρού πελματικού, μύες που αποτελούν την επιπολής στιβάδα των οπίσθιων μυών της κνήμης. Αποτελεί τον μεγαλύτερο και ισχυρότερο τένοντα στο ανθρώπινο σώμα. </a:t>
            </a:r>
          </a:p>
          <a:p>
            <a:r>
              <a:rPr lang="el-GR" sz="1400" dirty="0" smtClean="0">
                <a:latin typeface="Times New Roman" panose="02020603050405020304" pitchFamily="18" charset="0"/>
                <a:cs typeface="Times New Roman" panose="02020603050405020304" pitchFamily="18" charset="0"/>
              </a:rPr>
              <a:t>Η ρήξη του ΑΤ συγκαταλέγεται στις αθλητικές κακώσεις και κυρίως συμβαίνει σε άτομα μέσης ηλικίας. Τα άτομα αυτά συνήθως κάνουν περιστασιακά έντονες δραστηριότητες χωρίς κατάλληλο ζέσταμα και σε συνδυασμό με μια μικρή εκφύλιση που μπορεί να προϋπάρχει στον τένοντα, επέρχεται η ρήξη αυτού. Οι ρήξεις του ΑΤ απασχολούν όμως και επαγγελματίες αθλητές νεότερης ηλικίας, οι οποίοι ακολουθούν κατάλληλη προετοιμασία και προπόνηση. </a:t>
            </a:r>
          </a:p>
          <a:p>
            <a:r>
              <a:rPr lang="el-GR" sz="1400" dirty="0" smtClean="0">
                <a:latin typeface="Times New Roman" panose="02020603050405020304" pitchFamily="18" charset="0"/>
                <a:cs typeface="Times New Roman" panose="02020603050405020304" pitchFamily="18" charset="0"/>
              </a:rPr>
              <a:t>Συνήθως η ρήξη του ΑΤ συμβαίνει στη μεσότητά του, δηλαδή 3-6εκ πάνω από την πτέρνα. Η φτωχή αιμάτωση στην περιοχή αυτή καθώς και η </a:t>
            </a:r>
            <a:r>
              <a:rPr lang="el-GR" sz="1400" dirty="0" err="1" smtClean="0">
                <a:latin typeface="Times New Roman" panose="02020603050405020304" pitchFamily="18" charset="0"/>
                <a:cs typeface="Times New Roman" panose="02020603050405020304" pitchFamily="18" charset="0"/>
              </a:rPr>
              <a:t>προϋπάρχουσα</a:t>
            </a:r>
            <a:r>
              <a:rPr lang="el-GR" sz="1400" dirty="0" smtClean="0">
                <a:latin typeface="Times New Roman" panose="02020603050405020304" pitchFamily="18" charset="0"/>
                <a:cs typeface="Times New Roman" panose="02020603050405020304" pitchFamily="18" charset="0"/>
              </a:rPr>
              <a:t> εκφύλιση του τένοντα αποτελούν </a:t>
            </a:r>
            <a:r>
              <a:rPr lang="el-GR" sz="1400" dirty="0" err="1" smtClean="0">
                <a:latin typeface="Times New Roman" panose="02020603050405020304" pitchFamily="18" charset="0"/>
                <a:cs typeface="Times New Roman" panose="02020603050405020304" pitchFamily="18" charset="0"/>
              </a:rPr>
              <a:t>προδιαθεσικοί</a:t>
            </a:r>
            <a:r>
              <a:rPr lang="el-GR" sz="1400" dirty="0" smtClean="0">
                <a:latin typeface="Times New Roman" panose="02020603050405020304" pitchFamily="18" charset="0"/>
                <a:cs typeface="Times New Roman" panose="02020603050405020304" pitchFamily="18" charset="0"/>
              </a:rPr>
              <a:t> παράγοντες ρήξης του. </a:t>
            </a:r>
          </a:p>
          <a:p>
            <a:r>
              <a:rPr lang="el-GR" sz="1400" dirty="0" smtClean="0">
                <a:latin typeface="Times New Roman" panose="02020603050405020304" pitchFamily="18" charset="0"/>
                <a:cs typeface="Times New Roman" panose="02020603050405020304" pitchFamily="18" charset="0"/>
              </a:rPr>
              <a:t>Η θεραπεία των ρήξεων του ΑΤ μπορεί να είναι συντηρητική ή χειρουργική. Ανεξάρτητα από την επιλογή, το πρόγραμμα αποκατάστασης που θα ακολουθήσει είναι μακράς διάρκειας, με τελικό στόχο την επανάκτηση της λειτουργικότητας του τραυματία εντός και εκτός αθλητικού χώρου.</a:t>
            </a:r>
          </a:p>
          <a:p>
            <a:endParaRPr lang="el-G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83669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spc="-5" dirty="0">
                <a:solidFill>
                  <a:prstClr val="black"/>
                </a:solidFill>
                <a:latin typeface="Times New Roman" panose="02020603050405020304" pitchFamily="18" charset="0"/>
                <a:ea typeface="Times New Roman" panose="02020603050405020304" pitchFamily="18" charset="0"/>
              </a:rPr>
              <a:t>Α</a:t>
            </a:r>
            <a:r>
              <a:rPr lang="el-GR" b="1" spc="5" dirty="0">
                <a:solidFill>
                  <a:prstClr val="black"/>
                </a:solidFill>
                <a:latin typeface="Times New Roman" panose="02020603050405020304" pitchFamily="18" charset="0"/>
                <a:ea typeface="Times New Roman" panose="02020603050405020304" pitchFamily="18" charset="0"/>
              </a:rPr>
              <a:t>ί</a:t>
            </a:r>
            <a:r>
              <a:rPr lang="el-GR" b="1" spc="-5" dirty="0">
                <a:solidFill>
                  <a:prstClr val="black"/>
                </a:solidFill>
                <a:latin typeface="Times New Roman" panose="02020603050405020304" pitchFamily="18" charset="0"/>
                <a:ea typeface="Times New Roman" panose="02020603050405020304" pitchFamily="18" charset="0"/>
              </a:rPr>
              <a:t>τ</a:t>
            </a:r>
            <a:r>
              <a:rPr lang="el-GR" b="1" spc="5" dirty="0">
                <a:solidFill>
                  <a:prstClr val="black"/>
                </a:solidFill>
                <a:latin typeface="Times New Roman" panose="02020603050405020304" pitchFamily="18" charset="0"/>
                <a:ea typeface="Times New Roman" panose="02020603050405020304" pitchFamily="18" charset="0"/>
              </a:rPr>
              <a:t>ι</a:t>
            </a:r>
            <a:r>
              <a:rPr lang="el-GR" b="1" dirty="0">
                <a:solidFill>
                  <a:prstClr val="black"/>
                </a:solidFill>
                <a:latin typeface="Times New Roman" panose="02020603050405020304" pitchFamily="18" charset="0"/>
                <a:ea typeface="Times New Roman" panose="02020603050405020304" pitchFamily="18" charset="0"/>
              </a:rPr>
              <a:t>α</a:t>
            </a:r>
            <a:r>
              <a:rPr lang="el-GR" b="1" spc="-5" dirty="0">
                <a:solidFill>
                  <a:prstClr val="black"/>
                </a:solidFill>
                <a:latin typeface="Times New Roman" panose="02020603050405020304" pitchFamily="18" charset="0"/>
                <a:ea typeface="Times New Roman" panose="02020603050405020304" pitchFamily="18" charset="0"/>
              </a:rPr>
              <a:t> </a:t>
            </a:r>
            <a:r>
              <a:rPr lang="el-GR" b="1" dirty="0">
                <a:solidFill>
                  <a:prstClr val="black"/>
                </a:solidFill>
                <a:latin typeface="Times New Roman" panose="02020603050405020304" pitchFamily="18" charset="0"/>
                <a:ea typeface="Times New Roman" panose="02020603050405020304" pitchFamily="18" charset="0"/>
              </a:rPr>
              <a:t>ρ</a:t>
            </a:r>
            <a:r>
              <a:rPr lang="el-GR" b="1" spc="-5" dirty="0">
                <a:solidFill>
                  <a:prstClr val="black"/>
                </a:solidFill>
                <a:latin typeface="Times New Roman" panose="02020603050405020304" pitchFamily="18" charset="0"/>
                <a:ea typeface="Times New Roman" panose="02020603050405020304" pitchFamily="18" charset="0"/>
              </a:rPr>
              <a:t>ή</a:t>
            </a:r>
            <a:r>
              <a:rPr lang="el-GR" b="1" dirty="0">
                <a:solidFill>
                  <a:prstClr val="black"/>
                </a:solidFill>
                <a:latin typeface="Times New Roman" panose="02020603050405020304" pitchFamily="18" charset="0"/>
                <a:ea typeface="Times New Roman" panose="02020603050405020304" pitchFamily="18" charset="0"/>
              </a:rPr>
              <a:t>ξ</a:t>
            </a:r>
            <a:r>
              <a:rPr lang="el-GR" b="1" spc="5" dirty="0">
                <a:solidFill>
                  <a:prstClr val="black"/>
                </a:solidFill>
                <a:latin typeface="Times New Roman" panose="02020603050405020304" pitchFamily="18" charset="0"/>
                <a:ea typeface="Times New Roman" panose="02020603050405020304" pitchFamily="18" charset="0"/>
              </a:rPr>
              <a:t>ε</a:t>
            </a:r>
            <a:r>
              <a:rPr lang="el-GR" b="1" spc="-25" dirty="0">
                <a:solidFill>
                  <a:prstClr val="black"/>
                </a:solidFill>
                <a:latin typeface="Times New Roman" panose="02020603050405020304" pitchFamily="18" charset="0"/>
                <a:ea typeface="Times New Roman" panose="02020603050405020304" pitchFamily="18" charset="0"/>
              </a:rPr>
              <a:t>ω</a:t>
            </a:r>
            <a:r>
              <a:rPr lang="el-GR" b="1" dirty="0">
                <a:solidFill>
                  <a:prstClr val="black"/>
                </a:solidFill>
                <a:latin typeface="Times New Roman" panose="02020603050405020304" pitchFamily="18" charset="0"/>
                <a:ea typeface="Times New Roman" panose="02020603050405020304" pitchFamily="18" charset="0"/>
              </a:rPr>
              <a:t>ν </a:t>
            </a:r>
            <a:r>
              <a:rPr lang="el-GR" b="1" spc="5" dirty="0">
                <a:solidFill>
                  <a:prstClr val="black"/>
                </a:solidFill>
                <a:latin typeface="Times New Roman" panose="02020603050405020304" pitchFamily="18" charset="0"/>
                <a:ea typeface="Times New Roman" panose="02020603050405020304" pitchFamily="18" charset="0"/>
              </a:rPr>
              <a:t>τ</a:t>
            </a:r>
            <a:r>
              <a:rPr lang="el-GR" b="1" spc="-15" dirty="0">
                <a:solidFill>
                  <a:prstClr val="black"/>
                </a:solidFill>
                <a:latin typeface="Times New Roman" panose="02020603050405020304" pitchFamily="18" charset="0"/>
                <a:ea typeface="Times New Roman" panose="02020603050405020304" pitchFamily="18" charset="0"/>
              </a:rPr>
              <a:t>ω</a:t>
            </a:r>
            <a:r>
              <a:rPr lang="el-GR" b="1" dirty="0">
                <a:solidFill>
                  <a:prstClr val="black"/>
                </a:solidFill>
                <a:latin typeface="Times New Roman" panose="02020603050405020304" pitchFamily="18" charset="0"/>
                <a:ea typeface="Times New Roman" panose="02020603050405020304" pitchFamily="18" charset="0"/>
              </a:rPr>
              <a:t>ν </a:t>
            </a:r>
            <a:r>
              <a:rPr lang="el-GR" b="1" spc="-5" dirty="0">
                <a:solidFill>
                  <a:prstClr val="black"/>
                </a:solidFill>
                <a:latin typeface="Times New Roman" panose="02020603050405020304" pitchFamily="18" charset="0"/>
                <a:ea typeface="Times New Roman" panose="02020603050405020304" pitchFamily="18" charset="0"/>
              </a:rPr>
              <a:t>τε</a:t>
            </a:r>
            <a:r>
              <a:rPr lang="el-GR" b="1" dirty="0">
                <a:solidFill>
                  <a:prstClr val="black"/>
                </a:solidFill>
                <a:latin typeface="Times New Roman" panose="02020603050405020304" pitchFamily="18" charset="0"/>
                <a:ea typeface="Times New Roman" panose="02020603050405020304" pitchFamily="18" charset="0"/>
              </a:rPr>
              <a:t>νόν</a:t>
            </a:r>
            <a:r>
              <a:rPr lang="el-GR" b="1" spc="5" dirty="0">
                <a:solidFill>
                  <a:prstClr val="black"/>
                </a:solidFill>
                <a:latin typeface="Times New Roman" panose="02020603050405020304" pitchFamily="18" charset="0"/>
                <a:ea typeface="Times New Roman" panose="02020603050405020304" pitchFamily="18" charset="0"/>
              </a:rPr>
              <a:t>τ</a:t>
            </a:r>
            <a:r>
              <a:rPr lang="el-GR" b="1" spc="-15" dirty="0">
                <a:solidFill>
                  <a:prstClr val="black"/>
                </a:solidFill>
                <a:latin typeface="Times New Roman" panose="02020603050405020304" pitchFamily="18" charset="0"/>
                <a:ea typeface="Times New Roman" panose="02020603050405020304" pitchFamily="18" charset="0"/>
              </a:rPr>
              <a:t>ω</a:t>
            </a:r>
            <a:r>
              <a:rPr lang="el-GR" b="1" dirty="0">
                <a:solidFill>
                  <a:prstClr val="black"/>
                </a:solidFill>
                <a:latin typeface="Times New Roman" panose="02020603050405020304" pitchFamily="18" charset="0"/>
                <a:ea typeface="Times New Roman" panose="02020603050405020304" pitchFamily="18" charset="0"/>
              </a:rPr>
              <a:t>ν</a:t>
            </a:r>
            <a:r>
              <a:rPr lang="el-GR" sz="3600" dirty="0">
                <a:solidFill>
                  <a:prstClr val="black"/>
                </a:solidFill>
                <a:latin typeface="Times New Roman" panose="02020603050405020304" pitchFamily="18" charset="0"/>
                <a:ea typeface="Times New Roman" panose="02020603050405020304" pitchFamily="18" charset="0"/>
              </a:rPr>
              <a:t/>
            </a:r>
            <a:br>
              <a:rPr lang="el-GR" sz="3600" dirty="0">
                <a:solidFill>
                  <a:prstClr val="black"/>
                </a:solidFill>
                <a:latin typeface="Times New Roman" panose="02020603050405020304" pitchFamily="18" charset="0"/>
                <a:ea typeface="Times New Roman" panose="02020603050405020304" pitchFamily="18" charset="0"/>
              </a:rPr>
            </a:b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ται </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ότι </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  </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ήψη </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υγ</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 </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ρμ</a:t>
            </a:r>
            <a:r>
              <a:rPr lang="el-GR" spc="-5" dirty="0" smtClean="0">
                <a:effectLst/>
                <a:latin typeface="Times New Roman" panose="02020603050405020304" pitchFamily="18" charset="0"/>
                <a:ea typeface="Times New Roman" panose="02020603050405020304" pitchFamily="18" charset="0"/>
              </a:rPr>
              <a:t>άκ</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 </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β</a:t>
            </a:r>
            <a:r>
              <a:rPr lang="el-GR" spc="5"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τικ</a:t>
            </a:r>
            <a:r>
              <a:rPr lang="el-GR" spc="-10"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 </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κ</a:t>
            </a:r>
            <a:r>
              <a:rPr lang="el-GR" dirty="0" err="1" smtClean="0">
                <a:effectLst/>
                <a:latin typeface="Times New Roman" panose="02020603050405020304" pitchFamily="18" charset="0"/>
                <a:ea typeface="Times New Roman" panose="02020603050405020304" pitchFamily="18" charset="0"/>
              </a:rPr>
              <a:t>ορτ</a:t>
            </a:r>
            <a:r>
              <a:rPr lang="el-GR" spc="5" dirty="0" err="1" smtClean="0">
                <a:effectLst/>
                <a:latin typeface="Times New Roman" panose="02020603050405020304" pitchFamily="18" charset="0"/>
                <a:ea typeface="Times New Roman" panose="02020603050405020304" pitchFamily="18" charset="0"/>
              </a:rPr>
              <a:t>ι</a:t>
            </a:r>
            <a:r>
              <a:rPr lang="el-GR" spc="-5" dirty="0" err="1" smtClean="0">
                <a:effectLst/>
                <a:latin typeface="Times New Roman" panose="02020603050405020304" pitchFamily="18" charset="0"/>
                <a:ea typeface="Times New Roman" panose="02020603050405020304" pitchFamily="18" charset="0"/>
              </a:rPr>
              <a:t>κ</a:t>
            </a:r>
            <a:r>
              <a:rPr lang="el-GR"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σ</a:t>
            </a:r>
            <a:r>
              <a:rPr lang="el-GR" spc="-10" dirty="0" err="1" smtClean="0">
                <a:effectLst/>
                <a:latin typeface="Times New Roman" panose="02020603050405020304" pitchFamily="18" charset="0"/>
                <a:ea typeface="Times New Roman" panose="02020603050405020304" pitchFamily="18" charset="0"/>
              </a:rPr>
              <a:t>τ</a:t>
            </a:r>
            <a:r>
              <a:rPr lang="el-GR" spc="5" dirty="0" err="1" smtClean="0">
                <a:effectLst/>
                <a:latin typeface="Times New Roman" panose="02020603050405020304" pitchFamily="18" charset="0"/>
                <a:ea typeface="Times New Roman" panose="02020603050405020304" pitchFamily="18" charset="0"/>
              </a:rPr>
              <a:t>ε</a:t>
            </a:r>
            <a:r>
              <a:rPr lang="el-GR" dirty="0" err="1" smtClean="0">
                <a:effectLst/>
                <a:latin typeface="Times New Roman" panose="02020603050405020304" pitchFamily="18" charset="0"/>
                <a:ea typeface="Times New Roman" panose="02020603050405020304" pitchFamily="18" charset="0"/>
              </a:rPr>
              <a:t>ρ</a:t>
            </a:r>
            <a:r>
              <a:rPr lang="el-GR" spc="-10"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ε</a:t>
            </a:r>
            <a:r>
              <a:rPr lang="el-GR" dirty="0" err="1" smtClean="0">
                <a:effectLst/>
                <a:latin typeface="Times New Roman" panose="02020603050405020304" pitchFamily="18" charset="0"/>
                <a:ea typeface="Times New Roman" panose="02020603050405020304" pitchFamily="18" charset="0"/>
              </a:rPr>
              <a:t>ι</a:t>
            </a:r>
            <a:r>
              <a:rPr lang="el-GR" spc="-15" dirty="0" err="1" smtClean="0">
                <a:effectLst/>
                <a:latin typeface="Times New Roman" panose="02020603050405020304" pitchFamily="18" charset="0"/>
                <a:ea typeface="Times New Roman" panose="02020603050405020304" pitchFamily="18" charset="0"/>
              </a:rPr>
              <a:t>δ</a:t>
            </a:r>
            <a:r>
              <a:rPr lang="el-GR" spc="5" dirty="0" err="1" smtClean="0">
                <a:effectLst/>
                <a:latin typeface="Times New Roman" panose="02020603050405020304" pitchFamily="18" charset="0"/>
                <a:ea typeface="Times New Roman" panose="02020603050405020304" pitchFamily="18" charset="0"/>
              </a:rPr>
              <a:t>ώ</a:t>
            </a:r>
            <a:r>
              <a:rPr lang="el-GR" spc="-5" dirty="0" err="1"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μπ</a:t>
            </a:r>
            <a:r>
              <a:rPr lang="el-GR" dirty="0" smtClean="0">
                <a:effectLst/>
                <a:latin typeface="Times New Roman" panose="02020603050405020304" pitchFamily="18" charset="0"/>
                <a:ea typeface="Times New Roman" panose="02020603050405020304" pitchFamily="18" charset="0"/>
              </a:rPr>
              <a:t>ορ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ηρ</a:t>
            </a:r>
            <a:r>
              <a:rPr lang="el-GR" spc="5"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λλ</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τό</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λ</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τικότητά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ου</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a:t>
            </a:r>
            <a:r>
              <a:rPr lang="el-GR" spc="-10" dirty="0" smtClean="0">
                <a:effectLst/>
                <a:latin typeface="Times New Roman" panose="02020603050405020304" pitchFamily="18" charset="0"/>
                <a:ea typeface="Times New Roman" panose="02020603050405020304" pitchFamily="18" charset="0"/>
              </a:rPr>
              <a:t>ξ</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ατά</a:t>
            </a:r>
            <a:r>
              <a:rPr lang="el-GR" spc="22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2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ιάρκε</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α</a:t>
            </a:r>
            <a:r>
              <a:rPr lang="el-GR" spc="2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2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β</a:t>
            </a:r>
            <a:r>
              <a:rPr lang="el-GR" dirty="0" smtClean="0">
                <a:effectLst/>
                <a:latin typeface="Times New Roman" panose="02020603050405020304" pitchFamily="18" charset="0"/>
                <a:ea typeface="Times New Roman" panose="02020603050405020304" pitchFamily="18" charset="0"/>
              </a:rPr>
              <a:t>αρ</a:t>
            </a:r>
            <a:r>
              <a:rPr lang="el-GR" spc="-10"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p>
          <a:p>
            <a:r>
              <a:rPr lang="el-GR" spc="2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Ομ</a:t>
            </a:r>
            <a:r>
              <a:rPr lang="el-GR" dirty="0" smtClean="0">
                <a:effectLst/>
                <a:latin typeface="Times New Roman" panose="02020603050405020304" pitchFamily="18" charset="0"/>
                <a:ea typeface="Times New Roman" panose="02020603050405020304" pitchFamily="18" charset="0"/>
              </a:rPr>
              <a:t>οί</a:t>
            </a:r>
            <a:r>
              <a:rPr lang="el-GR" spc="10"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23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2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βρ</a:t>
            </a:r>
            <a:r>
              <a:rPr lang="el-GR" spc="5"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2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 </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υν</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φ</a:t>
            </a:r>
            <a:r>
              <a:rPr lang="el-GR" dirty="0" smtClean="0">
                <a:effectLst/>
                <a:latin typeface="Times New Roman" panose="02020603050405020304" pitchFamily="18" charset="0"/>
                <a:ea typeface="Times New Roman" panose="02020603050405020304" pitchFamily="18" charset="0"/>
              </a:rPr>
              <a:t>ορ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ταξύ</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σ</a:t>
            </a:r>
            <a:r>
              <a:rPr lang="el-GR" spc="-10" dirty="0" err="1" smtClean="0">
                <a:effectLst/>
                <a:latin typeface="Times New Roman" panose="02020603050405020304" pitchFamily="18" charset="0"/>
                <a:ea typeface="Times New Roman" panose="02020603050405020304" pitchFamily="18" charset="0"/>
              </a:rPr>
              <a:t>τε</a:t>
            </a:r>
            <a:r>
              <a:rPr lang="el-GR" dirty="0" err="1" smtClean="0">
                <a:effectLst/>
                <a:latin typeface="Times New Roman" panose="02020603050405020304" pitchFamily="18" charset="0"/>
                <a:ea typeface="Times New Roman" panose="02020603050405020304" pitchFamily="18" charset="0"/>
              </a:rPr>
              <a:t>ρο</a:t>
            </a:r>
            <a:r>
              <a:rPr lang="el-GR" spc="5" dirty="0" err="1" smtClean="0">
                <a:effectLst/>
                <a:latin typeface="Times New Roman" panose="02020603050405020304" pitchFamily="18" charset="0"/>
                <a:ea typeface="Times New Roman" panose="02020603050405020304" pitchFamily="18" charset="0"/>
              </a:rPr>
              <a:t>ε</a:t>
            </a:r>
            <a:r>
              <a:rPr lang="el-GR" dirty="0" err="1" smtClean="0">
                <a:effectLst/>
                <a:latin typeface="Times New Roman" panose="02020603050405020304" pitchFamily="18" charset="0"/>
                <a:ea typeface="Times New Roman" panose="02020603050405020304" pitchFamily="18" charset="0"/>
              </a:rPr>
              <a:t>ι</a:t>
            </a:r>
            <a:r>
              <a:rPr lang="el-GR" spc="-15" dirty="0" err="1" smtClean="0">
                <a:effectLst/>
                <a:latin typeface="Times New Roman" panose="02020603050405020304" pitchFamily="18" charset="0"/>
                <a:ea typeface="Times New Roman" panose="02020603050405020304" pitchFamily="18" charset="0"/>
              </a:rPr>
              <a:t>δ</a:t>
            </a:r>
            <a:r>
              <a:rPr lang="el-GR" spc="5" dirty="0" err="1" smtClean="0">
                <a:effectLst/>
                <a:latin typeface="Times New Roman" panose="02020603050405020304" pitchFamily="18" charset="0"/>
                <a:ea typeface="Times New Roman" panose="02020603050405020304" pitchFamily="18" charset="0"/>
              </a:rPr>
              <a:t>ώ</a:t>
            </a:r>
            <a:r>
              <a:rPr lang="el-GR" dirty="0" err="1"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ανα</a:t>
            </a:r>
            <a:r>
              <a:rPr lang="el-GR" spc="-10" dirty="0" smtClean="0">
                <a:effectLst/>
                <a:latin typeface="Times New Roman" panose="02020603050405020304" pitchFamily="18" charset="0"/>
                <a:ea typeface="Times New Roman" panose="02020603050405020304" pitchFamily="18" charset="0"/>
              </a:rPr>
              <a:t>β</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ε</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ύ 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ρφο</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λλ</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ου. </a:t>
            </a: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τι</a:t>
            </a:r>
            <a:r>
              <a:rPr lang="el-GR" spc="-10"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 </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 </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ν </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β</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θ</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ε </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άρχ</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 </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p>
          <a:p>
            <a:pPr marL="0" indent="0">
              <a:buNone/>
            </a:pPr>
            <a:endParaRPr lang="el-GR" dirty="0" smtClean="0">
              <a:effectLst/>
              <a:latin typeface="Times New Roman" panose="02020603050405020304" pitchFamily="18" charset="0"/>
              <a:ea typeface="Times New Roman" panose="02020603050405020304" pitchFamily="18" charset="0"/>
            </a:endParaRPr>
          </a:p>
          <a:p>
            <a:pPr marL="63500" marR="50165" indent="457200" algn="just">
              <a:spcBef>
                <a:spcPts val="5"/>
              </a:spcBef>
              <a:spcAft>
                <a:spcPts val="0"/>
              </a:spcAft>
            </a:pPr>
            <a:r>
              <a:rPr lang="el-GR" spc="-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 </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ρη</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οί</a:t>
            </a:r>
            <a:r>
              <a:rPr lang="el-GR" sz="2000" dirty="0">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 της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αυτής</a:t>
            </a:r>
            <a:r>
              <a:rPr lang="el-GR" spc="5" dirty="0" smtClean="0">
                <a:effectLst/>
                <a:latin typeface="Times New Roman" panose="02020603050405020304" pitchFamily="18" charset="0"/>
                <a:ea typeface="Times New Roman" panose="02020603050405020304" pitchFamily="18" charset="0"/>
              </a:rPr>
              <a:t> 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θρ</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 ανα</a:t>
            </a:r>
            <a:r>
              <a:rPr lang="el-GR" spc="-15"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ότι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χρ</a:t>
            </a:r>
            <a:r>
              <a:rPr lang="el-GR" spc="-10" dirty="0" smtClean="0">
                <a:effectLst/>
                <a:latin typeface="Times New Roman" panose="02020603050405020304" pitchFamily="18" charset="0"/>
                <a:ea typeface="Times New Roman" panose="02020603050405020304" pitchFamily="18" charset="0"/>
              </a:rPr>
              <a:t>ή</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αβο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ξά</a:t>
            </a:r>
            <a:r>
              <a:rPr lang="el-GR" spc="-10"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7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υϊ</a:t>
            </a:r>
            <a:r>
              <a:rPr lang="el-GR" spc="-5" dirty="0" smtClean="0">
                <a:effectLst/>
                <a:latin typeface="Times New Roman" panose="02020603050405020304" pitchFamily="18" charset="0"/>
                <a:ea typeface="Times New Roman" panose="02020603050405020304" pitchFamily="18" charset="0"/>
              </a:rPr>
              <a:t>κό </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ί</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 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ιφ</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τις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ανά</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γε</a:t>
            </a:r>
            <a:r>
              <a:rPr lang="el-GR" dirty="0" smtClean="0">
                <a:effectLst/>
                <a:latin typeface="Times New Roman" panose="02020603050405020304" pitchFamily="18" charset="0"/>
                <a:ea typeface="Times New Roman" panose="02020603050405020304" pitchFamily="18" charset="0"/>
              </a:rPr>
              <a:t>ς</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γέ</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ν</a:t>
            </a:r>
            <a:r>
              <a:rPr lang="el-GR" spc="2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30"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εσ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ν</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φέρ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ις</a:t>
            </a:r>
            <a:r>
              <a:rPr lang="el-GR" spc="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ρας</a:t>
            </a:r>
            <a:r>
              <a:rPr lang="el-GR" spc="5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6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a:t>
            </a:r>
            <a:r>
              <a:rPr lang="el-GR" spc="-15" dirty="0" smtClean="0">
                <a:effectLst/>
                <a:latin typeface="Times New Roman" panose="02020603050405020304" pitchFamily="18" charset="0"/>
                <a:ea typeface="Times New Roman" panose="02020603050405020304" pitchFamily="18" charset="0"/>
              </a:rPr>
              <a:t>φ</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ρά</a:t>
            </a:r>
            <a:r>
              <a:rPr lang="el-GR" spc="6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τό</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ο</a:t>
            </a:r>
            <a:r>
              <a:rPr lang="el-GR" spc="6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a:t>
            </a:r>
          </a:p>
          <a:p>
            <a:pPr marL="63500" marR="50165" indent="0" algn="just">
              <a:spcBef>
                <a:spcPts val="5"/>
              </a:spcBef>
              <a:spcAft>
                <a:spcPts val="0"/>
              </a:spcAft>
              <a:buNone/>
            </a:pPr>
            <a:endParaRPr lang="el-GR" dirty="0" smtClean="0">
              <a:effectLst/>
              <a:latin typeface="Times New Roman" panose="02020603050405020304" pitchFamily="18" charset="0"/>
              <a:ea typeface="Times New Roman" panose="02020603050405020304" pitchFamily="18" charset="0"/>
            </a:endParaRPr>
          </a:p>
          <a:p>
            <a:pPr marL="63500" marR="50165" indent="457200" algn="just">
              <a:spcBef>
                <a:spcPts val="5"/>
              </a:spcBef>
              <a:spcAft>
                <a:spcPts val="0"/>
              </a:spcAft>
            </a:pPr>
            <a:r>
              <a:rPr lang="el-GR" spc="6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Τέ</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6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ια</a:t>
            </a:r>
            <a:r>
              <a:rPr lang="el-GR" spc="6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το</a:t>
            </a:r>
            <a:r>
              <a:rPr lang="el-GR" spc="60" dirty="0" smtClean="0">
                <a:effectLst/>
                <a:latin typeface="Times New Roman" panose="02020603050405020304" pitchFamily="18" charset="0"/>
                <a:ea typeface="Times New Roman" panose="02020603050405020304" pitchFamily="18" charset="0"/>
              </a:rPr>
              <a:t> </a:t>
            </a:r>
            <a:r>
              <a:rPr lang="el-GR" spc="-2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αρε</a:t>
            </a:r>
            <a:r>
              <a:rPr lang="el-GR" spc="5" dirty="0" smtClean="0">
                <a:effectLst/>
                <a:latin typeface="Times New Roman" panose="02020603050405020304" pitchFamily="18" charset="0"/>
                <a:ea typeface="Times New Roman" panose="02020603050405020304" pitchFamily="18" charset="0"/>
              </a:rPr>
              <a:t>λ</a:t>
            </a:r>
            <a:r>
              <a:rPr lang="el-GR" spc="-1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όν</a:t>
            </a:r>
            <a:r>
              <a:rPr lang="el-GR" spc="105" dirty="0">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ιξε</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ότι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ις</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ητές</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2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οίοι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έλ</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βαν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ρτ</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ιδή</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ιμη</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ορφή</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ω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τον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 εμφ</a:t>
            </a:r>
            <a:r>
              <a:rPr lang="el-GR" spc="-20"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αν</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τι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χ</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εν</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a:t>
            </a:r>
            <a:r>
              <a:rPr lang="el-GR" spc="-10" dirty="0" smtClean="0">
                <a:effectLst/>
                <a:latin typeface="Times New Roman" panose="02020603050405020304" pitchFamily="18" charset="0"/>
                <a:ea typeface="Times New Roman" panose="02020603050405020304" pitchFamily="18" charset="0"/>
              </a:rPr>
              <a:t>ξ</a:t>
            </a:r>
            <a:r>
              <a:rPr lang="el-GR" dirty="0" smtClean="0">
                <a:effectLst/>
                <a:latin typeface="Times New Roman" panose="02020603050405020304" pitchFamily="18" charset="0"/>
                <a:ea typeface="Times New Roman" panose="02020603050405020304" pitchFamily="18" charset="0"/>
              </a:rPr>
              <a:t>η του</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endParaRPr lang="el-GR" sz="2000" dirty="0" smtClean="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113512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3500" marR="4333240" algn="ctr"/>
            <a:r>
              <a:rPr lang="el-GR" sz="3200" dirty="0" smtClean="0">
                <a:effectLst/>
                <a:latin typeface="Times New Roman" panose="02020603050405020304" pitchFamily="18" charset="0"/>
                <a:ea typeface="Times New Roman" panose="02020603050405020304" pitchFamily="18" charset="0"/>
              </a:rPr>
              <a:t/>
            </a:r>
            <a:br>
              <a:rPr lang="el-GR" sz="3200" dirty="0" smtClean="0">
                <a:effectLst/>
                <a:latin typeface="Times New Roman" panose="02020603050405020304" pitchFamily="18" charset="0"/>
                <a:ea typeface="Times New Roman" panose="02020603050405020304" pitchFamily="18" charset="0"/>
              </a:rPr>
            </a:br>
            <a:r>
              <a:rPr lang="el-GR" b="1" dirty="0"/>
              <a:t>Ρήξη Αχιλλείου τένοντα (ΑΤ)</a:t>
            </a:r>
            <a:r>
              <a:rPr lang="el-GR" dirty="0"/>
              <a:t/>
            </a:r>
            <a:br>
              <a:rPr lang="el-GR" dirty="0"/>
            </a:b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effectLst/>
                <a:latin typeface="Times New Roman" panose="02020603050405020304" pitchFamily="18" charset="0"/>
                <a:ea typeface="Times New Roman" panose="02020603050405020304" pitchFamily="18" charset="0"/>
              </a:rPr>
              <a:t>Ο </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ΑΤ </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 </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 </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ός </a:t>
            </a:r>
            <a:r>
              <a:rPr lang="el-GR" spc="10"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κ</a:t>
            </a:r>
            <a:r>
              <a:rPr lang="el-GR" dirty="0" err="1" smtClean="0">
                <a:effectLst/>
                <a:latin typeface="Times New Roman" panose="02020603050405020304" pitchFamily="18" charset="0"/>
                <a:ea typeface="Times New Roman" panose="02020603050405020304" pitchFamily="18" charset="0"/>
              </a:rPr>
              <a:t>ατ</a:t>
            </a:r>
            <a:r>
              <a:rPr lang="el-GR" spc="-5" dirty="0" err="1" smtClean="0">
                <a:effectLst/>
                <a:latin typeface="Times New Roman" panose="02020603050405020304" pitchFamily="18" charset="0"/>
                <a:ea typeface="Times New Roman" panose="02020603050405020304" pitchFamily="18" charset="0"/>
              </a:rPr>
              <a:t>α</a:t>
            </a:r>
            <a:r>
              <a:rPr lang="el-GR" dirty="0" err="1" smtClean="0">
                <a:effectLst/>
                <a:latin typeface="Times New Roman" panose="02020603050405020304" pitchFamily="18" charset="0"/>
                <a:ea typeface="Times New Roman" panose="02020603050405020304" pitchFamily="18" charset="0"/>
              </a:rPr>
              <a:t>φ</a:t>
            </a:r>
            <a:r>
              <a:rPr lang="el-GR" spc="5" dirty="0" err="1" smtClean="0">
                <a:effectLst/>
                <a:latin typeface="Times New Roman" panose="02020603050405020304" pitchFamily="18" charset="0"/>
                <a:ea typeface="Times New Roman" panose="02020603050405020304" pitchFamily="18" charset="0"/>
              </a:rPr>
              <a:t>υ</a:t>
            </a:r>
            <a:r>
              <a:rPr lang="el-GR" dirty="0" err="1" smtClean="0">
                <a:effectLst/>
                <a:latin typeface="Times New Roman" panose="02020603050405020304" pitchFamily="18" charset="0"/>
                <a:ea typeface="Times New Roman" panose="02020603050405020304" pitchFamily="18" charset="0"/>
              </a:rPr>
              <a:t>τικός</a:t>
            </a:r>
            <a:r>
              <a:rPr lang="el-GR"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τας </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ου </a:t>
            </a:r>
            <a:r>
              <a:rPr lang="el-GR" spc="5" dirty="0" smtClean="0">
                <a:effectLst/>
                <a:latin typeface="Times New Roman" panose="02020603050405020304" pitchFamily="18" charset="0"/>
                <a:ea typeface="Times New Roman" panose="02020603050405020304" pitchFamily="18" charset="0"/>
              </a:rPr>
              <a:t> γ</a:t>
            </a:r>
            <a:r>
              <a:rPr lang="el-GR" dirty="0" smtClean="0">
                <a:effectLst/>
                <a:latin typeface="Times New Roman" panose="02020603050405020304" pitchFamily="18" charset="0"/>
                <a:ea typeface="Times New Roman" panose="02020603050405020304" pitchFamily="18" charset="0"/>
              </a:rPr>
              <a:t>ασ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ί</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  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 </a:t>
            </a:r>
            <a:r>
              <a:rPr lang="el-GR" spc="20"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υ</a:t>
            </a:r>
            <a:r>
              <a:rPr lang="el-GR" spc="-20" dirty="0" err="1" smtClean="0">
                <a:effectLst/>
                <a:latin typeface="Times New Roman" panose="02020603050405020304" pitchFamily="18" charset="0"/>
                <a:ea typeface="Times New Roman" panose="02020603050405020304" pitchFamily="18" charset="0"/>
              </a:rPr>
              <a:t>π</a:t>
            </a:r>
            <a:r>
              <a:rPr lang="el-GR"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κ</a:t>
            </a:r>
            <a:r>
              <a:rPr lang="el-GR" spc="5" dirty="0" err="1" smtClean="0">
                <a:effectLst/>
                <a:latin typeface="Times New Roman" panose="02020603050405020304" pitchFamily="18" charset="0"/>
                <a:ea typeface="Times New Roman" panose="02020603050405020304" pitchFamily="18" charset="0"/>
              </a:rPr>
              <a:t>ν</a:t>
            </a:r>
            <a:r>
              <a:rPr lang="el-GR" dirty="0" err="1" smtClean="0">
                <a:effectLst/>
                <a:latin typeface="Times New Roman" panose="02020603050405020304" pitchFamily="18" charset="0"/>
                <a:ea typeface="Times New Roman" panose="02020603050405020304" pitchFamily="18" charset="0"/>
              </a:rPr>
              <a:t>η</a:t>
            </a:r>
            <a:r>
              <a:rPr lang="el-GR" spc="-5" dirty="0" err="1" smtClean="0">
                <a:effectLst/>
                <a:latin typeface="Times New Roman" panose="02020603050405020304" pitchFamily="18" charset="0"/>
                <a:ea typeface="Times New Roman" panose="02020603050405020304" pitchFamily="18" charset="0"/>
              </a:rPr>
              <a:t>μ</a:t>
            </a:r>
            <a:r>
              <a:rPr lang="el-GR" dirty="0" err="1" smtClean="0">
                <a:effectLst/>
                <a:latin typeface="Times New Roman" panose="02020603050405020304" pitchFamily="18" charset="0"/>
                <a:ea typeface="Times New Roman" panose="02020603050405020304" pitchFamily="18" charset="0"/>
              </a:rPr>
              <a:t>ίδι</a:t>
            </a:r>
            <a:r>
              <a:rPr lang="el-GR" spc="-10" dirty="0" err="1" smtClean="0">
                <a:effectLst/>
                <a:latin typeface="Times New Roman" panose="02020603050405020304" pitchFamily="18" charset="0"/>
                <a:ea typeface="Times New Roman" panose="02020603050405020304" pitchFamily="18" charset="0"/>
              </a:rPr>
              <a:t>ο</a:t>
            </a:r>
            <a:r>
              <a:rPr lang="el-GR" dirty="0" err="1"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 </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ου </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ύ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ελ</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ατι</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μύ</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2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οτ</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ιπ</a:t>
            </a:r>
            <a:r>
              <a:rPr lang="el-GR" spc="-15"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ής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βά</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σ</a:t>
            </a:r>
            <a:r>
              <a:rPr lang="el-GR" spc="-1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 της </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ή</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p>
          <a:p>
            <a:r>
              <a:rPr lang="el-GR" spc="-5" dirty="0" smtClean="0">
                <a:effectLst/>
                <a:latin typeface="Times New Roman" panose="02020603050405020304" pitchFamily="18" charset="0"/>
                <a:ea typeface="Times New Roman" panose="02020603050405020304" pitchFamily="18" charset="0"/>
              </a:rPr>
              <a:t>Απ</a:t>
            </a:r>
            <a:r>
              <a:rPr lang="el-GR" dirty="0" smtClean="0">
                <a:effectLst/>
                <a:latin typeface="Times New Roman" panose="02020603050405020304" pitchFamily="18" charset="0"/>
                <a:ea typeface="Times New Roman" panose="02020603050405020304" pitchFamily="18" charset="0"/>
              </a:rPr>
              <a:t>οτ</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ον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εγ</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ύ</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ρο</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ό</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ο</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το</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 σώ</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p>
          <a:p>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ήξη</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Τ</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συ</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τις</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ητι</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κώ</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ις</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spc="15" dirty="0" smtClean="0">
                <a:effectLst/>
                <a:latin typeface="Times New Roman" panose="02020603050405020304" pitchFamily="18" charset="0"/>
                <a:ea typeface="Times New Roman" panose="02020603050405020304" pitchFamily="18" charset="0"/>
              </a:rPr>
              <a:t>β</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ά</a:t>
            </a:r>
            <a:r>
              <a:rPr lang="el-GR" spc="-15"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έσ</a:t>
            </a:r>
            <a:r>
              <a:rPr lang="el-GR" dirty="0" smtClean="0">
                <a:effectLst/>
                <a:latin typeface="Times New Roman" panose="02020603050405020304" pitchFamily="18" charset="0"/>
                <a:ea typeface="Times New Roman" panose="02020603050405020304" pitchFamily="18" charset="0"/>
              </a:rPr>
              <a:t>ης η</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ικίας</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ιδιαί</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ρα</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αββα</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ύ</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ια</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a:t>
            </a:r>
            <a:r>
              <a:rPr lang="el-GR" spc="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a:t>
            </a:r>
            <a:r>
              <a:rPr lang="el-GR" spc="40" dirty="0" smtClean="0">
                <a:effectLst/>
                <a:latin typeface="Times New Roman" panose="02020603050405020304" pitchFamily="18" charset="0"/>
                <a:ea typeface="Times New Roman" panose="02020603050405020304" pitchFamily="18" charset="0"/>
              </a:rPr>
              <a:t> </a:t>
            </a:r>
            <a:r>
              <a:rPr lang="el-GR" spc="-25" dirty="0" smtClean="0">
                <a:effectLst/>
                <a:latin typeface="Times New Roman" panose="02020603050405020304" pitchFamily="18" charset="0"/>
                <a:ea typeface="Times New Roman" panose="02020603050405020304" pitchFamily="18" charset="0"/>
              </a:rPr>
              <a:t>«</a:t>
            </a:r>
            <a:r>
              <a:rPr lang="en-US" spc="-5" dirty="0" smtClean="0">
                <a:effectLst/>
                <a:latin typeface="Times New Roman" panose="02020603050405020304" pitchFamily="18" charset="0"/>
                <a:ea typeface="Times New Roman" panose="02020603050405020304" pitchFamily="18" charset="0"/>
              </a:rPr>
              <a:t>w</a:t>
            </a:r>
            <a:r>
              <a:rPr lang="en-US" dirty="0" smtClean="0">
                <a:effectLst/>
                <a:latin typeface="Times New Roman" panose="02020603050405020304" pitchFamily="18" charset="0"/>
                <a:ea typeface="Times New Roman" panose="02020603050405020304" pitchFamily="18" charset="0"/>
              </a:rPr>
              <a:t>eekend</a:t>
            </a:r>
            <a:r>
              <a:rPr lang="en-US" spc="30" dirty="0" smtClean="0">
                <a:effectLst/>
                <a:latin typeface="Times New Roman" panose="02020603050405020304" pitchFamily="18" charset="0"/>
                <a:ea typeface="Times New Roman" panose="02020603050405020304" pitchFamily="18" charset="0"/>
              </a:rPr>
              <a:t> </a:t>
            </a:r>
            <a:r>
              <a:rPr lang="en-US" spc="-5" dirty="0" smtClean="0">
                <a:effectLst/>
                <a:latin typeface="Times New Roman" panose="02020603050405020304" pitchFamily="18" charset="0"/>
                <a:ea typeface="Times New Roman" panose="02020603050405020304" pitchFamily="18" charset="0"/>
              </a:rPr>
              <a:t>w</a:t>
            </a:r>
            <a:r>
              <a:rPr lang="en-US" dirty="0" smtClean="0">
                <a:effectLst/>
                <a:latin typeface="Times New Roman" panose="02020603050405020304" pitchFamily="18" charset="0"/>
                <a:ea typeface="Times New Roman" panose="02020603050405020304" pitchFamily="18" charset="0"/>
              </a:rPr>
              <a:t>a</a:t>
            </a:r>
            <a:r>
              <a:rPr lang="en-US" spc="5" dirty="0" smtClean="0">
                <a:effectLst/>
                <a:latin typeface="Times New Roman" panose="02020603050405020304" pitchFamily="18" charset="0"/>
                <a:ea typeface="Times New Roman" panose="02020603050405020304" pitchFamily="18" charset="0"/>
              </a:rPr>
              <a:t>r</a:t>
            </a:r>
            <a:r>
              <a:rPr lang="en-US" spc="-10" dirty="0" smtClean="0">
                <a:effectLst/>
                <a:latin typeface="Times New Roman" panose="02020603050405020304" pitchFamily="18" charset="0"/>
                <a:ea typeface="Times New Roman" panose="02020603050405020304" pitchFamily="18" charset="0"/>
              </a:rPr>
              <a:t>r</a:t>
            </a:r>
            <a:r>
              <a:rPr lang="en-US" spc="5" dirty="0" smtClean="0">
                <a:effectLst/>
                <a:latin typeface="Times New Roman" panose="02020603050405020304" pitchFamily="18" charset="0"/>
                <a:ea typeface="Times New Roman" panose="02020603050405020304" pitchFamily="18" charset="0"/>
              </a:rPr>
              <a:t>i</a:t>
            </a:r>
            <a:r>
              <a:rPr lang="en-US" spc="-10" dirty="0" smtClean="0">
                <a:effectLst/>
                <a:latin typeface="Times New Roman" panose="02020603050405020304" pitchFamily="18" charset="0"/>
                <a:ea typeface="Times New Roman" panose="02020603050405020304" pitchFamily="18" charset="0"/>
              </a:rPr>
              <a:t>o</a:t>
            </a:r>
            <a:r>
              <a:rPr lang="en-US" spc="5" dirty="0" smtClean="0">
                <a:effectLst/>
                <a:latin typeface="Times New Roman" panose="02020603050405020304" pitchFamily="18" charset="0"/>
                <a:ea typeface="Times New Roman" panose="02020603050405020304" pitchFamily="18" charset="0"/>
              </a:rPr>
              <a:t>r</a:t>
            </a:r>
            <a:r>
              <a:rPr lang="en-US" spc="10" dirty="0" smtClean="0">
                <a:effectLst/>
                <a:latin typeface="Times New Roman" panose="02020603050405020304" pitchFamily="18" charset="0"/>
                <a:ea typeface="Times New Roman" panose="02020603050405020304" pitchFamily="18" charset="0"/>
              </a:rPr>
              <a:t>s</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p>
          <a:p>
            <a:r>
              <a:rPr lang="el-GR" spc="5" dirty="0" smtClean="0">
                <a:effectLst/>
                <a:latin typeface="Times New Roman" panose="02020603050405020304" pitchFamily="18" charset="0"/>
                <a:ea typeface="Times New Roman" panose="02020603050405020304" pitchFamily="18" charset="0"/>
              </a:rPr>
              <a:t>Χ</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ακ</a:t>
            </a:r>
            <a:r>
              <a:rPr lang="el-GR" dirty="0" smtClean="0">
                <a:effectLst/>
                <a:latin typeface="Times New Roman" panose="02020603050405020304" pitchFamily="18" charset="0"/>
                <a:ea typeface="Times New Roman" panose="02020603050405020304" pitchFamily="18" charset="0"/>
              </a:rPr>
              <a:t>τη</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ικό</a:t>
            </a:r>
            <a:r>
              <a:rPr lang="el-GR" spc="2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αυτών</a:t>
            </a:r>
            <a:r>
              <a:rPr lang="el-GR" spc="2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ατό</a:t>
            </a:r>
            <a:r>
              <a:rPr lang="el-GR" spc="-20"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3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3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ό</a:t>
            </a:r>
            <a:r>
              <a:rPr lang="el-GR" dirty="0" smtClean="0">
                <a:effectLst/>
                <a:latin typeface="Times New Roman" panose="02020603050405020304" pitchFamily="18" charset="0"/>
                <a:ea typeface="Times New Roman" panose="02020603050405020304" pitchFamily="18" charset="0"/>
              </a:rPr>
              <a:t>τι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1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νε</a:t>
            </a:r>
            <a:r>
              <a:rPr lang="el-GR" dirty="0" smtClean="0">
                <a:effectLst/>
                <a:latin typeface="Times New Roman" panose="02020603050405020304" pitchFamily="18" charset="0"/>
                <a:ea typeface="Times New Roman" panose="02020603050405020304" pitchFamily="18" charset="0"/>
              </a:rPr>
              <a:t>ς</a:t>
            </a:r>
            <a:r>
              <a:rPr lang="el-GR" spc="1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ιότητ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1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ί</a:t>
            </a:r>
            <a:r>
              <a:rPr lang="el-GR" dirty="0" smtClean="0">
                <a:effectLst/>
                <a:latin typeface="Times New Roman" panose="02020603050405020304" pitchFamily="18" charset="0"/>
                <a:ea typeface="Times New Roman" panose="02020603050405020304" pitchFamily="18" charset="0"/>
              </a:rPr>
              <a:t>ς</a:t>
            </a:r>
            <a:r>
              <a:rPr lang="el-GR" spc="1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13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έσ</a:t>
            </a:r>
            <a:r>
              <a:rPr lang="el-GR" dirty="0" smtClean="0">
                <a:effectLst/>
                <a:latin typeface="Times New Roman" panose="02020603050405020304" pitchFamily="18" charset="0"/>
                <a:ea typeface="Times New Roman" panose="02020603050405020304" pitchFamily="18" charset="0"/>
              </a:rPr>
              <a:t>τα</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3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συ</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υ</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3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οια</a:t>
            </a:r>
            <a:r>
              <a:rPr lang="el-GR" spc="1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ικρή</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φ</a:t>
            </a:r>
            <a:r>
              <a:rPr lang="el-GR" spc="-10"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μπ</a:t>
            </a:r>
            <a:r>
              <a:rPr lang="el-GR" dirty="0" smtClean="0">
                <a:effectLst/>
                <a:latin typeface="Times New Roman" panose="02020603050405020304" pitchFamily="18" charset="0"/>
                <a:ea typeface="Times New Roman" panose="02020603050405020304" pitchFamily="18" charset="0"/>
              </a:rPr>
              <a:t>ορ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ϋ</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άρ</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τον</a:t>
            </a:r>
            <a:r>
              <a:rPr lang="el-GR" spc="6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6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ύ</a:t>
            </a:r>
            <a:r>
              <a:rPr lang="el-GR" spc="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ή</a:t>
            </a:r>
            <a:r>
              <a:rPr lang="el-GR" spc="6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6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ρήξη</a:t>
            </a:r>
            <a:r>
              <a:rPr lang="el-GR" spc="5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a:t>
            </a:r>
            <a:r>
              <a:rPr lang="el-GR" spc="60" dirty="0" smtClean="0">
                <a:effectLst/>
                <a:latin typeface="Times New Roman" panose="02020603050405020304" pitchFamily="18" charset="0"/>
                <a:ea typeface="Times New Roman" panose="02020603050405020304" pitchFamily="18" charset="0"/>
              </a:rPr>
              <a:t> </a:t>
            </a:r>
          </a:p>
          <a:p>
            <a:r>
              <a:rPr lang="el-GR" spc="-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a:t>
            </a:r>
            <a:r>
              <a:rPr lang="el-GR" spc="6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ρήξ</a:t>
            </a:r>
            <a:r>
              <a:rPr lang="el-GR" spc="-10" dirty="0" smtClean="0">
                <a:effectLst/>
                <a:latin typeface="Times New Roman" panose="02020603050405020304" pitchFamily="18" charset="0"/>
                <a:ea typeface="Times New Roman" panose="02020603050405020304" pitchFamily="18" charset="0"/>
              </a:rPr>
              <a:t>ει</a:t>
            </a:r>
            <a:r>
              <a:rPr lang="el-GR" dirty="0" smtClean="0">
                <a:effectLst/>
                <a:latin typeface="Times New Roman" panose="02020603050405020304" pitchFamily="18" charset="0"/>
                <a:ea typeface="Times New Roman" panose="02020603050405020304" pitchFamily="18" charset="0"/>
              </a:rPr>
              <a:t>ς</a:t>
            </a:r>
            <a:r>
              <a:rPr lang="el-GR" spc="5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Τ</a:t>
            </a:r>
            <a:r>
              <a:rPr lang="el-GR" spc="7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ασ</a:t>
            </a:r>
            <a:r>
              <a:rPr lang="el-GR" spc="-10" dirty="0" smtClean="0">
                <a:effectLst/>
                <a:latin typeface="Times New Roman" panose="02020603050405020304" pitchFamily="18" charset="0"/>
                <a:ea typeface="Times New Roman" panose="02020603050405020304" pitchFamily="18" charset="0"/>
              </a:rPr>
              <a:t>χ</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6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αγ</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ελ</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ητές</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νε</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ρης</a:t>
            </a:r>
            <a:r>
              <a:rPr lang="el-GR" spc="-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ικία</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 οι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οίοι</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spc="-1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ηλη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τοιμ</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ία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endParaRPr lang="el-GR" dirty="0"/>
          </a:p>
        </p:txBody>
      </p:sp>
    </p:spTree>
    <p:extLst>
      <p:ext uri="{BB962C8B-B14F-4D97-AF65-F5344CB8AC3E}">
        <p14:creationId xmlns:p14="http://schemas.microsoft.com/office/powerpoint/2010/main" val="3080086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500" marR="4917440" algn="ctr">
              <a:spcAft>
                <a:spcPts val="0"/>
              </a:spcAft>
            </a:pPr>
            <a:r>
              <a:rPr lang="el-GR" b="1" dirty="0" smtClean="0">
                <a:effectLst/>
                <a:latin typeface="Times New Roman" panose="02020603050405020304" pitchFamily="18" charset="0"/>
                <a:ea typeface="Times New Roman" panose="02020603050405020304" pitchFamily="18" charset="0"/>
              </a:rPr>
              <a:t>Μη</a:t>
            </a:r>
            <a:r>
              <a:rPr lang="el-GR" b="1" spc="5" dirty="0" smtClean="0">
                <a:effectLst/>
                <a:latin typeface="Times New Roman" panose="02020603050405020304" pitchFamily="18" charset="0"/>
                <a:ea typeface="Times New Roman" panose="02020603050405020304" pitchFamily="18" charset="0"/>
              </a:rPr>
              <a:t>χ</a:t>
            </a:r>
            <a:r>
              <a:rPr lang="el-GR" b="1" spc="-5" dirty="0" smtClean="0">
                <a:effectLst/>
                <a:latin typeface="Times New Roman" panose="02020603050405020304" pitchFamily="18" charset="0"/>
                <a:ea typeface="Times New Roman" panose="02020603050405020304" pitchFamily="18" charset="0"/>
              </a:rPr>
              <a:t>α</a:t>
            </a:r>
            <a:r>
              <a:rPr lang="el-GR" b="1" spc="-15" dirty="0" smtClean="0">
                <a:effectLst/>
                <a:latin typeface="Times New Roman" panose="02020603050405020304" pitchFamily="18" charset="0"/>
                <a:ea typeface="Times New Roman" panose="02020603050405020304" pitchFamily="18" charset="0"/>
              </a:rPr>
              <a:t>ν</a:t>
            </a:r>
            <a:r>
              <a:rPr lang="el-GR" b="1" spc="5" dirty="0" smtClean="0">
                <a:effectLst/>
                <a:latin typeface="Times New Roman" panose="02020603050405020304" pitchFamily="18" charset="0"/>
                <a:ea typeface="Times New Roman" panose="02020603050405020304" pitchFamily="18" charset="0"/>
              </a:rPr>
              <a:t>ι</a:t>
            </a:r>
            <a:r>
              <a:rPr lang="el-GR" b="1" dirty="0" smtClean="0">
                <a:effectLst/>
                <a:latin typeface="Times New Roman" panose="02020603050405020304" pitchFamily="18" charset="0"/>
                <a:ea typeface="Times New Roman" panose="02020603050405020304" pitchFamily="18" charset="0"/>
              </a:rPr>
              <a:t>σμός κ</a:t>
            </a:r>
            <a:r>
              <a:rPr lang="el-GR" b="1" spc="-5" dirty="0" smtClean="0">
                <a:effectLst/>
                <a:latin typeface="Times New Roman" panose="02020603050405020304" pitchFamily="18" charset="0"/>
                <a:ea typeface="Times New Roman" panose="02020603050405020304" pitchFamily="18" charset="0"/>
              </a:rPr>
              <a:t>ά</a:t>
            </a:r>
            <a:r>
              <a:rPr lang="el-GR" b="1" dirty="0" smtClean="0">
                <a:effectLst/>
                <a:latin typeface="Times New Roman" panose="02020603050405020304" pitchFamily="18" charset="0"/>
                <a:ea typeface="Times New Roman" panose="02020603050405020304" pitchFamily="18" charset="0"/>
              </a:rPr>
              <a:t>κ</a:t>
            </a:r>
            <a:r>
              <a:rPr lang="el-GR" b="1" spc="-30" dirty="0" smtClean="0">
                <a:effectLst/>
                <a:latin typeface="Times New Roman" panose="02020603050405020304" pitchFamily="18" charset="0"/>
                <a:ea typeface="Times New Roman" panose="02020603050405020304" pitchFamily="18" charset="0"/>
              </a:rPr>
              <a:t>ω</a:t>
            </a:r>
            <a:r>
              <a:rPr lang="el-GR" b="1" dirty="0" smtClean="0">
                <a:effectLst/>
                <a:latin typeface="Times New Roman" panose="02020603050405020304" pitchFamily="18" charset="0"/>
                <a:ea typeface="Times New Roman" panose="02020603050405020304" pitchFamily="18" charset="0"/>
              </a:rPr>
              <a:t>σ</a:t>
            </a:r>
            <a:r>
              <a:rPr lang="el-GR" b="1" spc="-5" dirty="0" smtClean="0">
                <a:effectLst/>
                <a:latin typeface="Times New Roman" panose="02020603050405020304" pitchFamily="18" charset="0"/>
                <a:ea typeface="Times New Roman" panose="02020603050405020304" pitchFamily="18" charset="0"/>
              </a:rPr>
              <a:t>η</a:t>
            </a:r>
            <a:r>
              <a:rPr lang="el-GR" b="1" dirty="0" smtClean="0">
                <a:effectLst/>
                <a:latin typeface="Times New Roman" panose="02020603050405020304" pitchFamily="18" charset="0"/>
                <a:ea typeface="Times New Roman" panose="02020603050405020304" pitchFamily="18" charset="0"/>
              </a:rPr>
              <a:t>ς</a:t>
            </a:r>
            <a:r>
              <a:rPr lang="el-GR" sz="3600" dirty="0" smtClean="0">
                <a:effectLst/>
                <a:latin typeface="Times New Roman" panose="02020603050405020304" pitchFamily="18" charset="0"/>
                <a:ea typeface="Times New Roman" panose="02020603050405020304" pitchFamily="18" charset="0"/>
              </a:rPr>
              <a:t/>
            </a:r>
            <a:br>
              <a:rPr lang="el-GR" sz="3600" dirty="0" smtClean="0">
                <a:effectLst/>
                <a:latin typeface="Times New Roman" panose="02020603050405020304" pitchFamily="18" charset="0"/>
                <a:ea typeface="Times New Roman" panose="02020603050405020304" pitchFamily="18" charset="0"/>
              </a:rPr>
            </a:br>
            <a:endParaRPr lang="el-GR" dirty="0"/>
          </a:p>
        </p:txBody>
      </p:sp>
      <p:pic>
        <p:nvPicPr>
          <p:cNvPr id="54" name="Content Placeholder 5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066" y="1422400"/>
            <a:ext cx="11355660" cy="4229100"/>
          </a:xfrm>
        </p:spPr>
      </p:pic>
    </p:spTree>
    <p:extLst>
      <p:ext uri="{BB962C8B-B14F-4D97-AF65-F5344CB8AC3E}">
        <p14:creationId xmlns:p14="http://schemas.microsoft.com/office/powerpoint/2010/main" val="1562045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100" y="1033128"/>
            <a:ext cx="8490431" cy="4791744"/>
          </a:xfrm>
          <a:prstGeom prst="rect">
            <a:avLst/>
          </a:prstGeom>
        </p:spPr>
      </p:pic>
    </p:spTree>
    <p:extLst>
      <p:ext uri="{BB962C8B-B14F-4D97-AF65-F5344CB8AC3E}">
        <p14:creationId xmlns:p14="http://schemas.microsoft.com/office/powerpoint/2010/main" val="1102634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Προδιάθεση ρήξης ΑΤ</a:t>
            </a:r>
            <a:endParaRPr lang="el-GR" dirty="0"/>
          </a:p>
        </p:txBody>
      </p:sp>
      <p:sp>
        <p:nvSpPr>
          <p:cNvPr id="3" name="Content Placeholder 2"/>
          <p:cNvSpPr>
            <a:spLocks noGrp="1"/>
          </p:cNvSpPr>
          <p:nvPr>
            <p:ph idx="1"/>
          </p:nvPr>
        </p:nvSpPr>
        <p:spPr/>
        <p:txBody>
          <a:bodyPr>
            <a:normAutofit fontScale="70000" lnSpcReduction="20000"/>
          </a:bodyPr>
          <a:lstStyle/>
          <a:p>
            <a:r>
              <a:rPr lang="el-GR" dirty="0" smtClean="0"/>
              <a:t>Η ρήξη στον ΑΤ σχετίζεται με </a:t>
            </a:r>
            <a:r>
              <a:rPr lang="el-GR" dirty="0" err="1" smtClean="0"/>
              <a:t>προϋπάρχουσα</a:t>
            </a:r>
            <a:r>
              <a:rPr lang="el-GR" dirty="0" smtClean="0"/>
              <a:t> εκφύλιση των </a:t>
            </a:r>
            <a:r>
              <a:rPr lang="el-GR" dirty="0" err="1" smtClean="0"/>
              <a:t>τενόντιων</a:t>
            </a:r>
            <a:r>
              <a:rPr lang="el-GR" dirty="0" smtClean="0"/>
              <a:t> ινών στην περιοχή της ρήξης. Η ευρύτερη περιοχή του τένοντα γύρω από το σημείο της ρήξης παρουσιάζει εκφύλιση πολλών </a:t>
            </a:r>
            <a:r>
              <a:rPr lang="el-GR" dirty="0" err="1" smtClean="0"/>
              <a:t>τενόντιων</a:t>
            </a:r>
            <a:r>
              <a:rPr lang="el-GR" dirty="0" smtClean="0"/>
              <a:t> ινών καθώς και </a:t>
            </a:r>
            <a:r>
              <a:rPr lang="el-GR" dirty="0" err="1" smtClean="0"/>
              <a:t>μικροφλεγμονή</a:t>
            </a:r>
            <a:r>
              <a:rPr lang="el-GR" dirty="0" smtClean="0"/>
              <a:t> σε διαφορετικά στάδια που προϋπήρχαν της ρήξης.</a:t>
            </a:r>
          </a:p>
          <a:p>
            <a:r>
              <a:rPr lang="el-GR" dirty="0" smtClean="0"/>
              <a:t>Δηλαδή  υπήρχαν  εκφυλίσεις  των  </a:t>
            </a:r>
            <a:r>
              <a:rPr lang="el-GR" dirty="0" err="1" smtClean="0"/>
              <a:t>τενόντιων</a:t>
            </a:r>
            <a:r>
              <a:rPr lang="el-GR" dirty="0" smtClean="0"/>
              <a:t>  ινών  του  ΑΤ  πριν  την  ολική  ρήξη,  οι  οποίες ήταν </a:t>
            </a:r>
            <a:r>
              <a:rPr lang="el-GR" dirty="0" err="1" smtClean="0"/>
              <a:t>ασυμπτωματικές</a:t>
            </a:r>
            <a:r>
              <a:rPr lang="el-GR" dirty="0" smtClean="0"/>
              <a:t>. Φυσικά, αυτό ήταν αδύνατο να εκτιμηθεί και να διαγνωστεί πριν τη ρήξη γιατί ο ΑΤ μπορεί να λειτουργεί ακόμα και εάν έχουν απομείνει το 25% των </a:t>
            </a:r>
            <a:r>
              <a:rPr lang="el-GR" dirty="0" err="1" smtClean="0"/>
              <a:t>τενόντιων</a:t>
            </a:r>
            <a:r>
              <a:rPr lang="el-GR" dirty="0" smtClean="0"/>
              <a:t> ινών του.</a:t>
            </a:r>
          </a:p>
          <a:p>
            <a:r>
              <a:rPr lang="el-GR" dirty="0" smtClean="0"/>
              <a:t> Επίσης, η εναλλασσόμενη έντονη δραστηριότητα με περιόδους </a:t>
            </a:r>
            <a:r>
              <a:rPr lang="el-GR" dirty="0" err="1" smtClean="0"/>
              <a:t>υποκινητικότητας</a:t>
            </a:r>
            <a:r>
              <a:rPr lang="el-GR" dirty="0" smtClean="0"/>
              <a:t> μπορεί να οδηγήσει σε μικροτραυματισμό ο οποίος μπορεί να μην προκαλεί άμεσα ρήξη, αλλά οδηγεί σε χρόνιες εκφυλίσεις μέσα στον  τένοντα.  Αυτές  οι  ίνες  εμφανίζουν  συμπτώματα  όπως  ενόχληση, δυσκαμψία και τριγμό όταν το άτομο πραγματοποιεί απότομη κίνηση και συνοδεύονται από ερεθισμό του τένοντα ή αίσθηση πάχυνσης όταν ψηλαφιέται.</a:t>
            </a:r>
          </a:p>
          <a:p>
            <a:pPr marL="63500" marR="50800" indent="457200" algn="just">
              <a:spcAft>
                <a:spcPts val="0"/>
              </a:spcAft>
            </a:pPr>
            <a:r>
              <a:rPr lang="el-GR" spc="-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a:t>
            </a:r>
            <a:r>
              <a:rPr lang="el-GR" spc="13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ρήξεις</a:t>
            </a:r>
            <a:r>
              <a:rPr lang="el-GR" spc="1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13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Τ</a:t>
            </a:r>
            <a:r>
              <a:rPr lang="el-GR" spc="1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υν</a:t>
            </a:r>
            <a:r>
              <a:rPr lang="el-GR" spc="-15"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1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εν</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ίζ</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υγ</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ιμέ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1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ή</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13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1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Έτ</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ι</a:t>
            </a:r>
            <a:r>
              <a:rPr lang="el-GR" spc="13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ιά</a:t>
            </a:r>
            <a:r>
              <a:rPr lang="el-GR" spc="-10"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ών</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την</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οία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θα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την αναφέ</a:t>
            </a:r>
            <a:r>
              <a:rPr lang="el-GR" spc="5"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αν</a:t>
            </a:r>
            <a:r>
              <a:rPr lang="el-GR" spc="15" dirty="0" smtClean="0">
                <a:effectLst/>
                <a:latin typeface="Times New Roman" panose="02020603050405020304" pitchFamily="18" charset="0"/>
                <a:ea typeface="Times New Roman" panose="02020603050405020304" pitchFamily="18" charset="0"/>
              </a:rPr>
              <a:t> </a:t>
            </a:r>
            <a:r>
              <a:rPr lang="el-GR" spc="-25"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ικί</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δυ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οία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βρ</a:t>
            </a:r>
            <a:r>
              <a:rPr lang="el-GR" spc="5" dirty="0" smtClean="0">
                <a:effectLst/>
                <a:latin typeface="Times New Roman" panose="02020603050405020304" pitchFamily="18" charset="0"/>
                <a:ea typeface="Times New Roman" panose="02020603050405020304" pitchFamily="18" charset="0"/>
              </a:rPr>
              <a:t>ίσ</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15" dirty="0" smtClean="0">
                <a:effectLst/>
                <a:latin typeface="Times New Roman" panose="02020603050405020304" pitchFamily="18" charset="0"/>
                <a:ea typeface="Times New Roman" panose="02020603050405020304" pitchFamily="18" charset="0"/>
              </a:rPr>
              <a:t> </a:t>
            </a:r>
            <a:r>
              <a:rPr lang="el-GR" spc="45" dirty="0" smtClean="0">
                <a:effectLst/>
                <a:latin typeface="Times New Roman" panose="02020603050405020304" pitchFamily="18" charset="0"/>
                <a:ea typeface="Times New Roman" panose="02020603050405020304" pitchFamily="18" charset="0"/>
              </a:rPr>
              <a:t>2</a:t>
            </a:r>
            <a:r>
              <a:rPr lang="el-GR" spc="-20" dirty="0" smtClean="0">
                <a:effectLst/>
                <a:latin typeface="Times New Roman" panose="02020603050405020304" pitchFamily="18" charset="0"/>
                <a:ea typeface="Times New Roman" panose="02020603050405020304" pitchFamily="18" charset="0"/>
              </a:rPr>
              <a:t>-</a:t>
            </a:r>
            <a:r>
              <a:rPr lang="el-GR" dirty="0" smtClean="0">
                <a:effectLst/>
                <a:latin typeface="Times New Roman" panose="02020603050405020304" pitchFamily="18" charset="0"/>
                <a:ea typeface="Times New Roman" panose="02020603050405020304" pitchFamily="18" charset="0"/>
              </a:rPr>
              <a:t>6</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ατοστά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άνω</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την</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ά</a:t>
            </a:r>
            <a:r>
              <a:rPr lang="el-GR" dirty="0" smtClean="0">
                <a:effectLst/>
                <a:latin typeface="Times New Roman" panose="02020603050405020304" pitchFamily="18" charset="0"/>
                <a:ea typeface="Times New Roman" panose="02020603050405020304" pitchFamily="18" charset="0"/>
              </a:rPr>
              <a:t>φ</a:t>
            </a:r>
            <a:r>
              <a:rPr lang="el-GR" spc="-10"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10" dirty="0" smtClean="0">
                <a:effectLst/>
                <a:latin typeface="Times New Roman" panose="02020603050405020304" pitchFamily="18" charset="0"/>
                <a:ea typeface="Times New Roman" panose="02020603050405020304" pitchFamily="18" charset="0"/>
              </a:rPr>
              <a:t> </a:t>
            </a:r>
            <a:r>
              <a:rPr lang="el-GR" spc="2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εγ</a:t>
            </a:r>
            <a:r>
              <a:rPr lang="el-GR" spc="-1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ότ</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τα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r>
              <a:rPr lang="el-GR" spc="20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ξ</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20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ην</a:t>
            </a:r>
            <a:r>
              <a:rPr lang="el-GR" spc="19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ών</a:t>
            </a:r>
            <a:r>
              <a:rPr lang="el-GR" dirty="0" smtClean="0">
                <a:effectLst/>
                <a:latin typeface="Times New Roman" panose="02020603050405020304" pitchFamily="18" charset="0"/>
                <a:ea typeface="Times New Roman" panose="02020603050405020304" pitchFamily="18" charset="0"/>
              </a:rPr>
              <a:t>η</a:t>
            </a:r>
            <a:r>
              <a:rPr lang="el-GR" spc="19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αυ</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ή</a:t>
            </a:r>
            <a:r>
              <a:rPr lang="el-GR" spc="20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ται</a:t>
            </a:r>
            <a:r>
              <a:rPr lang="el-GR" spc="19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19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χε</a:t>
            </a:r>
            <a:r>
              <a:rPr lang="el-GR" dirty="0" smtClean="0">
                <a:effectLst/>
                <a:latin typeface="Times New Roman" panose="02020603050405020304" pitchFamily="18" charset="0"/>
                <a:ea typeface="Times New Roman" panose="02020603050405020304" pitchFamily="18" charset="0"/>
              </a:rPr>
              <a:t>τίζ</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20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2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19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χή</a:t>
            </a:r>
            <a:r>
              <a:rPr lang="el-GR" spc="20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ιμάτω</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19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της</a:t>
            </a:r>
            <a:r>
              <a:rPr lang="el-GR" spc="200" dirty="0" smtClean="0">
                <a:effectLst/>
                <a:latin typeface="Times New Roman" panose="02020603050405020304" pitchFamily="18" charset="0"/>
                <a:ea typeface="Times New Roman" panose="02020603050405020304" pitchFamily="18" charset="0"/>
              </a:rPr>
              <a:t> </a:t>
            </a:r>
            <a:r>
              <a:rPr lang="el-GR" spc="-20"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χή</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9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το</a:t>
            </a:r>
            <a:r>
              <a:rPr lang="el-GR" spc="-10" dirty="0" smtClean="0">
                <a:effectLst/>
                <a:latin typeface="Times New Roman" panose="02020603050405020304" pitchFamily="18" charset="0"/>
                <a:ea typeface="Times New Roman" panose="02020603050405020304" pitchFamily="18" charset="0"/>
              </a:rPr>
              <a:t>ιε</a:t>
            </a:r>
            <a:r>
              <a:rPr lang="el-GR" dirty="0" smtClean="0">
                <a:effectLst/>
                <a:latin typeface="Times New Roman" panose="02020603050405020304" pitchFamily="18" charset="0"/>
                <a:ea typeface="Times New Roman" panose="02020603050405020304" pitchFamily="18" charset="0"/>
              </a:rPr>
              <a:t>ς ζ</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αν</a:t>
            </a:r>
            <a:r>
              <a:rPr lang="el-GR" dirty="0" smtClean="0">
                <a:effectLst/>
                <a:latin typeface="Times New Roman" panose="02020603050405020304" pitchFamily="18" charset="0"/>
                <a:ea typeface="Times New Roman" panose="02020603050405020304" pitchFamily="18" charset="0"/>
              </a:rPr>
              <a:t>ίζ</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15"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 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υ</a:t>
            </a:r>
            <a:r>
              <a:rPr lang="el-GR" spc="-5" dirty="0" err="1" smtClean="0">
                <a:effectLst/>
                <a:latin typeface="Times New Roman" panose="02020603050405020304" pitchFamily="18" charset="0"/>
                <a:ea typeface="Times New Roman" panose="02020603050405020304" pitchFamily="18" charset="0"/>
              </a:rPr>
              <a:t>π</a:t>
            </a:r>
            <a:r>
              <a:rPr lang="el-GR"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π</a:t>
            </a:r>
            <a:r>
              <a:rPr lang="el-GR" spc="5" dirty="0" err="1" smtClean="0">
                <a:effectLst/>
                <a:latin typeface="Times New Roman" panose="02020603050405020304" pitchFamily="18" charset="0"/>
                <a:ea typeface="Times New Roman" panose="02020603050405020304" pitchFamily="18" charset="0"/>
              </a:rPr>
              <a:t>λ</a:t>
            </a:r>
            <a:r>
              <a:rPr lang="el-GR" dirty="0" err="1" smtClean="0">
                <a:effectLst/>
                <a:latin typeface="Times New Roman" panose="02020603050405020304" pitchFamily="18" charset="0"/>
                <a:ea typeface="Times New Roman" panose="02020603050405020304" pitchFamily="18" charset="0"/>
              </a:rPr>
              <a:t>ά</a:t>
            </a:r>
            <a:r>
              <a:rPr lang="el-GR" spc="-15" dirty="0" err="1" smtClean="0">
                <a:effectLst/>
                <a:latin typeface="Times New Roman" panose="02020603050405020304" pitchFamily="18" charset="0"/>
                <a:ea typeface="Times New Roman" panose="02020603050405020304" pitchFamily="18" charset="0"/>
              </a:rPr>
              <a:t>τ</a:t>
            </a:r>
            <a:r>
              <a:rPr lang="el-GR" spc="-10" dirty="0" err="1" smtClean="0">
                <a:effectLst/>
                <a:latin typeface="Times New Roman" panose="02020603050405020304" pitchFamily="18" charset="0"/>
                <a:ea typeface="Times New Roman" panose="02020603050405020304" pitchFamily="18" charset="0"/>
              </a:rPr>
              <a:t>ι</a:t>
            </a:r>
            <a:r>
              <a:rPr lang="el-GR"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endParaRPr lang="el-GR" sz="2000" dirty="0" smtClean="0">
              <a:effectLst/>
              <a:latin typeface="Times New Roman" panose="02020603050405020304" pitchFamily="18" charset="0"/>
              <a:ea typeface="Times New Roman" panose="02020603050405020304" pitchFamily="18" charset="0"/>
            </a:endParaRPr>
          </a:p>
          <a:p>
            <a:endParaRPr lang="el-GR" dirty="0" smtClean="0"/>
          </a:p>
          <a:p>
            <a:endParaRPr lang="el-GR" dirty="0" smtClean="0"/>
          </a:p>
          <a:p>
            <a:endParaRPr lang="el-GR" dirty="0"/>
          </a:p>
        </p:txBody>
      </p:sp>
    </p:spTree>
    <p:extLst>
      <p:ext uri="{BB962C8B-B14F-4D97-AF65-F5344CB8AC3E}">
        <p14:creationId xmlns:p14="http://schemas.microsoft.com/office/powerpoint/2010/main" val="1020848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574800" y="661988"/>
            <a:ext cx="7108825" cy="5218112"/>
          </a:xfrm>
        </p:spPr>
      </p:pic>
    </p:spTree>
    <p:extLst>
      <p:ext uri="{BB962C8B-B14F-4D97-AF65-F5344CB8AC3E}">
        <p14:creationId xmlns:p14="http://schemas.microsoft.com/office/powerpoint/2010/main" val="267930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solidFill>
                  <a:prstClr val="black"/>
                </a:solidFill>
              </a:rPr>
              <a:t>Προδιάθεση ρήξης ΑΤ</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Η ηλικία επηρεάζει τις δομές με κολλαγόνο στο ανθρώπινο σώμα συμπεριλαμβανομένου και του ΑΤ.Η συσχέτιση εμφάνισης ρήξεων στην επικίνδυνη ζώνη μετά την τρίτη δεκαετία ζωής είναι πολύ ισχυρή. Οι τένοντες στους νεαρότερους είναι δυνατότεροι και ανθεκτικότεροι σε σύγκριση με </a:t>
            </a:r>
            <a:r>
              <a:rPr lang="el-GR" dirty="0" err="1" smtClean="0"/>
              <a:t>γηραιότερα</a:t>
            </a:r>
            <a:r>
              <a:rPr lang="el-GR" dirty="0" smtClean="0"/>
              <a:t> άτομα. Και αυτό γιατί οι αλλαγές στους τένοντες συμβαίνουν σε επίπεδο </a:t>
            </a:r>
            <a:r>
              <a:rPr lang="el-GR" dirty="0" err="1" smtClean="0"/>
              <a:t>μικροδομής</a:t>
            </a:r>
            <a:r>
              <a:rPr lang="el-GR" dirty="0" smtClean="0"/>
              <a:t> και έχουν ως αποτέλεσμα τη μείωση του κατωφλιού της ελαστικότητας των </a:t>
            </a:r>
            <a:r>
              <a:rPr lang="el-GR" dirty="0" err="1" smtClean="0"/>
              <a:t>τενόντιων</a:t>
            </a:r>
            <a:r>
              <a:rPr lang="el-GR" dirty="0" smtClean="0"/>
              <a:t> ινών, αυξάνοντας έτσι την επιρρέπειά τους στον τραυματισμό.</a:t>
            </a:r>
          </a:p>
          <a:p>
            <a:r>
              <a:rPr lang="el-GR" dirty="0" smtClean="0"/>
              <a:t>Η χρόνια </a:t>
            </a:r>
            <a:r>
              <a:rPr lang="el-GR" dirty="0" err="1" smtClean="0"/>
              <a:t>τενοντοπάθεια</a:t>
            </a:r>
            <a:r>
              <a:rPr lang="el-GR" dirty="0" smtClean="0"/>
              <a:t> αποτελεί άλλον έναν πολύ συχνό τραυματισμό του ΑΤ και αφορά επίσης κυρίως την περιοχή της επικίνδυνης ζώνης (75% στην επικίνδυνη ζώνη και 25% στην κατάφυση του τένοντα στη φτέρνα), ενώ ευθύνεται για ασβεστοποιήσεις που συμβαίνουν μέσα στον τένοντα. Οι ασβεστοποιήσεις αυτές μπορεί να προκαλέσουν μικροτραυματισμό στον τένοντα καθώς και εκφυλισμό του.</a:t>
            </a:r>
          </a:p>
          <a:p>
            <a:r>
              <a:rPr lang="el-GR" dirty="0" smtClean="0"/>
              <a:t> Αθλητές και αθλήτριες  που  ταλαιπωρούνται  από  χρόνια  </a:t>
            </a:r>
            <a:r>
              <a:rPr lang="el-GR" dirty="0" err="1" smtClean="0"/>
              <a:t>τενοντοπάθεια</a:t>
            </a:r>
            <a:r>
              <a:rPr lang="el-GR" dirty="0" smtClean="0"/>
              <a:t>  του  ΑΤ  είναι  επιρρεπείς  σε  ρήξη  αυτού. Πηγαίνοντας το θέμα αυτό λίγο παραπέρα οι </a:t>
            </a:r>
            <a:r>
              <a:rPr lang="el-GR" dirty="0" err="1" smtClean="0"/>
              <a:t>Collins</a:t>
            </a:r>
            <a:r>
              <a:rPr lang="el-GR" dirty="0" smtClean="0"/>
              <a:t> &amp; </a:t>
            </a:r>
            <a:r>
              <a:rPr lang="el-GR" dirty="0" err="1" smtClean="0"/>
              <a:t>Raleigh</a:t>
            </a:r>
            <a:r>
              <a:rPr lang="el-GR" dirty="0"/>
              <a:t> </a:t>
            </a:r>
            <a:r>
              <a:rPr lang="el-GR" dirty="0" smtClean="0"/>
              <a:t>υποστηρίζουν ότι η ρήξη του ΑΤ σχετίζεται με τη γενετική προδιάθεση του κάθε ατόμου.</a:t>
            </a:r>
          </a:p>
          <a:p>
            <a:endParaRPr lang="el-GR" dirty="0"/>
          </a:p>
        </p:txBody>
      </p:sp>
    </p:spTree>
    <p:extLst>
      <p:ext uri="{BB962C8B-B14F-4D97-AF65-F5344CB8AC3E}">
        <p14:creationId xmlns:p14="http://schemas.microsoft.com/office/powerpoint/2010/main" val="3692099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53" y="939800"/>
            <a:ext cx="11730847" cy="5715000"/>
          </a:xfrm>
          <a:prstGeom prst="rect">
            <a:avLst/>
          </a:prstGeom>
        </p:spPr>
      </p:pic>
    </p:spTree>
    <p:extLst>
      <p:ext uri="{BB962C8B-B14F-4D97-AF65-F5344CB8AC3E}">
        <p14:creationId xmlns:p14="http://schemas.microsoft.com/office/powerpoint/2010/main" val="2355799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6700" y="482601"/>
            <a:ext cx="7906125" cy="5588000"/>
          </a:xfrm>
          <a:prstGeom prst="rect">
            <a:avLst/>
          </a:prstGeom>
        </p:spPr>
      </p:pic>
    </p:spTree>
    <p:extLst>
      <p:ext uri="{BB962C8B-B14F-4D97-AF65-F5344CB8AC3E}">
        <p14:creationId xmlns:p14="http://schemas.microsoft.com/office/powerpoint/2010/main" val="2345044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1201540"/>
            <a:ext cx="9423400" cy="4449960"/>
          </a:xfrm>
          <a:prstGeom prst="rect">
            <a:avLst/>
          </a:prstGeom>
        </p:spPr>
      </p:pic>
    </p:spTree>
    <p:extLst>
      <p:ext uri="{BB962C8B-B14F-4D97-AF65-F5344CB8AC3E}">
        <p14:creationId xmlns:p14="http://schemas.microsoft.com/office/powerpoint/2010/main" val="2584019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ΤΕΝΟΝΤΙΟΙ ΚΑΙ ΜΥΟΤΕΝΟΝΤΙΟΙ ΤΡΑΥΜΑΤΙΣΜΟΙ ΣΤΟΝ ΑΘΛΗΤΙΣΜΟ</a:t>
            </a:r>
            <a:endParaRPr lang="el-GR" dirty="0"/>
          </a:p>
        </p:txBody>
      </p:sp>
      <p:sp>
        <p:nvSpPr>
          <p:cNvPr id="3" name="Subtitle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6074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Εξέταση</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Ένα ευρέως διαδεδομένο κλινικό τεστ είναι το «</a:t>
            </a:r>
            <a:r>
              <a:rPr lang="el-GR" dirty="0" err="1" smtClean="0"/>
              <a:t>Thompson’s</a:t>
            </a:r>
            <a:r>
              <a:rPr lang="el-GR" dirty="0" smtClean="0"/>
              <a:t> </a:t>
            </a:r>
            <a:r>
              <a:rPr lang="el-GR" dirty="0" err="1" smtClean="0"/>
              <a:t>test</a:t>
            </a:r>
            <a:r>
              <a:rPr lang="el-GR" dirty="0" smtClean="0"/>
              <a:t>» για τις ΗΠΑ, ενώ στο Ηνωμένο Βασίλειο είναι γνωστό ως «</a:t>
            </a:r>
            <a:r>
              <a:rPr lang="el-GR" dirty="0" err="1" smtClean="0"/>
              <a:t>Simmonds</a:t>
            </a:r>
            <a:r>
              <a:rPr lang="el-GR" dirty="0" smtClean="0"/>
              <a:t> </a:t>
            </a:r>
            <a:r>
              <a:rPr lang="el-GR" dirty="0" err="1" smtClean="0"/>
              <a:t>test</a:t>
            </a:r>
            <a:r>
              <a:rPr lang="el-GR" dirty="0" smtClean="0"/>
              <a:t>» (UK). </a:t>
            </a:r>
          </a:p>
          <a:p>
            <a:pPr marL="0" indent="0">
              <a:buNone/>
            </a:pPr>
            <a:endParaRPr lang="el-GR" dirty="0" smtClean="0"/>
          </a:p>
          <a:p>
            <a:pPr marL="63500" marR="49530" algn="just">
              <a:spcBef>
                <a:spcPts val="375"/>
              </a:spcBef>
              <a:spcAft>
                <a:spcPts val="0"/>
              </a:spcAft>
            </a:pPr>
            <a:r>
              <a:rPr lang="el-GR" dirty="0" smtClean="0"/>
              <a:t>Ο τραυματίας βρίσκεται σε πρηνή θέση πάνω σε ένα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βάτ</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5" dirty="0" smtClean="0">
                <a:effectLst/>
                <a:latin typeface="Times New Roman" panose="02020603050405020304" pitchFamily="18" charset="0"/>
                <a:ea typeface="Times New Roman" panose="02020603050405020304" pitchFamily="18" charset="0"/>
              </a:rPr>
              <a:t> έ</a:t>
            </a:r>
            <a:r>
              <a:rPr lang="el-GR" dirty="0" smtClean="0">
                <a:effectLst/>
                <a:latin typeface="Times New Roman" panose="02020603050405020304" pitchFamily="18" charset="0"/>
                <a:ea typeface="Times New Roman" panose="02020603050405020304" pitchFamily="18" charset="0"/>
              </a:rPr>
              <a:t>ξω</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τό.</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Για</a:t>
            </a:r>
            <a:r>
              <a:rPr lang="el-GR" spc="5" dirty="0" smtClean="0">
                <a:effectLst/>
                <a:latin typeface="Times New Roman" panose="02020603050405020304" pitchFamily="18" charset="0"/>
                <a:ea typeface="Times New Roman" panose="02020603050405020304" pitchFamily="18" charset="0"/>
              </a:rPr>
              <a:t> ν</a:t>
            </a:r>
            <a:r>
              <a:rPr lang="el-GR" dirty="0" smtClean="0">
                <a:effectLst/>
                <a:latin typeface="Times New Roman" panose="02020603050405020304" pitchFamily="18" charset="0"/>
                <a:ea typeface="Times New Roman" panose="02020603050405020304" pitchFamily="18" charset="0"/>
              </a:rPr>
              <a:t>α </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 γ</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έπ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spc="4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 γ</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τί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μψ</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γ</a:t>
            </a:r>
            <a:r>
              <a:rPr lang="el-GR" spc="-10"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ατος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β</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ίσ</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ται </a:t>
            </a:r>
            <a:r>
              <a:rPr lang="el-GR" spc="2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βρ</a:t>
            </a:r>
            <a:r>
              <a:rPr lang="el-GR" spc="-10" dirty="0" smtClean="0">
                <a:effectLst/>
                <a:latin typeface="Times New Roman" panose="02020603050405020304" pitchFamily="18" charset="0"/>
                <a:ea typeface="Times New Roman" panose="02020603050405020304" pitchFamily="18" charset="0"/>
              </a:rPr>
              <a:t>ά</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p>
          <a:p>
            <a:pPr marL="0" marR="49530" indent="0" algn="just">
              <a:spcBef>
                <a:spcPts val="375"/>
              </a:spcBef>
              <a:spcAft>
                <a:spcPts val="0"/>
              </a:spcAft>
              <a:buNone/>
            </a:pPr>
            <a:endParaRPr lang="el-GR" dirty="0" smtClean="0">
              <a:effectLst/>
              <a:latin typeface="Times New Roman" panose="02020603050405020304" pitchFamily="18" charset="0"/>
              <a:ea typeface="Times New Roman" panose="02020603050405020304" pitchFamily="18" charset="0"/>
            </a:endParaRPr>
          </a:p>
          <a:p>
            <a:pPr marL="63500" marR="49530" algn="just">
              <a:spcBef>
                <a:spcPts val="375"/>
              </a:spcBef>
              <a:spcAft>
                <a:spcPts val="0"/>
              </a:spcAft>
            </a:pP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(σ</a:t>
            </a:r>
            <a:r>
              <a:rPr lang="el-GR" spc="-15" dirty="0" smtClean="0">
                <a:effectLst/>
                <a:latin typeface="Times New Roman" panose="02020603050405020304" pitchFamily="18" charset="0"/>
                <a:ea typeface="Times New Roman" panose="02020603050405020304" pitchFamily="18" charset="0"/>
              </a:rPr>
              <a:t>φ</a:t>
            </a:r>
            <a:r>
              <a:rPr lang="el-GR" dirty="0" smtClean="0">
                <a:effectLst/>
                <a:latin typeface="Times New Roman" panose="02020603050405020304" pitchFamily="18" charset="0"/>
                <a:ea typeface="Times New Roman" panose="02020603050405020304" pitchFamily="18" charset="0"/>
              </a:rPr>
              <a:t>ί</a:t>
            </a:r>
            <a:r>
              <a:rPr lang="el-GR" spc="-10" dirty="0" smtClean="0">
                <a:effectLst/>
                <a:latin typeface="Times New Roman" panose="02020603050405020304" pitchFamily="18" charset="0"/>
                <a:ea typeface="Times New Roman" panose="02020603050405020304" pitchFamily="18" charset="0"/>
              </a:rPr>
              <a:t>ξ</a:t>
            </a:r>
            <a:r>
              <a:rPr lang="el-GR" dirty="0" smtClean="0">
                <a:effectLst/>
                <a:latin typeface="Times New Roman" panose="02020603050405020304" pitchFamily="18" charset="0"/>
                <a:ea typeface="Times New Roman" panose="02020603050405020304" pitchFamily="18" charset="0"/>
              </a:rPr>
              <a:t>ιμο)</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 σ</a:t>
            </a:r>
            <a:r>
              <a:rPr lang="el-GR" dirty="0" smtClean="0">
                <a:effectLst/>
                <a:latin typeface="Times New Roman" panose="02020603050405020304" pitchFamily="18" charset="0"/>
                <a:ea typeface="Times New Roman" panose="02020603050405020304" pitchFamily="18" charset="0"/>
              </a:rPr>
              <a:t>τη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γ</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ρα</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ός </a:t>
            </a:r>
            <a:r>
              <a:rPr lang="el-GR" spc="5" dirty="0" smtClean="0">
                <a:effectLst/>
                <a:latin typeface="Times New Roman" panose="02020603050405020304" pitchFamily="18" charset="0"/>
                <a:ea typeface="Times New Roman" panose="02020603050405020304" pitchFamily="18" charset="0"/>
              </a:rPr>
              <a:t>υγ</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ς</a:t>
            </a:r>
            <a:r>
              <a:rPr lang="el-GR" spc="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γ</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τροκ</a:t>
            </a:r>
            <a:r>
              <a:rPr lang="el-GR" spc="-10"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ίου</a:t>
            </a:r>
            <a:r>
              <a:rPr lang="el-GR" spc="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αλ</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έλ</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a:t>
            </a:r>
            <a:r>
              <a:rPr lang="el-GR" spc="-20"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ελ</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ατι</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ία</a:t>
            </a: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ψ</a:t>
            </a:r>
            <a:r>
              <a:rPr lang="el-GR" dirty="0" smtClean="0">
                <a:effectLst/>
                <a:latin typeface="Times New Roman" panose="02020603050405020304" pitchFamily="18" charset="0"/>
                <a:ea typeface="Times New Roman" panose="02020603050405020304" pitchFamily="18" charset="0"/>
              </a:rPr>
              <a:t>η).</a:t>
            </a:r>
          </a:p>
          <a:p>
            <a:pPr marL="0" marR="49530" indent="0" algn="just">
              <a:spcBef>
                <a:spcPts val="375"/>
              </a:spcBef>
              <a:spcAft>
                <a:spcPts val="0"/>
              </a:spcAft>
              <a:buNone/>
            </a:pPr>
            <a:endParaRPr lang="el-GR" dirty="0" smtClean="0">
              <a:effectLst/>
              <a:latin typeface="Times New Roman" panose="02020603050405020304" pitchFamily="18" charset="0"/>
              <a:ea typeface="Times New Roman" panose="02020603050405020304" pitchFamily="18" charset="0"/>
            </a:endParaRPr>
          </a:p>
          <a:p>
            <a:pPr marL="63500" marR="49530" algn="just">
              <a:spcBef>
                <a:spcPts val="375"/>
              </a:spcBef>
              <a:spcAft>
                <a:spcPts val="0"/>
              </a:spcAft>
            </a:pP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a:t>
            </a:r>
            <a:r>
              <a:rPr lang="el-GR" spc="4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ικής</a:t>
            </a:r>
            <a:r>
              <a:rPr lang="el-GR" spc="4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ρήξης</a:t>
            </a:r>
            <a:r>
              <a:rPr lang="el-GR" spc="4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Τ το</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έλ</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15"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ιάζ</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ία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ηση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 χαρα</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τηρί</a:t>
            </a:r>
            <a:r>
              <a:rPr lang="el-GR" spc="-10" dirty="0" smtClean="0">
                <a:effectLst/>
                <a:latin typeface="Times New Roman" panose="02020603050405020304" pitchFamily="18" charset="0"/>
                <a:ea typeface="Times New Roman" panose="02020603050405020304" pitchFamily="18" charset="0"/>
              </a:rPr>
              <a:t>ζ</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ται </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θε</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ικό.</a:t>
            </a:r>
            <a:r>
              <a:rPr lang="el-GR" spc="5" dirty="0" smtClean="0">
                <a:effectLst/>
                <a:latin typeface="Times New Roman" panose="02020603050405020304" pitchFamily="18" charset="0"/>
                <a:ea typeface="Times New Roman" panose="02020603050405020304" pitchFamily="18" charset="0"/>
              </a:rPr>
              <a:t> </a:t>
            </a:r>
          </a:p>
          <a:p>
            <a:pPr marL="0" marR="49530" indent="0" algn="just">
              <a:spcBef>
                <a:spcPts val="375"/>
              </a:spcBef>
              <a:spcAft>
                <a:spcPts val="0"/>
              </a:spcAft>
              <a:buNone/>
            </a:pPr>
            <a:endParaRPr lang="el-GR" spc="5" dirty="0" smtClean="0">
              <a:effectLst/>
              <a:latin typeface="Times New Roman" panose="02020603050405020304" pitchFamily="18" charset="0"/>
              <a:ea typeface="Times New Roman" panose="02020603050405020304" pitchFamily="18" charset="0"/>
            </a:endParaRPr>
          </a:p>
          <a:p>
            <a:pPr marL="63500" marR="49530" algn="just">
              <a:spcBef>
                <a:spcPts val="375"/>
              </a:spcBef>
              <a:spcAft>
                <a:spcPts val="0"/>
              </a:spcAft>
            </a:pPr>
            <a:r>
              <a:rPr lang="el-GR" dirty="0" smtClean="0">
                <a:effectLst/>
                <a:latin typeface="Times New Roman" panose="02020603050405020304" pitchFamily="18" charset="0"/>
                <a:ea typeface="Times New Roman" panose="02020603050405020304" pitchFamily="18" charset="0"/>
              </a:rPr>
              <a:t>Η α</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τι</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ική</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τίμηση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2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αν</a:t>
            </a:r>
            <a:r>
              <a:rPr lang="el-GR" spc="-5"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 βοηθά</a:t>
            </a:r>
            <a:r>
              <a:rPr lang="el-GR" spc="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διά</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σ</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 εν</a:t>
            </a:r>
            <a:r>
              <a:rPr lang="el-GR" dirty="0" smtClean="0">
                <a:effectLst/>
                <a:latin typeface="Times New Roman" panose="02020603050405020304" pitchFamily="18" charset="0"/>
                <a:ea typeface="Times New Roman" panose="02020603050405020304" pitchFamily="18" charset="0"/>
              </a:rPr>
              <a:t>ώ</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ά</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ίτη</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 γ</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ραγμ</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οί</a:t>
            </a:r>
            <a:r>
              <a:rPr lang="el-GR" spc="-10"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 α</a:t>
            </a:r>
            <a:r>
              <a:rPr lang="el-GR" spc="-10"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ικον</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τικ</a:t>
            </a:r>
            <a:r>
              <a:rPr lang="el-GR" spc="-1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ύ</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ρηχ</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ή</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αγ</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ητικ</a:t>
            </a:r>
            <a:r>
              <a:rPr lang="el-GR" spc="-5"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ρα</a:t>
            </a:r>
            <a:r>
              <a:rPr lang="el-GR" spc="-15" dirty="0" smtClean="0">
                <a:effectLst/>
                <a:latin typeface="Times New Roman" panose="02020603050405020304" pitchFamily="18" charset="0"/>
                <a:ea typeface="Times New Roman" panose="02020603050405020304" pitchFamily="18" charset="0"/>
              </a:rPr>
              <a:t>φ</a:t>
            </a:r>
            <a:r>
              <a:rPr lang="el-GR" dirty="0" smtClean="0">
                <a:effectLst/>
                <a:latin typeface="Times New Roman" panose="02020603050405020304" pitchFamily="18" charset="0"/>
                <a:ea typeface="Times New Roman" panose="02020603050405020304" pitchFamily="18" charset="0"/>
              </a:rPr>
              <a:t>ίας</a:t>
            </a:r>
            <a:r>
              <a:rPr lang="el-GR" spc="5" dirty="0" smtClean="0">
                <a:effectLst/>
                <a:latin typeface="Times New Roman" panose="02020603050405020304" pitchFamily="18" charset="0"/>
                <a:ea typeface="Times New Roman" panose="02020603050405020304" pitchFamily="18" charset="0"/>
              </a:rPr>
              <a:t> γ</a:t>
            </a:r>
            <a:r>
              <a:rPr lang="el-GR" dirty="0" smtClean="0">
                <a:effectLst/>
                <a:latin typeface="Times New Roman" panose="02020603050405020304" pitchFamily="18" charset="0"/>
                <a:ea typeface="Times New Roman" panose="02020603050405020304" pitchFamily="18" charset="0"/>
              </a:rPr>
              <a:t>ια</a:t>
            </a:r>
            <a:r>
              <a:rPr lang="el-GR" spc="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δι</a:t>
            </a:r>
            <a:r>
              <a:rPr lang="el-GR" spc="5" dirty="0" smtClean="0">
                <a:effectLst/>
                <a:latin typeface="Times New Roman" panose="02020603050405020304" pitchFamily="18" charset="0"/>
                <a:ea typeface="Times New Roman" panose="02020603050405020304" pitchFamily="18" charset="0"/>
              </a:rPr>
              <a:t>ευ</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νσ</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της </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άγ</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ης </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υσ</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ιά</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τατι</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a:t>
            </a:r>
            <a:endParaRPr lang="el-GR" dirty="0" smtClean="0"/>
          </a:p>
          <a:p>
            <a:endParaRPr lang="el-GR" dirty="0"/>
          </a:p>
        </p:txBody>
      </p:sp>
    </p:spTree>
    <p:extLst>
      <p:ext uri="{BB962C8B-B14F-4D97-AF65-F5344CB8AC3E}">
        <p14:creationId xmlns:p14="http://schemas.microsoft.com/office/powerpoint/2010/main" val="2242828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Επιλογή θεραπείας της ρήξης του ΑΤ.</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Συντηρητική ή χειρουργική θεραπεία στη ρήξη του ΑΤ;</a:t>
            </a:r>
          </a:p>
          <a:p>
            <a:r>
              <a:rPr lang="el-GR" dirty="0" smtClean="0"/>
              <a:t>Δεν είναι ξεκάθαρο ποια θεραπεία είναι καλύτερη σύμφωνα με τη σύγχρονη κλινική βιβλιογραφία. Σε περίπτωση ολικής ρήξης γίνεται χειρουργείο.</a:t>
            </a:r>
          </a:p>
          <a:p>
            <a:r>
              <a:rPr lang="el-GR" dirty="0" smtClean="0"/>
              <a:t>Σε μερική ρήξη η χειρουργική θεραπεία είναι αυτή που εμφανίζει τα μικρότερα ποσοστά εμφάνισης ξανά ρήξης του ΑΤ και καλύτερης μυϊκής απόδοσης του γαστροκνημίου και </a:t>
            </a:r>
            <a:r>
              <a:rPr lang="el-GR" dirty="0" err="1" smtClean="0"/>
              <a:t>υποκνημίδιου</a:t>
            </a:r>
            <a:r>
              <a:rPr lang="el-GR" dirty="0" smtClean="0"/>
              <a:t>. Αντιθέτως, η συντηρητική θεραπεία εμφανίζει μεγάλο ποσοστό επανεμφάνισης της ρήξης. Φυσικά, η χειρουργική μέθοδος συνοδεύεται από όλα τα μειονεκτήματα ενός χειρουργείου όπως είναι οι πιθανές επιπλοκές  κατά την επούλωση, ειδικά όταν εμφανίζεται κάποια μόλυνση στην περιοχή κ.λπ.</a:t>
            </a:r>
          </a:p>
          <a:p>
            <a:r>
              <a:rPr lang="el-GR" dirty="0" smtClean="0"/>
              <a:t>Αμέσως μετά το χειρουργείο το άκρο ακινητοποιείται για  2-4 </a:t>
            </a:r>
            <a:r>
              <a:rPr lang="el-GR" dirty="0" err="1" smtClean="0"/>
              <a:t>εβδ</a:t>
            </a:r>
            <a:r>
              <a:rPr lang="el-GR" dirty="0" smtClean="0"/>
              <a:t>. προκειμένου να βοηθηθεί η διαδικασία επούλωσης. Γίνεται εφαρμογή ειδικού νάρθηκα (μπότα) για 6 </a:t>
            </a:r>
            <a:r>
              <a:rPr lang="el-GR" dirty="0" err="1" smtClean="0"/>
              <a:t>εβδ</a:t>
            </a:r>
            <a:r>
              <a:rPr lang="el-GR" dirty="0" smtClean="0"/>
              <a:t>. περίπου, ο οποίος περιορίζει την κίνηση της ραχιαίας κάμψης και διατηρεί την ΠΔΚ σε πελματιαία κάμψη, δηλαδή σε θέση χαλαρή για τον  τένοντα.  </a:t>
            </a:r>
          </a:p>
          <a:p>
            <a:r>
              <a:rPr lang="el-GR" dirty="0" smtClean="0"/>
              <a:t>Ανάλογα  με  το  πρωτόκολλο  που  ακολουθεί  ο  κάθε  χειρουργός  ποικίλλουν  οι  χρόνοι ακινητοποίησης και εφαρμογής του νάρθηκα· κάποιοι επιτρέπουν την κίνηση της πελματιαίας κάμψης της ΠΔΚ με τον νάρθηκα, ενώ ποικίλλει και η «ταχύτητα» του κάθε πρωτόκολλου ως προς την κινητοποίηση με βασικούς στόχους την επανάκτηση </a:t>
            </a:r>
            <a:r>
              <a:rPr lang="el-GR" dirty="0" smtClean="0"/>
              <a:t>του εύρους κίνησης </a:t>
            </a:r>
            <a:r>
              <a:rPr lang="el-GR" dirty="0" smtClean="0"/>
              <a:t>της ΠΔΚ και της ενδυνάμωσης των πελματιαίων καμπτήρων του άκρου.</a:t>
            </a:r>
          </a:p>
          <a:p>
            <a:endParaRPr lang="el-GR" dirty="0"/>
          </a:p>
        </p:txBody>
      </p:sp>
    </p:spTree>
    <p:extLst>
      <p:ext uri="{BB962C8B-B14F-4D97-AF65-F5344CB8AC3E}">
        <p14:creationId xmlns:p14="http://schemas.microsoft.com/office/powerpoint/2010/main" val="2288089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spcBef>
                <a:spcPts val="1000"/>
              </a:spcBef>
            </a:pPr>
            <a:r>
              <a:rPr lang="el-GR" sz="2400" dirty="0">
                <a:solidFill>
                  <a:prstClr val="black"/>
                </a:solidFill>
                <a:latin typeface="Calibri" panose="020F0502020204030204"/>
                <a:ea typeface="+mn-ea"/>
                <a:cs typeface="+mn-cs"/>
              </a:rPr>
              <a:t>Τραυματισμοί στον τένοντα και στη </a:t>
            </a:r>
            <a:r>
              <a:rPr lang="el-GR" sz="2400" dirty="0" err="1">
                <a:solidFill>
                  <a:prstClr val="black"/>
                </a:solidFill>
                <a:latin typeface="Calibri" panose="020F0502020204030204"/>
                <a:ea typeface="+mn-ea"/>
                <a:cs typeface="+mn-cs"/>
              </a:rPr>
              <a:t>μυοτενόντια</a:t>
            </a:r>
            <a:r>
              <a:rPr lang="el-GR" sz="2400" dirty="0">
                <a:solidFill>
                  <a:prstClr val="black"/>
                </a:solidFill>
                <a:latin typeface="Calibri" panose="020F0502020204030204"/>
                <a:ea typeface="+mn-ea"/>
                <a:cs typeface="+mn-cs"/>
              </a:rPr>
              <a:t> σύνδεση</a:t>
            </a:r>
            <a:br>
              <a:rPr lang="el-GR" sz="2400" dirty="0">
                <a:solidFill>
                  <a:prstClr val="black"/>
                </a:solidFill>
                <a:latin typeface="Calibri" panose="020F0502020204030204"/>
                <a:ea typeface="+mn-ea"/>
                <a:cs typeface="+mn-cs"/>
              </a:rPr>
            </a:br>
            <a:endParaRPr lang="el-GR" dirty="0"/>
          </a:p>
        </p:txBody>
      </p:sp>
      <p:sp>
        <p:nvSpPr>
          <p:cNvPr id="3" name="Content Placeholder 2"/>
          <p:cNvSpPr>
            <a:spLocks noGrp="1"/>
          </p:cNvSpPr>
          <p:nvPr>
            <p:ph idx="1"/>
          </p:nvPr>
        </p:nvSpPr>
        <p:spPr/>
        <p:txBody>
          <a:bodyPr>
            <a:normAutofit fontScale="92500" lnSpcReduction="20000"/>
          </a:bodyPr>
          <a:lstStyle/>
          <a:p>
            <a:pPr marL="63500" marR="52070" algn="just">
              <a:spcAft>
                <a:spcPts val="0"/>
              </a:spcAft>
            </a:pPr>
            <a:r>
              <a:rPr lang="el-GR" spc="-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a:t>
            </a:r>
            <a:r>
              <a:rPr lang="el-GR" spc="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2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ας</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αντ</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ός</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 της</a:t>
            </a:r>
            <a:r>
              <a:rPr lang="el-GR" spc="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ανθ</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ης</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ητικ</a:t>
            </a:r>
            <a:r>
              <a:rPr lang="el-GR" spc="-5"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ς</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ίδ</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ς</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30"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μ</a:t>
            </a:r>
            <a:r>
              <a:rPr lang="el-GR" spc="5" dirty="0" err="1" smtClean="0">
                <a:effectLst/>
                <a:latin typeface="Times New Roman" panose="02020603050405020304" pitchFamily="18" charset="0"/>
                <a:ea typeface="Times New Roman" panose="02020603050405020304" pitchFamily="18" charset="0"/>
              </a:rPr>
              <a:t>υ</a:t>
            </a:r>
            <a:r>
              <a:rPr lang="el-GR" spc="-10"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σ</a:t>
            </a:r>
            <a:r>
              <a:rPr lang="el-GR" spc="-5" dirty="0" err="1" smtClean="0">
                <a:effectLst/>
                <a:latin typeface="Times New Roman" panose="02020603050405020304" pitchFamily="18" charset="0"/>
                <a:ea typeface="Times New Roman" panose="02020603050405020304" pitchFamily="18" charset="0"/>
              </a:rPr>
              <a:t>κ</a:t>
            </a:r>
            <a:r>
              <a:rPr lang="el-GR" spc="-10" dirty="0" err="1" smtClean="0">
                <a:effectLst/>
                <a:latin typeface="Times New Roman" panose="02020603050405020304" pitchFamily="18" charset="0"/>
                <a:ea typeface="Times New Roman" panose="02020603050405020304" pitchFamily="18" charset="0"/>
              </a:rPr>
              <a:t>ε</a:t>
            </a:r>
            <a:r>
              <a:rPr lang="el-GR" spc="5" dirty="0" err="1" smtClean="0">
                <a:effectLst/>
                <a:latin typeface="Times New Roman" panose="02020603050405020304" pitchFamily="18" charset="0"/>
                <a:ea typeface="Times New Roman" panose="02020603050405020304" pitchFamily="18" charset="0"/>
              </a:rPr>
              <a:t>λε</a:t>
            </a:r>
            <a:r>
              <a:rPr lang="el-GR" spc="-10" dirty="0" err="1" smtClean="0">
                <a:effectLst/>
                <a:latin typeface="Times New Roman" panose="02020603050405020304" pitchFamily="18" charset="0"/>
                <a:ea typeface="Times New Roman" panose="02020603050405020304" pitchFamily="18" charset="0"/>
              </a:rPr>
              <a:t>τ</a:t>
            </a:r>
            <a:r>
              <a:rPr lang="el-GR" dirty="0" err="1" smtClean="0">
                <a:effectLst/>
                <a:latin typeface="Times New Roman" panose="02020603050405020304" pitchFamily="18" charset="0"/>
                <a:ea typeface="Times New Roman" panose="02020603050405020304" pitchFamily="18" charset="0"/>
              </a:rPr>
              <a:t>ικ</a:t>
            </a:r>
            <a:r>
              <a:rPr lang="el-GR" spc="-15" dirty="0" err="1" smtClean="0">
                <a:effectLst/>
                <a:latin typeface="Times New Roman" panose="02020603050405020304" pitchFamily="18" charset="0"/>
                <a:ea typeface="Times New Roman" panose="02020603050405020304" pitchFamily="18" charset="0"/>
              </a:rPr>
              <a:t>ο</a:t>
            </a:r>
            <a:r>
              <a:rPr lang="el-GR" dirty="0" err="1"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τή</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ατο</a:t>
            </a:r>
            <a:r>
              <a:rPr lang="el-GR" spc="-10"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p>
          <a:p>
            <a:pPr marL="63500" marR="52070" algn="just">
              <a:spcAft>
                <a:spcPts val="0"/>
              </a:spcAft>
            </a:pPr>
            <a:r>
              <a:rPr lang="el-GR" spc="-10"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τα</a:t>
            </a:r>
            <a:r>
              <a:rPr lang="el-GR" spc="-15"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ϊκή</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ράση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τα</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τά</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μπ</a:t>
            </a:r>
            <a:r>
              <a:rPr lang="el-GR" dirty="0" smtClean="0">
                <a:effectLst/>
                <a:latin typeface="Times New Roman" panose="02020603050405020304" pitchFamily="18" charset="0"/>
                <a:ea typeface="Times New Roman" panose="02020603050405020304" pitchFamily="18" charset="0"/>
              </a:rPr>
              <a:t>ορ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οιηθ</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 έν</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εγ</a:t>
            </a:r>
            <a:r>
              <a:rPr lang="el-GR" spc="-1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σύ</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τηρ</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οτ</a:t>
            </a:r>
            <a:r>
              <a:rPr lang="el-GR" spc="-15"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 </a:t>
            </a:r>
          </a:p>
          <a:p>
            <a:pPr marL="63500" marR="52070" algn="just">
              <a:spcAft>
                <a:spcPts val="0"/>
              </a:spcAft>
            </a:pPr>
            <a:r>
              <a:rPr lang="el-GR" spc="-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spc="3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ηρ</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ότητες αυ</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μπ</a:t>
            </a:r>
            <a:r>
              <a:rPr lang="el-GR" dirty="0" smtClean="0">
                <a:effectLst/>
                <a:latin typeface="Times New Roman" panose="02020603050405020304" pitchFamily="18" charset="0"/>
                <a:ea typeface="Times New Roman" panose="02020603050405020304" pitchFamily="18" charset="0"/>
              </a:rPr>
              <a:t>ορ</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ις</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β</a:t>
            </a:r>
            <a:r>
              <a:rPr lang="el-GR" spc="-10" dirty="0" smtClean="0">
                <a:effectLst/>
                <a:latin typeface="Times New Roman" panose="02020603050405020304" pitchFamily="18" charset="0"/>
                <a:ea typeface="Times New Roman" panose="02020603050405020304" pitchFamily="18" charset="0"/>
              </a:rPr>
              <a:t>ει</a:t>
            </a:r>
            <a:r>
              <a:rPr lang="el-GR" dirty="0" smtClean="0">
                <a:effectLst/>
                <a:latin typeface="Times New Roman" panose="02020603050405020304" pitchFamily="18" charset="0"/>
                <a:ea typeface="Times New Roman" panose="02020603050405020304" pitchFamily="18" charset="0"/>
              </a:rPr>
              <a:t>ας αλ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ά</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τηρ</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ότητες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3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αιτ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άλη</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αν</a:t>
            </a:r>
            <a:r>
              <a:rPr lang="el-GR" spc="-10"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ξη</a:t>
            </a:r>
            <a:r>
              <a:rPr lang="el-GR" spc="3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ύν</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p>
          <a:p>
            <a:pPr marL="63500" marR="52070" algn="just">
              <a:spcAft>
                <a:spcPts val="0"/>
              </a:spcAft>
            </a:pP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Λό</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ω</a:t>
            </a:r>
            <a:r>
              <a:rPr lang="el-GR" spc="2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νω</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a:t>
            </a:r>
            <a:r>
              <a:rPr lang="el-GR" spc="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οικ</a:t>
            </a:r>
            <a:r>
              <a:rPr lang="el-GR" spc="-10" dirty="0" smtClean="0">
                <a:effectLst/>
                <a:latin typeface="Times New Roman" panose="02020603050405020304" pitchFamily="18" charset="0"/>
                <a:ea typeface="Times New Roman" panose="02020603050405020304" pitchFamily="18" charset="0"/>
              </a:rPr>
              <a:t>ίλ</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2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ά</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ιαφορ</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ικ</a:t>
            </a:r>
            <a:r>
              <a:rPr lang="el-GR" spc="-10"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13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ητι</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13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αιτή</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3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ατά</a:t>
            </a:r>
            <a:r>
              <a:rPr lang="el-GR" spc="14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13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ιάρκ</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ια</a:t>
            </a:r>
            <a:r>
              <a:rPr lang="el-GR" spc="1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ορ,</a:t>
            </a:r>
            <a:r>
              <a:rPr lang="el-GR" spc="13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ό</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ηρο</a:t>
            </a:r>
            <a:r>
              <a:rPr lang="el-GR" spc="13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τικό</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 </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ταση </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 </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 </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 </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 </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 σ</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 </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βα</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ις </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 </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τέ</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 </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ον τρα</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 το</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p>
          <a:p>
            <a:pPr marL="63500" marR="52070" algn="just">
              <a:spcAft>
                <a:spcPts val="0"/>
              </a:spcAft>
            </a:pPr>
            <a:r>
              <a:rPr lang="el-GR"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 τ</a:t>
            </a:r>
            <a:r>
              <a:rPr lang="el-GR" spc="5"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υμ</a:t>
            </a:r>
            <a:r>
              <a:rPr lang="el-GR" dirty="0" smtClean="0">
                <a:effectLst/>
                <a:latin typeface="Times New Roman" panose="02020603050405020304" pitchFamily="18" charset="0"/>
                <a:ea typeface="Times New Roman" panose="02020603050405020304" pitchFamily="18" charset="0"/>
              </a:rPr>
              <a:t>ατι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οί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εν</a:t>
            </a:r>
            <a:r>
              <a:rPr lang="el-GR" spc="-10"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αν</a:t>
            </a:r>
            <a:r>
              <a:rPr lang="el-GR" spc="-10"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ηχ</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a:t>
            </a:r>
            <a:r>
              <a:rPr lang="el-GR" spc="-20"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μπ</a:t>
            </a:r>
            <a:r>
              <a:rPr lang="el-GR" dirty="0" smtClean="0">
                <a:effectLst/>
                <a:latin typeface="Times New Roman" panose="02020603050405020304" pitchFamily="18" charset="0"/>
                <a:ea typeface="Times New Roman" panose="02020603050405020304" pitchFamily="18" charset="0"/>
              </a:rPr>
              <a:t>ορ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ε</a:t>
            </a:r>
            <a:r>
              <a:rPr lang="el-GR" spc="-5"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 οξ</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ίς ή χρό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ιο</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a:t>
            </a:r>
            <a:endParaRPr lang="el-GR" sz="2000" dirty="0" smtClean="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677360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l-GR" sz="2400" dirty="0">
                <a:solidFill>
                  <a:prstClr val="black"/>
                </a:solidFill>
                <a:latin typeface="Calibri" panose="020F0502020204030204"/>
              </a:rPr>
              <a:t>Τραυματισμοί στον τένοντα και στη </a:t>
            </a:r>
            <a:r>
              <a:rPr lang="el-GR" sz="2400" dirty="0" err="1">
                <a:solidFill>
                  <a:prstClr val="black"/>
                </a:solidFill>
                <a:latin typeface="Calibri" panose="020F0502020204030204"/>
              </a:rPr>
              <a:t>μυοτενόντια</a:t>
            </a:r>
            <a:r>
              <a:rPr lang="el-GR" sz="2400" dirty="0">
                <a:solidFill>
                  <a:prstClr val="black"/>
                </a:solidFill>
                <a:latin typeface="Calibri" panose="020F0502020204030204"/>
              </a:rPr>
              <a:t> σύνδεση</a:t>
            </a:r>
            <a:br>
              <a:rPr lang="el-GR" sz="2400" dirty="0">
                <a:solidFill>
                  <a:prstClr val="black"/>
                </a:solidFill>
                <a:latin typeface="Calibri" panose="020F0502020204030204"/>
              </a:rPr>
            </a:br>
            <a:endParaRPr lang="el-GR" dirty="0"/>
          </a:p>
        </p:txBody>
      </p:sp>
      <p:sp>
        <p:nvSpPr>
          <p:cNvPr id="7" name="Content Placeholder 6"/>
          <p:cNvSpPr>
            <a:spLocks noGrp="1"/>
          </p:cNvSpPr>
          <p:nvPr>
            <p:ph sz="half" idx="1"/>
          </p:nvPr>
        </p:nvSpPr>
        <p:spPr/>
        <p:txBody>
          <a:bodyPr>
            <a:normAutofit fontScale="92500" lnSpcReduction="20000"/>
          </a:bodyPr>
          <a:lstStyle/>
          <a:p>
            <a:pPr marL="63500" marR="50165" indent="457200" algn="just">
              <a:spcAft>
                <a:spcPts val="0"/>
              </a:spcAft>
            </a:pPr>
            <a:r>
              <a:rPr lang="el-GR" dirty="0" smtClean="0">
                <a:effectLst/>
                <a:latin typeface="Times New Roman" panose="02020603050405020304" pitchFamily="18" charset="0"/>
                <a:ea typeface="Times New Roman" panose="02020603050405020304" pitchFamily="18" charset="0"/>
              </a:rPr>
              <a:t>Τρ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ός</a:t>
            </a:r>
            <a:r>
              <a:rPr lang="el-GR" spc="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συ</a:t>
            </a:r>
            <a:r>
              <a:rPr lang="el-GR" spc="-1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β</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ασ</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ρα</a:t>
            </a:r>
            <a:r>
              <a:rPr lang="el-GR" spc="4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υ ή</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ΤΣ</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ή</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ΤΣ.</a:t>
            </a:r>
            <a:r>
              <a:rPr lang="el-GR" spc="15" dirty="0" smtClean="0">
                <a:effectLst/>
                <a:latin typeface="Times New Roman" panose="02020603050405020304" pitchFamily="18" charset="0"/>
                <a:ea typeface="Times New Roman" panose="02020603050405020304" pitchFamily="18" charset="0"/>
              </a:rPr>
              <a:t> </a:t>
            </a:r>
          </a:p>
          <a:p>
            <a:pPr marL="63500" marR="50165" indent="457200" algn="just">
              <a:spcAft>
                <a:spcPts val="0"/>
              </a:spcAft>
            </a:pP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υν</a:t>
            </a:r>
            <a:r>
              <a:rPr lang="el-GR" dirty="0" smtClean="0">
                <a:effectLst/>
                <a:latin typeface="Times New Roman" panose="02020603050405020304" pitchFamily="18" charset="0"/>
                <a:ea typeface="Times New Roman" panose="02020603050405020304" pitchFamily="18" charset="0"/>
              </a:rPr>
              <a:t>ή</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ιο</a:t>
            </a:r>
            <a:r>
              <a:rPr lang="el-GR" spc="5" dirty="0" smtClean="0">
                <a:effectLst/>
                <a:latin typeface="Times New Roman" panose="02020603050405020304" pitchFamily="18" charset="0"/>
                <a:ea typeface="Times New Roman" panose="02020603050405020304" pitchFamily="18" charset="0"/>
              </a:rPr>
              <a:t> σ</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ί</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υμ</a:t>
            </a:r>
            <a:r>
              <a:rPr lang="el-GR" dirty="0" smtClean="0">
                <a:effectLst/>
                <a:latin typeface="Times New Roman" panose="02020603050405020304" pitchFamily="18" charset="0"/>
                <a:ea typeface="Times New Roman" panose="02020603050405020304" pitchFamily="18" charset="0"/>
              </a:rPr>
              <a:t>ατι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οί</a:t>
            </a:r>
            <a:r>
              <a:rPr lang="el-GR" spc="5" dirty="0" smtClean="0">
                <a:effectLst/>
                <a:latin typeface="Times New Roman" panose="02020603050405020304" pitchFamily="18" charset="0"/>
                <a:ea typeface="Times New Roman" panose="02020603050405020304" pitchFamily="18" charset="0"/>
              </a:rPr>
              <a:t> συ</a:t>
            </a:r>
            <a:r>
              <a:rPr lang="el-GR" spc="-1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βαί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 ΜΤΣ.</a:t>
            </a:r>
            <a:r>
              <a:rPr lang="el-GR" spc="155" dirty="0" smtClean="0">
                <a:effectLst/>
                <a:latin typeface="Times New Roman" panose="02020603050405020304" pitchFamily="18" charset="0"/>
                <a:ea typeface="Times New Roman" panose="02020603050405020304" pitchFamily="18" charset="0"/>
              </a:rPr>
              <a:t> </a:t>
            </a:r>
          </a:p>
          <a:p>
            <a:pPr marL="63500" marR="50165" indent="457200" algn="just">
              <a:spcAft>
                <a:spcPts val="0"/>
              </a:spcAft>
            </a:pP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ιο</a:t>
            </a:r>
            <a:r>
              <a:rPr lang="el-GR" spc="17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άν</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α</a:t>
            </a:r>
            <a:r>
              <a:rPr lang="el-GR" spc="15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βα</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17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 </a:t>
            </a:r>
            <a:r>
              <a:rPr lang="el-GR" spc="-5"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Σ</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 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20" dirty="0" smtClean="0">
                <a:effectLst/>
                <a:latin typeface="Times New Roman" panose="02020603050405020304" pitchFamily="18" charset="0"/>
                <a:ea typeface="Times New Roman" panose="02020603050405020304" pitchFamily="18" charset="0"/>
              </a:rPr>
              <a:t> </a:t>
            </a:r>
            <a:r>
              <a:rPr lang="el-GR" dirty="0" err="1" smtClean="0">
                <a:effectLst/>
                <a:latin typeface="Times New Roman" panose="02020603050405020304" pitchFamily="18" charset="0"/>
                <a:ea typeface="Times New Roman" panose="02020603050405020304" pitchFamily="18" charset="0"/>
              </a:rPr>
              <a:t>α</a:t>
            </a:r>
            <a:r>
              <a:rPr lang="el-GR" spc="-10" dirty="0" err="1" smtClean="0">
                <a:effectLst/>
                <a:latin typeface="Times New Roman" panose="02020603050405020304" pitchFamily="18" charset="0"/>
                <a:ea typeface="Times New Roman" panose="02020603050405020304" pitchFamily="18" charset="0"/>
              </a:rPr>
              <a:t>πο</a:t>
            </a:r>
            <a:r>
              <a:rPr lang="el-GR" spc="5" dirty="0" err="1" smtClean="0">
                <a:effectLst/>
                <a:latin typeface="Times New Roman" panose="02020603050405020304" pitchFamily="18" charset="0"/>
                <a:ea typeface="Times New Roman" panose="02020603050405020304" pitchFamily="18" charset="0"/>
              </a:rPr>
              <a:t>σ</a:t>
            </a:r>
            <a:r>
              <a:rPr lang="el-GR" spc="-5" dirty="0" err="1" smtClean="0">
                <a:effectLst/>
                <a:latin typeface="Times New Roman" panose="02020603050405020304" pitchFamily="18" charset="0"/>
                <a:ea typeface="Times New Roman" panose="02020603050405020304" pitchFamily="18" charset="0"/>
              </a:rPr>
              <a:t>π</a:t>
            </a:r>
            <a:r>
              <a:rPr lang="el-GR" dirty="0" err="1" smtClean="0">
                <a:effectLst/>
                <a:latin typeface="Times New Roman" panose="02020603050405020304" pitchFamily="18" charset="0"/>
                <a:ea typeface="Times New Roman" panose="02020603050405020304" pitchFamily="18" charset="0"/>
              </a:rPr>
              <a:t>αστ</a:t>
            </a:r>
            <a:r>
              <a:rPr lang="el-GR" spc="5" dirty="0" err="1" smtClean="0">
                <a:effectLst/>
                <a:latin typeface="Times New Roman" panose="02020603050405020304" pitchFamily="18" charset="0"/>
                <a:ea typeface="Times New Roman" panose="02020603050405020304" pitchFamily="18" charset="0"/>
              </a:rPr>
              <a:t>ι</a:t>
            </a:r>
            <a:r>
              <a:rPr lang="el-GR" spc="-5" dirty="0" err="1" smtClean="0">
                <a:effectLst/>
                <a:latin typeface="Times New Roman" panose="02020603050405020304" pitchFamily="18" charset="0"/>
                <a:ea typeface="Times New Roman" panose="02020603050405020304" pitchFamily="18" charset="0"/>
              </a:rPr>
              <a:t>κ</a:t>
            </a:r>
            <a:r>
              <a:rPr lang="el-GR" dirty="0" err="1"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άτ</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ηλα</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την</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ή</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ατος του</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ιό</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ου 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 το 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τό 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20"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ίο</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ρό</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φ</a:t>
            </a:r>
            <a:r>
              <a:rPr lang="el-GR" spc="-10"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 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τό</a:t>
            </a:r>
            <a:r>
              <a:rPr lang="el-GR" spc="10" dirty="0">
                <a:latin typeface="Times New Roman" panose="02020603050405020304" pitchFamily="18" charset="0"/>
                <a:ea typeface="Times New Roman" panose="02020603050405020304" pitchFamily="18" charset="0"/>
              </a:rPr>
              <a:t>.</a:t>
            </a:r>
            <a:endParaRPr lang="el-GR" sz="2000" dirty="0" smtClean="0">
              <a:effectLst/>
              <a:latin typeface="Times New Roman" panose="02020603050405020304" pitchFamily="18" charset="0"/>
              <a:ea typeface="Times New Roman" panose="02020603050405020304" pitchFamily="18" charset="0"/>
            </a:endParaRPr>
          </a:p>
          <a:p>
            <a:endParaRPr lang="el-GR" dirty="0"/>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86500" y="1955800"/>
            <a:ext cx="5207000" cy="4221163"/>
          </a:xfrm>
        </p:spPr>
      </p:pic>
    </p:spTree>
    <p:extLst>
      <p:ext uri="{BB962C8B-B14F-4D97-AF65-F5344CB8AC3E}">
        <p14:creationId xmlns:p14="http://schemas.microsoft.com/office/powerpoint/2010/main" val="405544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500">
              <a:lnSpc>
                <a:spcPts val="1300"/>
              </a:lnSpc>
              <a:spcAft>
                <a:spcPts val="0"/>
              </a:spcAft>
            </a:pPr>
            <a:r>
              <a:rPr lang="el-GR" b="1" dirty="0" smtClean="0">
                <a:effectLst/>
                <a:latin typeface="Times New Roman" panose="02020603050405020304" pitchFamily="18" charset="0"/>
                <a:ea typeface="Times New Roman" panose="02020603050405020304" pitchFamily="18" charset="0"/>
              </a:rPr>
              <a:t>Ο</a:t>
            </a:r>
            <a:r>
              <a:rPr lang="el-GR" b="1" spc="5" dirty="0" smtClean="0">
                <a:effectLst/>
                <a:latin typeface="Times New Roman" panose="02020603050405020304" pitchFamily="18" charset="0"/>
                <a:ea typeface="Times New Roman" panose="02020603050405020304" pitchFamily="18" charset="0"/>
              </a:rPr>
              <a:t>ξ</a:t>
            </a:r>
            <a:r>
              <a:rPr lang="el-GR" b="1" dirty="0" smtClean="0">
                <a:effectLst/>
                <a:latin typeface="Times New Roman" panose="02020603050405020304" pitchFamily="18" charset="0"/>
                <a:ea typeface="Times New Roman" panose="02020603050405020304" pitchFamily="18" charset="0"/>
              </a:rPr>
              <a:t>είς </a:t>
            </a:r>
            <a:r>
              <a:rPr lang="el-GR" b="1" spc="-5" dirty="0" smtClean="0">
                <a:effectLst/>
                <a:latin typeface="Times New Roman" panose="02020603050405020304" pitchFamily="18" charset="0"/>
                <a:ea typeface="Times New Roman" panose="02020603050405020304" pitchFamily="18" charset="0"/>
              </a:rPr>
              <a:t>τ</a:t>
            </a:r>
            <a:r>
              <a:rPr lang="el-GR" b="1" spc="5" dirty="0" smtClean="0">
                <a:effectLst/>
                <a:latin typeface="Times New Roman" panose="02020603050405020304" pitchFamily="18" charset="0"/>
                <a:ea typeface="Times New Roman" panose="02020603050405020304" pitchFamily="18" charset="0"/>
              </a:rPr>
              <a:t>ρ</a:t>
            </a:r>
            <a:r>
              <a:rPr lang="el-GR" b="1" dirty="0" smtClean="0">
                <a:effectLst/>
                <a:latin typeface="Times New Roman" panose="02020603050405020304" pitchFamily="18" charset="0"/>
                <a:ea typeface="Times New Roman" panose="02020603050405020304" pitchFamily="18" charset="0"/>
              </a:rPr>
              <a:t>α</a:t>
            </a:r>
            <a:r>
              <a:rPr lang="el-GR" b="1" spc="-10" dirty="0" smtClean="0">
                <a:effectLst/>
                <a:latin typeface="Times New Roman" panose="02020603050405020304" pitchFamily="18" charset="0"/>
                <a:ea typeface="Times New Roman" panose="02020603050405020304" pitchFamily="18" charset="0"/>
              </a:rPr>
              <a:t>υ</a:t>
            </a:r>
            <a:r>
              <a:rPr lang="el-GR" b="1" dirty="0" smtClean="0">
                <a:effectLst/>
                <a:latin typeface="Times New Roman" panose="02020603050405020304" pitchFamily="18" charset="0"/>
                <a:ea typeface="Times New Roman" panose="02020603050405020304" pitchFamily="18" charset="0"/>
              </a:rPr>
              <a:t>ματι</a:t>
            </a:r>
            <a:r>
              <a:rPr lang="el-GR" b="1" spc="-5" dirty="0" smtClean="0">
                <a:effectLst/>
                <a:latin typeface="Times New Roman" panose="02020603050405020304" pitchFamily="18" charset="0"/>
                <a:ea typeface="Times New Roman" panose="02020603050405020304" pitchFamily="18" charset="0"/>
              </a:rPr>
              <a:t>σ</a:t>
            </a:r>
            <a:r>
              <a:rPr lang="el-GR" b="1" dirty="0" smtClean="0">
                <a:effectLst/>
                <a:latin typeface="Times New Roman" panose="02020603050405020304" pitchFamily="18" charset="0"/>
                <a:ea typeface="Times New Roman" panose="02020603050405020304" pitchFamily="18" charset="0"/>
              </a:rPr>
              <a:t>μοί των τενόν</a:t>
            </a:r>
            <a:r>
              <a:rPr lang="el-GR" b="1" spc="-15" dirty="0" smtClean="0">
                <a:effectLst/>
                <a:latin typeface="Times New Roman" panose="02020603050405020304" pitchFamily="18" charset="0"/>
                <a:ea typeface="Times New Roman" panose="02020603050405020304" pitchFamily="18" charset="0"/>
              </a:rPr>
              <a:t>τ</a:t>
            </a:r>
            <a:r>
              <a:rPr lang="el-GR" b="1" spc="10" dirty="0" smtClean="0">
                <a:effectLst/>
                <a:latin typeface="Times New Roman" panose="02020603050405020304" pitchFamily="18" charset="0"/>
                <a:ea typeface="Times New Roman" panose="02020603050405020304" pitchFamily="18" charset="0"/>
              </a:rPr>
              <a:t>ω</a:t>
            </a:r>
            <a:r>
              <a:rPr lang="el-GR" b="1" dirty="0" smtClean="0">
                <a:effectLst/>
                <a:latin typeface="Times New Roman" panose="02020603050405020304" pitchFamily="18" charset="0"/>
                <a:ea typeface="Times New Roman" panose="02020603050405020304" pitchFamily="18" charset="0"/>
              </a:rPr>
              <a:t>ν</a:t>
            </a:r>
            <a:r>
              <a:rPr lang="el-GR" sz="3200" dirty="0" smtClean="0">
                <a:effectLst/>
                <a:latin typeface="Times New Roman" panose="02020603050405020304" pitchFamily="18" charset="0"/>
                <a:ea typeface="Times New Roman" panose="02020603050405020304" pitchFamily="18" charset="0"/>
              </a:rPr>
              <a:t/>
            </a:r>
            <a:br>
              <a:rPr lang="el-GR" sz="3200" dirty="0" smtClean="0">
                <a:effectLst/>
                <a:latin typeface="Times New Roman" panose="02020603050405020304" pitchFamily="18" charset="0"/>
                <a:ea typeface="Times New Roman" panose="02020603050405020304" pitchFamily="18" charset="0"/>
              </a:rPr>
            </a:br>
            <a:endParaRPr lang="el-GR" dirty="0"/>
          </a:p>
        </p:txBody>
      </p:sp>
      <p:sp>
        <p:nvSpPr>
          <p:cNvPr id="5" name="Content Placeholder 4"/>
          <p:cNvSpPr>
            <a:spLocks noGrp="1"/>
          </p:cNvSpPr>
          <p:nvPr>
            <p:ph idx="1"/>
          </p:nvPr>
        </p:nvSpPr>
        <p:spPr/>
        <p:txBody>
          <a:bodyPr>
            <a:normAutofit fontScale="40000" lnSpcReduction="20000"/>
          </a:bodyPr>
          <a:lstStyle/>
          <a:p>
            <a:pPr marL="63500" marR="51435" algn="just">
              <a:lnSpc>
                <a:spcPct val="120000"/>
              </a:lnSpc>
              <a:spcAft>
                <a:spcPts val="0"/>
              </a:spcAft>
            </a:pPr>
            <a:r>
              <a:rPr lang="el-GR" sz="3800" spc="-5"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ι</a:t>
            </a:r>
            <a:r>
              <a:rPr lang="el-GR" sz="3800" spc="16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υν</a:t>
            </a:r>
            <a:r>
              <a:rPr lang="el-GR" sz="3800" dirty="0" smtClean="0">
                <a:effectLst/>
                <a:latin typeface="Times New Roman" panose="02020603050405020304" pitchFamily="18" charset="0"/>
                <a:ea typeface="Times New Roman" panose="02020603050405020304" pitchFamily="18" charset="0"/>
              </a:rPr>
              <a:t>η</a:t>
            </a:r>
            <a:r>
              <a:rPr lang="el-GR" sz="3800" spc="-15" dirty="0" smtClean="0">
                <a:effectLst/>
                <a:latin typeface="Times New Roman" panose="02020603050405020304" pitchFamily="18" charset="0"/>
                <a:ea typeface="Times New Roman" panose="02020603050405020304" pitchFamily="18" charset="0"/>
              </a:rPr>
              <a:t>θ</a:t>
            </a:r>
            <a:r>
              <a:rPr lang="el-GR" sz="380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σ</a:t>
            </a:r>
            <a:r>
              <a:rPr lang="el-GR" sz="3800" spc="-1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έν</a:t>
            </a:r>
            <a:r>
              <a:rPr lang="el-GR" sz="3800" spc="-10"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ι</a:t>
            </a:r>
            <a:r>
              <a:rPr lang="el-GR" sz="3800" spc="16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ξ</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ίς</a:t>
            </a:r>
            <a:r>
              <a:rPr lang="el-GR" sz="3800" spc="14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τρ</a:t>
            </a:r>
            <a:r>
              <a:rPr lang="el-GR" sz="3800" spc="-15"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ατ</a:t>
            </a:r>
            <a:r>
              <a:rPr lang="el-GR" sz="3800" spc="-1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οί</a:t>
            </a:r>
            <a:r>
              <a:rPr lang="el-GR" sz="3800" spc="16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a:t>
            </a:r>
            <a:r>
              <a:rPr lang="el-GR" sz="3800" spc="16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εν</a:t>
            </a:r>
            <a:r>
              <a:rPr lang="el-GR" sz="3800" spc="-1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a:t>
            </a:r>
            <a:r>
              <a:rPr lang="el-GR" sz="3800" spc="15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αι</a:t>
            </a:r>
            <a:r>
              <a:rPr lang="el-GR" sz="3800" spc="14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οι</a:t>
            </a:r>
            <a:r>
              <a:rPr lang="el-GR" sz="3800" spc="14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a:t>
            </a:r>
            <a:r>
              <a:rPr lang="el-GR" sz="3800" spc="-10"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ικές</a:t>
            </a:r>
            <a:r>
              <a:rPr lang="el-GR" sz="3800" spc="15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αι</a:t>
            </a:r>
            <a:r>
              <a:rPr lang="el-GR" sz="3800" spc="14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οι</a:t>
            </a:r>
            <a:r>
              <a:rPr lang="el-GR" sz="3800" spc="14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ι</a:t>
            </a:r>
            <a:r>
              <a:rPr lang="el-GR" sz="3800" spc="-1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έ</a:t>
            </a:r>
            <a:r>
              <a:rPr lang="el-GR" sz="3800" dirty="0" smtClean="0">
                <a:effectLst/>
                <a:latin typeface="Times New Roman" panose="02020603050405020304" pitchFamily="18" charset="0"/>
                <a:ea typeface="Times New Roman" panose="02020603050405020304" pitchFamily="18" charset="0"/>
              </a:rPr>
              <a:t>ς</a:t>
            </a:r>
            <a:r>
              <a:rPr lang="el-GR" sz="3800" spc="15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ρή</a:t>
            </a:r>
            <a:r>
              <a:rPr lang="el-GR" sz="3800" spc="-10" dirty="0" smtClean="0">
                <a:effectLst/>
                <a:latin typeface="Times New Roman" panose="02020603050405020304" pitchFamily="18" charset="0"/>
                <a:ea typeface="Times New Roman" panose="02020603050405020304" pitchFamily="18" charset="0"/>
              </a:rPr>
              <a:t>ξ</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ις</a:t>
            </a:r>
            <a:r>
              <a:rPr lang="el-GR" sz="3800" spc="15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ς</a:t>
            </a:r>
            <a:r>
              <a:rPr lang="el-GR" sz="3800" dirty="0" smtClean="0">
                <a:effectLst/>
                <a:latin typeface="Times New Roman" panose="02020603050405020304" pitchFamily="18" charset="0"/>
                <a:ea typeface="Times New Roman" panose="02020603050405020304" pitchFamily="18" charset="0"/>
              </a:rPr>
              <a:t>.</a:t>
            </a:r>
            <a:r>
              <a:rPr lang="el-GR" sz="3800" spc="145" dirty="0" smtClean="0">
                <a:effectLst/>
                <a:latin typeface="Times New Roman" panose="02020603050405020304" pitchFamily="18" charset="0"/>
                <a:ea typeface="Times New Roman" panose="02020603050405020304" pitchFamily="18" charset="0"/>
              </a:rPr>
              <a:t> </a:t>
            </a:r>
          </a:p>
          <a:p>
            <a:pPr marL="63500" marR="51435" algn="just">
              <a:lnSpc>
                <a:spcPct val="120000"/>
              </a:lnSpc>
              <a:spcAft>
                <a:spcPts val="0"/>
              </a:spcAft>
            </a:pP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τη</a:t>
            </a:r>
            <a:r>
              <a:rPr lang="el-GR" sz="3800" spc="14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ι</a:t>
            </a:r>
            <a:r>
              <a:rPr lang="el-GR" sz="3800" spc="-1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ή ρήξη</a:t>
            </a:r>
            <a:r>
              <a:rPr lang="el-GR" sz="3800" spc="15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υ</a:t>
            </a:r>
            <a:r>
              <a:rPr lang="el-GR" sz="3800" spc="165"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έν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τα</a:t>
            </a:r>
            <a:r>
              <a:rPr lang="el-GR" sz="3800" spc="15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ια</a:t>
            </a:r>
            <a:r>
              <a:rPr lang="el-GR" sz="3800" spc="14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ξ</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ή</a:t>
            </a:r>
            <a:r>
              <a:rPr lang="el-GR" sz="3800" spc="155"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δ</a:t>
            </a:r>
            <a:r>
              <a:rPr lang="el-GR" sz="3800" spc="5" dirty="0" smtClean="0">
                <a:effectLst/>
                <a:latin typeface="Times New Roman" panose="02020603050405020304" pitchFamily="18" charset="0"/>
                <a:ea typeface="Times New Roman" panose="02020603050405020304" pitchFamily="18" charset="0"/>
              </a:rPr>
              <a:t>ύν</a:t>
            </a:r>
            <a:r>
              <a:rPr lang="el-GR" sz="3800"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η</a:t>
            </a:r>
            <a:r>
              <a:rPr lang="el-GR" sz="3800" spc="15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ή</a:t>
            </a:r>
            <a:r>
              <a:rPr lang="el-GR" sz="3800" spc="14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ια</a:t>
            </a:r>
            <a:r>
              <a:rPr lang="el-GR" sz="3800" spc="14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βο</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ική</a:t>
            </a:r>
            <a:r>
              <a:rPr lang="el-GR" sz="3800" spc="14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δ</a:t>
            </a:r>
            <a:r>
              <a:rPr lang="el-GR" sz="3800" spc="5" dirty="0" smtClean="0">
                <a:effectLst/>
                <a:latin typeface="Times New Roman" panose="02020603050405020304" pitchFamily="18" charset="0"/>
                <a:ea typeface="Times New Roman" panose="02020603050405020304" pitchFamily="18" charset="0"/>
              </a:rPr>
              <a:t>ύν</a:t>
            </a:r>
            <a:r>
              <a:rPr lang="el-GR" sz="3800"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η</a:t>
            </a:r>
            <a:r>
              <a:rPr lang="el-GR" sz="3800" spc="14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15" dirty="0" smtClean="0">
                <a:effectLst/>
                <a:latin typeface="Times New Roman" panose="02020603050405020304" pitchFamily="18" charset="0"/>
                <a:ea typeface="Times New Roman" panose="02020603050405020304" pitchFamily="18" charset="0"/>
              </a:rPr>
              <a:t>φ</a:t>
            </a:r>
            <a:r>
              <a:rPr lang="el-GR" sz="3800" spc="5" dirty="0" smtClean="0">
                <a:effectLst/>
                <a:latin typeface="Times New Roman" panose="02020603050405020304" pitchFamily="18" charset="0"/>
                <a:ea typeface="Times New Roman" panose="02020603050405020304" pitchFamily="18" charset="0"/>
              </a:rPr>
              <a:t>ελ</a:t>
            </a:r>
            <a:r>
              <a:rPr lang="el-GR" sz="3800" spc="-1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υσ</a:t>
            </a:r>
            <a:r>
              <a:rPr lang="el-GR" sz="3800" spc="-5" dirty="0" smtClean="0">
                <a:effectLst/>
                <a:latin typeface="Times New Roman" panose="02020603050405020304" pitchFamily="18" charset="0"/>
                <a:ea typeface="Times New Roman" panose="02020603050405020304" pitchFamily="18" charset="0"/>
              </a:rPr>
              <a:t>μ</a:t>
            </a:r>
            <a:r>
              <a:rPr lang="el-GR" sz="3800" spc="-10"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ύ</a:t>
            </a:r>
            <a:r>
              <a:rPr lang="el-GR" sz="3800" spc="16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μπ</a:t>
            </a:r>
            <a:r>
              <a:rPr lang="el-GR" sz="3800" dirty="0" smtClean="0">
                <a:effectLst/>
                <a:latin typeface="Times New Roman" panose="02020603050405020304" pitchFamily="18" charset="0"/>
                <a:ea typeface="Times New Roman" panose="02020603050405020304" pitchFamily="18" charset="0"/>
              </a:rPr>
              <a:t>ορ</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ί</a:t>
            </a:r>
            <a:r>
              <a:rPr lang="el-GR" sz="3800" spc="16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a:t>
            </a:r>
            <a:r>
              <a:rPr lang="el-GR" sz="3800" spc="14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ρο</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a:t>
            </a:r>
            <a:r>
              <a:rPr lang="el-GR" sz="3800" spc="-10" dirty="0" smtClean="0">
                <a:effectLst/>
                <a:latin typeface="Times New Roman" panose="02020603050405020304" pitchFamily="18" charset="0"/>
                <a:ea typeface="Times New Roman" panose="02020603050405020304" pitchFamily="18" charset="0"/>
              </a:rPr>
              <a:t>λ</a:t>
            </a:r>
            <a:r>
              <a:rPr lang="el-GR" sz="3800" spc="5" dirty="0" smtClean="0">
                <a:effectLst/>
                <a:latin typeface="Times New Roman" panose="02020603050405020304" pitchFamily="18" charset="0"/>
                <a:ea typeface="Times New Roman" panose="02020603050405020304" pitchFamily="18" charset="0"/>
              </a:rPr>
              <a:t>έ</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a:t>
            </a:r>
            <a:r>
              <a:rPr lang="el-GR" sz="3800" spc="16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dirty="0" smtClean="0">
                <a:effectLst/>
                <a:latin typeface="Times New Roman" panose="02020603050405020304" pitchFamily="18" charset="0"/>
                <a:ea typeface="Times New Roman" panose="02020603050405020304" pitchFamily="18" charset="0"/>
              </a:rPr>
              <a:t>η ρήξη</a:t>
            </a:r>
            <a:r>
              <a:rPr lang="el-GR" sz="3800" spc="1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ός</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έ</a:t>
            </a:r>
            <a:r>
              <a:rPr lang="el-GR" sz="3800" dirty="0" smtClean="0">
                <a:effectLst/>
                <a:latin typeface="Times New Roman" panose="02020603050405020304" pitchFamily="18" charset="0"/>
                <a:ea typeface="Times New Roman" panose="02020603050405020304" pitchFamily="18" charset="0"/>
              </a:rPr>
              <a:t>ρ</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του</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έ</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τα</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ε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ό</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1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οίδη</a:t>
            </a:r>
            <a:r>
              <a:rPr lang="el-GR" sz="3800" spc="-20"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α</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αι</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ι</a:t>
            </a:r>
            <a:r>
              <a:rPr lang="el-GR" sz="3800" dirty="0" smtClean="0">
                <a:effectLst/>
                <a:latin typeface="Times New Roman" panose="02020603050405020304" pitchFamily="18" charset="0"/>
                <a:ea typeface="Times New Roman" panose="02020603050405020304" pitchFamily="18" charset="0"/>
              </a:rPr>
              <a:t>ο</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ό</a:t>
            </a:r>
            <a:r>
              <a:rPr lang="el-GR" sz="3800" spc="1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dirty="0" smtClean="0">
                <a:effectLst/>
                <a:latin typeface="Times New Roman" panose="02020603050405020304" pitchFamily="18" charset="0"/>
                <a:ea typeface="Times New Roman" panose="02020603050405020304" pitchFamily="18" charset="0"/>
              </a:rPr>
              <a:t>ης</a:t>
            </a:r>
            <a:r>
              <a:rPr lang="el-GR" sz="3800" spc="5" dirty="0" smtClean="0">
                <a:effectLst/>
                <a:latin typeface="Times New Roman" panose="02020603050405020304" pitchFamily="18" charset="0"/>
                <a:ea typeface="Times New Roman" panose="02020603050405020304" pitchFamily="18" charset="0"/>
              </a:rPr>
              <a:t> λ</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ιτ</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γ</a:t>
            </a:r>
            <a:r>
              <a:rPr lang="el-GR" sz="3800" dirty="0" smtClean="0">
                <a:effectLst/>
                <a:latin typeface="Times New Roman" panose="02020603050405020304" pitchFamily="18" charset="0"/>
                <a:ea typeface="Times New Roman" panose="02020603050405020304" pitchFamily="18" charset="0"/>
              </a:rPr>
              <a:t>ίας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του</a:t>
            </a:r>
            <a:r>
              <a:rPr lang="el-GR" sz="3800" spc="15"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ς</a:t>
            </a:r>
            <a:r>
              <a:rPr lang="el-GR" sz="3800" dirty="0" smtClean="0">
                <a:effectLst/>
                <a:latin typeface="Times New Roman" panose="02020603050405020304" pitchFamily="18" charset="0"/>
                <a:ea typeface="Times New Roman" panose="02020603050405020304" pitchFamily="18" charset="0"/>
              </a:rPr>
              <a:t>.</a:t>
            </a:r>
            <a:r>
              <a:rPr lang="el-GR" sz="3800" spc="10" dirty="0" smtClean="0">
                <a:effectLst/>
                <a:latin typeface="Times New Roman" panose="02020603050405020304" pitchFamily="18" charset="0"/>
                <a:ea typeface="Times New Roman" panose="02020603050405020304" pitchFamily="18" charset="0"/>
              </a:rPr>
              <a:t> </a:t>
            </a:r>
          </a:p>
          <a:p>
            <a:pPr marL="63500" marR="51435" algn="just">
              <a:lnSpc>
                <a:spcPct val="120000"/>
              </a:lnSpc>
              <a:spcAft>
                <a:spcPts val="0"/>
              </a:spcAft>
            </a:pP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την</a:t>
            </a:r>
            <a:r>
              <a:rPr lang="el-GR" sz="3800" spc="15"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ι</a:t>
            </a:r>
            <a:r>
              <a:rPr lang="el-GR" sz="3800" spc="-1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ή ρήξη</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ός</a:t>
            </a:r>
            <a:r>
              <a:rPr lang="el-GR" sz="3800" spc="1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έ</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τα </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άρχ</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ήρης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ρήξη</a:t>
            </a:r>
            <a:r>
              <a:rPr lang="el-GR" sz="3800" spc="1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ό</a:t>
            </a:r>
            <a:r>
              <a:rPr lang="el-GR" sz="3800" spc="-10" dirty="0" smtClean="0">
                <a:effectLst/>
                <a:latin typeface="Times New Roman" panose="02020603050405020304" pitchFamily="18" charset="0"/>
                <a:ea typeface="Times New Roman" panose="02020603050405020304" pitchFamily="18" charset="0"/>
              </a:rPr>
              <a:t>λ</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a:t>
            </a:r>
            <a:r>
              <a:rPr lang="el-GR" sz="3800" spc="2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a:t>
            </a:r>
            <a:r>
              <a:rPr lang="el-GR" sz="3800" spc="20" dirty="0" smtClean="0">
                <a:effectLst/>
                <a:latin typeface="Times New Roman" panose="02020603050405020304" pitchFamily="18" charset="0"/>
                <a:ea typeface="Times New Roman" panose="02020603050405020304" pitchFamily="18" charset="0"/>
              </a:rPr>
              <a:t> </a:t>
            </a:r>
            <a:r>
              <a:rPr lang="el-GR" sz="3800" dirty="0" err="1" smtClean="0">
                <a:effectLst/>
                <a:latin typeface="Times New Roman" panose="02020603050405020304" pitchFamily="18" charset="0"/>
                <a:ea typeface="Times New Roman" panose="02020603050405020304" pitchFamily="18" charset="0"/>
              </a:rPr>
              <a:t>τ</a:t>
            </a:r>
            <a:r>
              <a:rPr lang="el-GR" sz="3800" spc="-10" dirty="0" err="1" smtClean="0">
                <a:effectLst/>
                <a:latin typeface="Times New Roman" panose="02020603050405020304" pitchFamily="18" charset="0"/>
                <a:ea typeface="Times New Roman" panose="02020603050405020304" pitchFamily="18" charset="0"/>
              </a:rPr>
              <a:t>ε</a:t>
            </a:r>
            <a:r>
              <a:rPr lang="el-GR" sz="3800" spc="5" dirty="0" err="1" smtClean="0">
                <a:effectLst/>
                <a:latin typeface="Times New Roman" panose="02020603050405020304" pitchFamily="18" charset="0"/>
                <a:ea typeface="Times New Roman" panose="02020603050405020304" pitchFamily="18" charset="0"/>
              </a:rPr>
              <a:t>ν</a:t>
            </a:r>
            <a:r>
              <a:rPr lang="el-GR" sz="3800" dirty="0" err="1" smtClean="0">
                <a:effectLst/>
                <a:latin typeface="Times New Roman" panose="02020603050405020304" pitchFamily="18" charset="0"/>
                <a:ea typeface="Times New Roman" panose="02020603050405020304" pitchFamily="18" charset="0"/>
              </a:rPr>
              <a:t>ό</a:t>
            </a:r>
            <a:r>
              <a:rPr lang="el-GR" sz="3800" spc="5" dirty="0" err="1" smtClean="0">
                <a:effectLst/>
                <a:latin typeface="Times New Roman" panose="02020603050405020304" pitchFamily="18" charset="0"/>
                <a:ea typeface="Times New Roman" panose="02020603050405020304" pitchFamily="18" charset="0"/>
              </a:rPr>
              <a:t>ν</a:t>
            </a:r>
            <a:r>
              <a:rPr lang="el-GR" sz="3800" spc="-10" dirty="0" err="1" smtClean="0">
                <a:effectLst/>
                <a:latin typeface="Times New Roman" panose="02020603050405020304" pitchFamily="18" charset="0"/>
                <a:ea typeface="Times New Roman" panose="02020603050405020304" pitchFamily="18" charset="0"/>
              </a:rPr>
              <a:t>τ</a:t>
            </a:r>
            <a:r>
              <a:rPr lang="el-GR" sz="3800" dirty="0" err="1" smtClean="0">
                <a:effectLst/>
                <a:latin typeface="Times New Roman" panose="02020603050405020304" pitchFamily="18" charset="0"/>
                <a:ea typeface="Times New Roman" panose="02020603050405020304" pitchFamily="18" charset="0"/>
              </a:rPr>
              <a:t>ι</a:t>
            </a:r>
            <a:r>
              <a:rPr lang="el-GR" sz="3800" spc="-5" dirty="0" err="1" smtClean="0">
                <a:effectLst/>
                <a:latin typeface="Times New Roman" panose="02020603050405020304" pitchFamily="18" charset="0"/>
                <a:ea typeface="Times New Roman" panose="02020603050405020304" pitchFamily="18" charset="0"/>
              </a:rPr>
              <a:t>ω</a:t>
            </a:r>
            <a:r>
              <a:rPr lang="el-GR" sz="3800" dirty="0" err="1" smtClean="0">
                <a:effectLst/>
                <a:latin typeface="Times New Roman" panose="02020603050405020304" pitchFamily="18" charset="0"/>
                <a:ea typeface="Times New Roman" panose="02020603050405020304" pitchFamily="18" charset="0"/>
              </a:rPr>
              <a:t>ν</a:t>
            </a:r>
            <a:r>
              <a:rPr lang="el-GR" sz="3800" spc="2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ώ</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a:t>
            </a:r>
            <a:r>
              <a:rPr lang="el-GR" sz="3800" spc="15" dirty="0" smtClean="0">
                <a:effectLst/>
                <a:latin typeface="Times New Roman" panose="02020603050405020304" pitchFamily="18" charset="0"/>
                <a:ea typeface="Times New Roman" panose="02020603050405020304" pitchFamily="18" charset="0"/>
              </a:rPr>
              <a:t> </a:t>
            </a:r>
            <a:r>
              <a:rPr lang="el-GR" sz="3800" spc="25" dirty="0" smtClean="0">
                <a:effectLst/>
                <a:latin typeface="Times New Roman" panose="02020603050405020304" pitchFamily="18" charset="0"/>
                <a:ea typeface="Times New Roman" panose="02020603050405020304" pitchFamily="18" charset="0"/>
              </a:rPr>
              <a:t>μ</a:t>
            </a:r>
            <a:r>
              <a:rPr lang="el-GR" sz="3800" spc="-10"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γ</a:t>
            </a:r>
            <a:r>
              <a:rPr lang="el-GR" sz="3800" dirty="0" smtClean="0">
                <a:effectLst/>
                <a:latin typeface="Times New Roman" panose="02020603050405020304" pitchFamily="18" charset="0"/>
                <a:ea typeface="Times New Roman" panose="02020603050405020304" pitchFamily="18" charset="0"/>
              </a:rPr>
              <a:t>άλος</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ς</a:t>
            </a:r>
            <a:r>
              <a:rPr lang="el-GR" sz="3800" dirty="0" smtClean="0">
                <a:effectLst/>
                <a:latin typeface="Times New Roman" panose="02020603050405020304" pitchFamily="18" charset="0"/>
                <a:ea typeface="Times New Roman" panose="02020603050405020304" pitchFamily="18" charset="0"/>
              </a:rPr>
              <a:t>,</a:t>
            </a:r>
            <a:r>
              <a:rPr lang="el-GR" sz="3800" spc="1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οίδη</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α</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αι</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δ</a:t>
            </a:r>
            <a:r>
              <a:rPr lang="el-GR" sz="3800" spc="-10"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ύε</a:t>
            </a:r>
            <a:r>
              <a:rPr lang="el-GR" sz="3800" dirty="0" smtClean="0">
                <a:effectLst/>
                <a:latin typeface="Times New Roman" panose="02020603050405020304" pitchFamily="18" charset="0"/>
                <a:ea typeface="Times New Roman" panose="02020603050405020304" pitchFamily="18" charset="0"/>
              </a:rPr>
              <a:t>τ</a:t>
            </a:r>
            <a:r>
              <a:rPr lang="el-GR" sz="3800" spc="-15"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ι α</a:t>
            </a:r>
            <a:r>
              <a:rPr lang="el-GR" sz="3800" spc="-10"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ό</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ήρη</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έ</a:t>
            </a:r>
            <a:r>
              <a:rPr lang="el-GR" sz="3800" spc="-10" dirty="0" smtClean="0">
                <a:effectLst/>
                <a:latin typeface="Times New Roman" panose="02020603050405020304" pitchFamily="18" charset="0"/>
                <a:ea typeface="Times New Roman" panose="02020603050405020304" pitchFamily="18" charset="0"/>
              </a:rPr>
              <a:t>λ</a:t>
            </a:r>
            <a:r>
              <a:rPr lang="el-GR" sz="3800" spc="5" dirty="0" smtClean="0">
                <a:effectLst/>
                <a:latin typeface="Times New Roman" panose="02020603050405020304" pitchFamily="18" charset="0"/>
                <a:ea typeface="Times New Roman" panose="02020603050405020304" pitchFamily="18" charset="0"/>
              </a:rPr>
              <a:t>λ</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ψ</a:t>
            </a:r>
            <a:r>
              <a:rPr lang="el-GR" sz="3800" dirty="0" smtClean="0">
                <a:effectLst/>
                <a:latin typeface="Times New Roman" panose="02020603050405020304" pitchFamily="18" charset="0"/>
                <a:ea typeface="Times New Roman" panose="02020603050405020304" pitchFamily="18" charset="0"/>
              </a:rPr>
              <a:t>η της</a:t>
            </a:r>
            <a:r>
              <a:rPr lang="el-GR" sz="3800" spc="5" dirty="0" smtClean="0">
                <a:effectLst/>
                <a:latin typeface="Times New Roman" panose="02020603050405020304" pitchFamily="18" charset="0"/>
                <a:ea typeface="Times New Roman" panose="02020603050405020304" pitchFamily="18" charset="0"/>
              </a:rPr>
              <a:t> λ</a:t>
            </a:r>
            <a:r>
              <a:rPr lang="el-GR" sz="3800" spc="-10" dirty="0" smtClean="0">
                <a:effectLst/>
                <a:latin typeface="Times New Roman" panose="02020603050405020304" pitchFamily="18" charset="0"/>
                <a:ea typeface="Times New Roman" panose="02020603050405020304" pitchFamily="18" charset="0"/>
              </a:rPr>
              <a:t>ει</a:t>
            </a:r>
            <a:r>
              <a:rPr lang="el-GR" sz="3800" dirty="0" smtClean="0">
                <a:effectLst/>
                <a:latin typeface="Times New Roman" panose="02020603050405020304" pitchFamily="18" charset="0"/>
                <a:ea typeface="Times New Roman" panose="02020603050405020304" pitchFamily="18" charset="0"/>
              </a:rPr>
              <a:t>το</a:t>
            </a:r>
            <a:r>
              <a:rPr lang="el-GR" sz="3800" spc="5" dirty="0" smtClean="0">
                <a:effectLst/>
                <a:latin typeface="Times New Roman" panose="02020603050405020304" pitchFamily="18" charset="0"/>
                <a:ea typeface="Times New Roman" panose="02020603050405020304" pitchFamily="18" charset="0"/>
              </a:rPr>
              <a:t>υ</a:t>
            </a:r>
            <a:r>
              <a:rPr lang="el-GR" sz="3800" spc="-1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γ</a:t>
            </a:r>
            <a:r>
              <a:rPr lang="el-GR" sz="3800" dirty="0" smtClean="0">
                <a:effectLst/>
                <a:latin typeface="Times New Roman" panose="02020603050405020304" pitchFamily="18" charset="0"/>
                <a:ea typeface="Times New Roman" panose="02020603050405020304" pitchFamily="18" charset="0"/>
              </a:rPr>
              <a:t>ίας</a:t>
            </a:r>
            <a:r>
              <a:rPr lang="el-GR" sz="3800" spc="1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υ</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ς</a:t>
            </a:r>
            <a:r>
              <a:rPr lang="el-GR" sz="3800" dirty="0" smtClean="0">
                <a:effectLst/>
                <a:latin typeface="Times New Roman" panose="02020603050405020304" pitchFamily="18" charset="0"/>
                <a:ea typeface="Times New Roman" panose="02020603050405020304" pitchFamily="18" charset="0"/>
              </a:rPr>
              <a:t>.</a:t>
            </a:r>
            <a:r>
              <a:rPr lang="el-GR" sz="3800" spc="10" dirty="0" smtClean="0">
                <a:effectLst/>
                <a:latin typeface="Times New Roman" panose="02020603050405020304" pitchFamily="18" charset="0"/>
                <a:ea typeface="Times New Roman" panose="02020603050405020304" pitchFamily="18" charset="0"/>
              </a:rPr>
              <a:t> </a:t>
            </a:r>
          </a:p>
          <a:p>
            <a:pPr marL="63500" marR="51435" algn="just">
              <a:lnSpc>
                <a:spcPct val="120000"/>
              </a:lnSpc>
              <a:spcAft>
                <a:spcPts val="0"/>
              </a:spcAft>
            </a:pPr>
            <a:r>
              <a:rPr lang="el-GR" sz="3800"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ης</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την</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ατά</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ή</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ος</a:t>
            </a:r>
            <a:r>
              <a:rPr lang="el-GR" sz="3800" spc="5" dirty="0" smtClean="0">
                <a:effectLst/>
                <a:latin typeface="Times New Roman" panose="02020603050405020304" pitchFamily="18" charset="0"/>
                <a:ea typeface="Times New Roman" panose="02020603050405020304" pitchFamily="18" charset="0"/>
              </a:rPr>
              <a:t> ψ</a:t>
            </a:r>
            <a:r>
              <a:rPr lang="el-GR" sz="3800" spc="-15" dirty="0" smtClean="0">
                <a:effectLst/>
                <a:latin typeface="Times New Roman" panose="02020603050405020304" pitchFamily="18" charset="0"/>
                <a:ea typeface="Times New Roman" panose="02020603050405020304" pitchFamily="18" charset="0"/>
              </a:rPr>
              <a:t>η</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ά</a:t>
            </a:r>
            <a:r>
              <a:rPr lang="el-GR" sz="3800" spc="-5" dirty="0" smtClean="0">
                <a:effectLst/>
                <a:latin typeface="Times New Roman" panose="02020603050405020304" pitchFamily="18" charset="0"/>
                <a:ea typeface="Times New Roman" panose="02020603050405020304" pitchFamily="18" charset="0"/>
              </a:rPr>
              <a:t>φ</a:t>
            </a:r>
            <a:r>
              <a:rPr lang="el-GR" sz="3800" spc="-15" dirty="0" smtClean="0">
                <a:effectLst/>
                <a:latin typeface="Times New Roman" panose="02020603050405020304" pitchFamily="18" charset="0"/>
                <a:ea typeface="Times New Roman" panose="02020603050405020304" pitchFamily="18" charset="0"/>
              </a:rPr>
              <a:t>η</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η</a:t>
            </a:r>
            <a:r>
              <a:rPr lang="el-GR" sz="3800" spc="1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του</a:t>
            </a:r>
            <a:r>
              <a:rPr lang="el-GR" sz="3800" spc="1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έ</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τα,</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ο</a:t>
            </a:r>
            <a:r>
              <a:rPr lang="el-GR" sz="3800" spc="-10" dirty="0" smtClean="0">
                <a:effectLst/>
                <a:latin typeface="Times New Roman" panose="02020603050405020304" pitchFamily="18" charset="0"/>
                <a:ea typeface="Times New Roman" panose="02020603050405020304" pitchFamily="18" charset="0"/>
              </a:rPr>
              <a:t>λ</a:t>
            </a:r>
            <a:r>
              <a:rPr lang="el-GR" sz="3800" spc="5" dirty="0" smtClean="0">
                <a:effectLst/>
                <a:latin typeface="Times New Roman" panose="02020603050405020304" pitchFamily="18" charset="0"/>
                <a:ea typeface="Times New Roman" panose="02020603050405020304" pitchFamily="18" charset="0"/>
              </a:rPr>
              <a:t>λέ</a:t>
            </a:r>
            <a:r>
              <a:rPr lang="el-GR" sz="3800" dirty="0" smtClean="0">
                <a:effectLst/>
                <a:latin typeface="Times New Roman" panose="02020603050405020304" pitchFamily="18" charset="0"/>
                <a:ea typeface="Times New Roman" panose="02020603050405020304" pitchFamily="18" charset="0"/>
              </a:rPr>
              <a:t>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φο</a:t>
            </a:r>
            <a:r>
              <a:rPr lang="el-GR" sz="3800" spc="-10" dirty="0" smtClean="0">
                <a:effectLst/>
                <a:latin typeface="Times New Roman" panose="02020603050405020304" pitchFamily="18" charset="0"/>
                <a:ea typeface="Times New Roman" panose="02020603050405020304" pitchFamily="18" charset="0"/>
              </a:rPr>
              <a:t>ρέ</a:t>
            </a:r>
            <a:r>
              <a:rPr lang="el-GR" sz="3800" dirty="0" smtClean="0">
                <a:effectLst/>
                <a:latin typeface="Times New Roman" panose="02020603050405020304" pitchFamily="18" charset="0"/>
                <a:ea typeface="Times New Roman" panose="02020603050405020304" pitchFamily="18" charset="0"/>
              </a:rPr>
              <a:t>ς </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ν</a:t>
            </a:r>
            <a:r>
              <a:rPr lang="el-GR" sz="3800" spc="-15"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ι</a:t>
            </a:r>
            <a:r>
              <a:rPr lang="el-GR" sz="3800" spc="195"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δ</a:t>
            </a:r>
            <a:r>
              <a:rPr lang="el-GR" sz="3800" spc="5" dirty="0" smtClean="0">
                <a:effectLst/>
                <a:latin typeface="Times New Roman" panose="02020603050405020304" pitchFamily="18" charset="0"/>
                <a:ea typeface="Times New Roman" panose="02020603050405020304" pitchFamily="18" charset="0"/>
              </a:rPr>
              <a:t>υν</a:t>
            </a:r>
            <a:r>
              <a:rPr lang="el-GR" sz="3800" dirty="0" smtClean="0">
                <a:effectLst/>
                <a:latin typeface="Times New Roman" panose="02020603050405020304" pitchFamily="18" charset="0"/>
                <a:ea typeface="Times New Roman" panose="02020603050405020304" pitchFamily="18" charset="0"/>
              </a:rPr>
              <a:t>ατ</a:t>
            </a:r>
            <a:r>
              <a:rPr lang="el-GR" sz="3800" spc="-15" dirty="0" smtClean="0">
                <a:effectLst/>
                <a:latin typeface="Times New Roman" panose="02020603050405020304" pitchFamily="18" charset="0"/>
                <a:ea typeface="Times New Roman" panose="02020603050405020304" pitchFamily="18" charset="0"/>
              </a:rPr>
              <a:t>ό</a:t>
            </a:r>
            <a:r>
              <a:rPr lang="el-GR" sz="3800" dirty="0" smtClean="0">
                <a:effectLst/>
                <a:latin typeface="Times New Roman" panose="02020603050405020304" pitchFamily="18" charset="0"/>
                <a:ea typeface="Times New Roman" panose="02020603050405020304" pitchFamily="18" charset="0"/>
              </a:rPr>
              <a:t>ν</a:t>
            </a:r>
            <a:r>
              <a:rPr lang="el-GR" sz="3800" spc="19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a:t>
            </a:r>
            <a:r>
              <a:rPr lang="el-GR" sz="3800" spc="18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spc="-10"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ικός</a:t>
            </a:r>
            <a:r>
              <a:rPr lang="el-GR" sz="3800" spc="17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a:t>
            </a:r>
            <a:r>
              <a:rPr lang="el-GR" sz="3800" spc="19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α</a:t>
            </a:r>
            <a:r>
              <a:rPr lang="el-GR" sz="3800" spc="-1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θ</a:t>
            </a:r>
            <a:r>
              <a:rPr lang="el-GR" sz="3800" spc="-5"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ν</a:t>
            </a:r>
            <a:r>
              <a:rPr lang="el-GR" sz="3800" spc="-15" dirty="0" smtClean="0">
                <a:effectLst/>
                <a:latin typeface="Times New Roman" panose="02020603050405020304" pitchFamily="18" charset="0"/>
                <a:ea typeface="Times New Roman" panose="02020603050405020304" pitchFamily="18" charset="0"/>
              </a:rPr>
              <a:t>θ</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ί</a:t>
            </a:r>
            <a:r>
              <a:rPr lang="el-GR" sz="3800" spc="18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το</a:t>
            </a:r>
            <a:r>
              <a:rPr lang="el-GR" sz="3800" spc="190" dirty="0" smtClean="0">
                <a:effectLst/>
                <a:latin typeface="Times New Roman" panose="02020603050405020304" pitchFamily="18" charset="0"/>
                <a:ea typeface="Times New Roman" panose="02020603050405020304" pitchFamily="18" charset="0"/>
              </a:rPr>
              <a:t> </a:t>
            </a:r>
            <a:r>
              <a:rPr lang="el-GR" sz="3800" spc="-25" dirty="0" smtClean="0">
                <a:effectLst/>
                <a:latin typeface="Times New Roman" panose="02020603050405020304" pitchFamily="18" charset="0"/>
                <a:ea typeface="Times New Roman" panose="02020603050405020304" pitchFamily="18" charset="0"/>
              </a:rPr>
              <a:t>«</a:t>
            </a:r>
            <a:r>
              <a:rPr lang="el-GR" sz="3800" spc="-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εν</a:t>
            </a:r>
            <a:r>
              <a:rPr lang="el-GR" sz="3800" dirty="0" smtClean="0">
                <a:effectLst/>
                <a:latin typeface="Times New Roman" panose="02020603050405020304" pitchFamily="18" charset="0"/>
                <a:ea typeface="Times New Roman" panose="02020603050405020304" pitchFamily="18" charset="0"/>
              </a:rPr>
              <a:t>ό»</a:t>
            </a:r>
            <a:r>
              <a:rPr lang="el-GR" sz="3800" spc="17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τον</a:t>
            </a:r>
            <a:r>
              <a:rPr lang="el-GR" sz="3800" spc="195"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έ</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a:t>
            </a:r>
            <a:r>
              <a:rPr lang="el-GR" sz="3800" spc="30"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a:t>
            </a:r>
            <a:r>
              <a:rPr lang="el-GR" sz="3800" spc="18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ηλα</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ή</a:t>
            </a:r>
            <a:r>
              <a:rPr lang="el-GR" sz="3800" spc="18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την</a:t>
            </a:r>
            <a:r>
              <a:rPr lang="el-GR" sz="3800" spc="17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ασ</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έ</a:t>
            </a:r>
            <a:r>
              <a:rPr lang="el-GR" sz="3800" dirty="0" smtClean="0">
                <a:effectLst/>
                <a:latin typeface="Times New Roman" panose="02020603050405020304" pitchFamily="18" charset="0"/>
                <a:ea typeface="Times New Roman" panose="02020603050405020304" pitchFamily="18" charset="0"/>
              </a:rPr>
              <a:t>χ</a:t>
            </a:r>
            <a:r>
              <a:rPr lang="el-GR" sz="3800" spc="5" dirty="0" smtClean="0">
                <a:effectLst/>
                <a:latin typeface="Times New Roman" panose="02020603050405020304" pitchFamily="18" charset="0"/>
                <a:ea typeface="Times New Roman" panose="02020603050405020304" pitchFamily="18" charset="0"/>
              </a:rPr>
              <a:t>ει</a:t>
            </a:r>
            <a:r>
              <a:rPr lang="el-GR" sz="3800" dirty="0" smtClean="0">
                <a:effectLst/>
                <a:latin typeface="Times New Roman" panose="02020603050405020304" pitchFamily="18" charset="0"/>
                <a:ea typeface="Times New Roman" panose="02020603050405020304" pitchFamily="18" charset="0"/>
              </a:rPr>
              <a:t>ά</a:t>
            </a:r>
            <a:r>
              <a:rPr lang="el-GR" sz="3800" spc="18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a:t>
            </a:r>
            <a:r>
              <a:rPr lang="el-GR" sz="3800" spc="18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ό</a:t>
            </a:r>
            <a:r>
              <a:rPr lang="el-GR" sz="3800" spc="-10" dirty="0" smtClean="0">
                <a:effectLst/>
                <a:latin typeface="Times New Roman" panose="02020603050405020304" pitchFamily="18" charset="0"/>
                <a:ea typeface="Times New Roman" panose="02020603050405020304" pitchFamily="18" charset="0"/>
              </a:rPr>
              <a:t>γ</a:t>
            </a:r>
            <a:r>
              <a:rPr lang="el-GR" sz="3800" dirty="0" smtClean="0">
                <a:effectLst/>
                <a:latin typeface="Times New Roman" panose="02020603050405020304" pitchFamily="18" charset="0"/>
                <a:ea typeface="Times New Roman" panose="02020603050405020304" pitchFamily="18" charset="0"/>
              </a:rPr>
              <a:t>ω</a:t>
            </a:r>
            <a:r>
              <a:rPr lang="el-GR" sz="3800" spc="18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ι</a:t>
            </a:r>
            <a:r>
              <a:rPr lang="el-GR" sz="3800" spc="-1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ής ρήξης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ή σε</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ίπ</a:t>
            </a:r>
            <a:r>
              <a:rPr lang="el-GR" sz="3800" spc="5"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η </a:t>
            </a:r>
            <a:r>
              <a:rPr lang="el-GR" sz="3800" spc="-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ρ</a:t>
            </a:r>
            <a:r>
              <a:rPr lang="el-GR" sz="3800" spc="-1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ής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ρήξης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την</a:t>
            </a:r>
            <a:r>
              <a:rPr lang="el-GR" sz="3800" spc="5" dirty="0" smtClean="0">
                <a:effectLst/>
                <a:latin typeface="Times New Roman" panose="02020603050405020304" pitchFamily="18" charset="0"/>
                <a:ea typeface="Times New Roman" panose="02020603050405020304" pitchFamily="18" charset="0"/>
              </a:rPr>
              <a:t> ύ</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αρξη </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ιας</a:t>
            </a:r>
            <a:r>
              <a:rPr lang="el-GR" sz="3800" spc="10" dirty="0" smtClean="0">
                <a:effectLst/>
                <a:latin typeface="Times New Roman" panose="02020603050405020304" pitchFamily="18" charset="0"/>
                <a:ea typeface="Times New Roman" panose="02020603050405020304" pitchFamily="18" charset="0"/>
              </a:rPr>
              <a:t> </a:t>
            </a:r>
            <a:r>
              <a:rPr lang="el-GR" sz="3800" spc="-25" dirty="0" smtClean="0">
                <a:effectLst/>
                <a:latin typeface="Times New Roman" panose="02020603050405020304" pitchFamily="18" charset="0"/>
                <a:ea typeface="Times New Roman" panose="02020603050405020304" pitchFamily="18" charset="0"/>
              </a:rPr>
              <a:t>«</a:t>
            </a:r>
            <a:r>
              <a:rPr lang="el-GR" sz="3800" spc="5" dirty="0" smtClean="0">
                <a:effectLst/>
                <a:latin typeface="Times New Roman" panose="02020603050405020304" pitchFamily="18" charset="0"/>
                <a:ea typeface="Times New Roman" panose="02020603050405020304" pitchFamily="18" charset="0"/>
              </a:rPr>
              <a:t>εγ</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ή</a:t>
            </a:r>
            <a:r>
              <a:rPr lang="el-GR" sz="3800" spc="5" dirty="0" smtClean="0">
                <a:effectLst/>
                <a:latin typeface="Times New Roman" panose="02020603050405020304" pitchFamily="18" charset="0"/>
                <a:ea typeface="Times New Roman" panose="02020603050405020304" pitchFamily="18" charset="0"/>
              </a:rPr>
              <a:t>ς</a:t>
            </a:r>
            <a:r>
              <a:rPr lang="el-GR" sz="3800" spc="-25" dirty="0" smtClean="0">
                <a:effectLst/>
                <a:latin typeface="Times New Roman" panose="02020603050405020304" pitchFamily="18" charset="0"/>
                <a:ea typeface="Times New Roman" panose="02020603050405020304" pitchFamily="18" charset="0"/>
              </a:rPr>
              <a:t>»</a:t>
            </a:r>
            <a:r>
              <a:rPr lang="el-GR" sz="3800" dirty="0" smtClean="0">
                <a:effectLst/>
                <a:latin typeface="Times New Roman" panose="02020603050405020304" pitchFamily="18" charset="0"/>
                <a:ea typeface="Times New Roman" panose="02020603050405020304" pitchFamily="18" charset="0"/>
              </a:rPr>
              <a:t>.</a:t>
            </a:r>
            <a:r>
              <a:rPr lang="el-GR" sz="3800" spc="10" dirty="0" smtClean="0">
                <a:effectLst/>
                <a:latin typeface="Times New Roman" panose="02020603050405020304" pitchFamily="18" charset="0"/>
                <a:ea typeface="Times New Roman" panose="02020603050405020304" pitchFamily="18" charset="0"/>
              </a:rPr>
              <a:t> </a:t>
            </a:r>
            <a:r>
              <a:rPr lang="en-US" sz="3800" spc="-5" dirty="0" smtClean="0">
                <a:effectLst/>
                <a:latin typeface="Times New Roman" panose="02020603050405020304" pitchFamily="18" charset="0"/>
                <a:ea typeface="Times New Roman" panose="02020603050405020304" pitchFamily="18" charset="0"/>
              </a:rPr>
              <a:t>Π</a:t>
            </a:r>
            <a:r>
              <a:rPr lang="en-US" sz="3800" dirty="0" smtClean="0">
                <a:effectLst/>
                <a:latin typeface="Times New Roman" panose="02020603050405020304" pitchFamily="18" charset="0"/>
                <a:ea typeface="Times New Roman" panose="02020603050405020304" pitchFamily="18" charset="0"/>
              </a:rPr>
              <a:t>αρ’ </a:t>
            </a:r>
            <a:r>
              <a:rPr lang="en-US" sz="3800" dirty="0" err="1" smtClean="0">
                <a:effectLst/>
                <a:latin typeface="Times New Roman" panose="02020603050405020304" pitchFamily="18" charset="0"/>
                <a:ea typeface="Times New Roman" panose="02020603050405020304" pitchFamily="18" charset="0"/>
              </a:rPr>
              <a:t>ό</a:t>
            </a:r>
            <a:r>
              <a:rPr lang="en-US" sz="3800" spc="5" dirty="0" err="1" smtClean="0">
                <a:effectLst/>
                <a:latin typeface="Times New Roman" panose="02020603050405020304" pitchFamily="18" charset="0"/>
                <a:ea typeface="Times New Roman" panose="02020603050405020304" pitchFamily="18" charset="0"/>
              </a:rPr>
              <a:t>λ</a:t>
            </a:r>
            <a:r>
              <a:rPr lang="en-US" sz="3800" dirty="0" smtClean="0">
                <a:effectLst/>
                <a:latin typeface="Times New Roman" panose="02020603050405020304" pitchFamily="18" charset="0"/>
                <a:ea typeface="Times New Roman" panose="02020603050405020304" pitchFamily="18" charset="0"/>
              </a:rPr>
              <a:t>α </a:t>
            </a:r>
            <a:r>
              <a:rPr lang="en-US" sz="3800" spc="-5" dirty="0" smtClean="0">
                <a:effectLst/>
                <a:latin typeface="Times New Roman" panose="02020603050405020304" pitchFamily="18" charset="0"/>
                <a:ea typeface="Times New Roman" panose="02020603050405020304" pitchFamily="18" charset="0"/>
              </a:rPr>
              <a:t>α</a:t>
            </a:r>
            <a:r>
              <a:rPr lang="en-US" sz="3800" spc="5" dirty="0" smtClean="0">
                <a:effectLst/>
                <a:latin typeface="Times New Roman" panose="02020603050405020304" pitchFamily="18" charset="0"/>
                <a:ea typeface="Times New Roman" panose="02020603050405020304" pitchFamily="18" charset="0"/>
              </a:rPr>
              <a:t>υ</a:t>
            </a:r>
            <a:r>
              <a:rPr lang="en-US" sz="3800" dirty="0" smtClean="0">
                <a:effectLst/>
                <a:latin typeface="Times New Roman" panose="02020603050405020304" pitchFamily="18" charset="0"/>
                <a:ea typeface="Times New Roman" panose="02020603050405020304" pitchFamily="18" charset="0"/>
              </a:rPr>
              <a:t>τά</a:t>
            </a:r>
            <a:r>
              <a:rPr lang="en-US" sz="3800" spc="-15" dirty="0" smtClean="0">
                <a:effectLst/>
                <a:latin typeface="Times New Roman" panose="02020603050405020304" pitchFamily="18" charset="0"/>
                <a:ea typeface="Times New Roman" panose="02020603050405020304" pitchFamily="18" charset="0"/>
              </a:rPr>
              <a:t> </a:t>
            </a:r>
            <a:r>
              <a:rPr lang="en-US" sz="3800" dirty="0" smtClean="0">
                <a:effectLst/>
                <a:latin typeface="Times New Roman" panose="02020603050405020304" pitchFamily="18" charset="0"/>
                <a:ea typeface="Times New Roman" panose="02020603050405020304" pitchFamily="18" charset="0"/>
              </a:rPr>
              <a:t>η </a:t>
            </a:r>
            <a:r>
              <a:rPr lang="en-US" sz="3800" spc="5" dirty="0" smtClean="0">
                <a:effectLst/>
                <a:latin typeface="Times New Roman" panose="02020603050405020304" pitchFamily="18" charset="0"/>
                <a:ea typeface="Times New Roman" panose="02020603050405020304" pitchFamily="18" charset="0"/>
              </a:rPr>
              <a:t>ύ</a:t>
            </a:r>
            <a:r>
              <a:rPr lang="en-US" sz="3800" spc="-5" dirty="0" smtClean="0">
                <a:effectLst/>
                <a:latin typeface="Times New Roman" panose="02020603050405020304" pitchFamily="18" charset="0"/>
                <a:ea typeface="Times New Roman" panose="02020603050405020304" pitchFamily="18" charset="0"/>
              </a:rPr>
              <a:t>π</a:t>
            </a:r>
            <a:r>
              <a:rPr lang="en-US" sz="3800" dirty="0" smtClean="0">
                <a:effectLst/>
                <a:latin typeface="Times New Roman" panose="02020603050405020304" pitchFamily="18" charset="0"/>
                <a:ea typeface="Times New Roman" panose="02020603050405020304" pitchFamily="18" charset="0"/>
              </a:rPr>
              <a:t>αρξη οι</a:t>
            </a:r>
            <a:r>
              <a:rPr lang="en-US" sz="3800" spc="-5" dirty="0" smtClean="0">
                <a:effectLst/>
                <a:latin typeface="Times New Roman" panose="02020603050405020304" pitchFamily="18" charset="0"/>
                <a:ea typeface="Times New Roman" panose="02020603050405020304" pitchFamily="18" charset="0"/>
              </a:rPr>
              <a:t>δ</a:t>
            </a:r>
            <a:r>
              <a:rPr lang="en-US" sz="3800" dirty="0" smtClean="0">
                <a:effectLst/>
                <a:latin typeface="Times New Roman" panose="02020603050405020304" pitchFamily="18" charset="0"/>
                <a:ea typeface="Times New Roman" panose="02020603050405020304" pitchFamily="18" charset="0"/>
              </a:rPr>
              <a:t>ή</a:t>
            </a:r>
            <a:r>
              <a:rPr lang="en-US" sz="3800" spc="-5" dirty="0" smtClean="0">
                <a:effectLst/>
                <a:latin typeface="Times New Roman" panose="02020603050405020304" pitchFamily="18" charset="0"/>
                <a:ea typeface="Times New Roman" panose="02020603050405020304" pitchFamily="18" charset="0"/>
              </a:rPr>
              <a:t>μ</a:t>
            </a:r>
            <a:r>
              <a:rPr lang="en-US" sz="3800" dirty="0" smtClean="0">
                <a:effectLst/>
                <a:latin typeface="Times New Roman" panose="02020603050405020304" pitchFamily="18" charset="0"/>
                <a:ea typeface="Times New Roman" panose="02020603050405020304" pitchFamily="18" charset="0"/>
              </a:rPr>
              <a:t>ατος</a:t>
            </a:r>
            <a:r>
              <a:rPr lang="en-US" sz="3800" spc="-5" dirty="0" smtClean="0">
                <a:effectLst/>
                <a:latin typeface="Times New Roman" panose="02020603050405020304" pitchFamily="18" charset="0"/>
                <a:ea typeface="Times New Roman" panose="02020603050405020304" pitchFamily="18" charset="0"/>
              </a:rPr>
              <a:t> μπ</a:t>
            </a:r>
            <a:r>
              <a:rPr lang="en-US" sz="3800" dirty="0" smtClean="0">
                <a:effectLst/>
                <a:latin typeface="Times New Roman" panose="02020603050405020304" pitchFamily="18" charset="0"/>
                <a:ea typeface="Times New Roman" panose="02020603050405020304" pitchFamily="18" charset="0"/>
              </a:rPr>
              <a:t>ορ</a:t>
            </a:r>
            <a:r>
              <a:rPr lang="en-US" sz="3800" spc="-5" dirty="0" smtClean="0">
                <a:effectLst/>
                <a:latin typeface="Times New Roman" panose="02020603050405020304" pitchFamily="18" charset="0"/>
                <a:ea typeface="Times New Roman" panose="02020603050405020304" pitchFamily="18" charset="0"/>
              </a:rPr>
              <a:t>ε</a:t>
            </a:r>
            <a:r>
              <a:rPr lang="en-US" sz="3800" dirty="0" smtClean="0">
                <a:effectLst/>
                <a:latin typeface="Times New Roman" panose="02020603050405020304" pitchFamily="18" charset="0"/>
                <a:ea typeface="Times New Roman" panose="02020603050405020304" pitchFamily="18" charset="0"/>
              </a:rPr>
              <a:t>ί</a:t>
            </a:r>
            <a:r>
              <a:rPr lang="el-GR" sz="3800" dirty="0">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 </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άν</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 </a:t>
            </a:r>
            <a:r>
              <a:rPr lang="el-GR" sz="3800" spc="2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spc="-10" dirty="0" smtClean="0">
                <a:effectLst/>
                <a:latin typeface="Times New Roman" panose="02020603050405020304" pitchFamily="18" charset="0"/>
                <a:ea typeface="Times New Roman" panose="02020603050405020304" pitchFamily="18" charset="0"/>
              </a:rPr>
              <a:t>ι</a:t>
            </a:r>
            <a:r>
              <a:rPr lang="el-GR" sz="3800" dirty="0" smtClean="0">
                <a:effectLst/>
                <a:latin typeface="Times New Roman" panose="02020603050405020304" pitchFamily="18" charset="0"/>
                <a:ea typeface="Times New Roman" panose="02020603050405020304" pitchFamily="18" charset="0"/>
              </a:rPr>
              <a:t>ο </a:t>
            </a:r>
            <a:r>
              <a:rPr lang="el-GR" sz="3800" spc="2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δ</a:t>
            </a:r>
            <a:r>
              <a:rPr lang="el-GR" sz="3800" spc="5" dirty="0" smtClean="0">
                <a:effectLst/>
                <a:latin typeface="Times New Roman" panose="02020603050405020304" pitchFamily="18" charset="0"/>
                <a:ea typeface="Times New Roman" panose="02020603050405020304" pitchFamily="18" charset="0"/>
              </a:rPr>
              <a:t>υσ</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ιά</a:t>
            </a:r>
            <a:r>
              <a:rPr lang="el-GR" sz="3800" spc="-5" dirty="0" smtClean="0">
                <a:effectLst/>
                <a:latin typeface="Times New Roman" panose="02020603050405020304" pitchFamily="18" charset="0"/>
                <a:ea typeface="Times New Roman" panose="02020603050405020304" pitchFamily="18" charset="0"/>
              </a:rPr>
              <a:t>κ</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ι</a:t>
            </a:r>
            <a:r>
              <a:rPr lang="el-GR" sz="3800" spc="-10" dirty="0" smtClean="0">
                <a:effectLst/>
                <a:latin typeface="Times New Roman" panose="02020603050405020304" pitchFamily="18" charset="0"/>
                <a:ea typeface="Times New Roman" panose="02020603050405020304" pitchFamily="18" charset="0"/>
              </a:rPr>
              <a:t>τ</a:t>
            </a:r>
            <a:r>
              <a:rPr lang="el-GR" sz="3800" dirty="0" smtClean="0">
                <a:effectLst/>
                <a:latin typeface="Times New Roman" panose="02020603050405020304" pitchFamily="18" charset="0"/>
                <a:ea typeface="Times New Roman" panose="02020603050405020304" pitchFamily="18" charset="0"/>
              </a:rPr>
              <a:t>α </a:t>
            </a:r>
            <a:r>
              <a:rPr lang="el-GR" sz="3800" spc="1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τα </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αρ</a:t>
            </a:r>
            <a:r>
              <a:rPr lang="el-GR" sz="3800" spc="-5" dirty="0" smtClean="0">
                <a:effectLst/>
                <a:latin typeface="Times New Roman" panose="02020603050405020304" pitchFamily="18" charset="0"/>
                <a:ea typeface="Times New Roman" panose="02020603050405020304" pitchFamily="18" charset="0"/>
              </a:rPr>
              <a:t>απ</a:t>
            </a:r>
            <a:r>
              <a:rPr lang="el-GR" sz="3800" dirty="0" smtClean="0">
                <a:effectLst/>
                <a:latin typeface="Times New Roman" panose="02020603050405020304" pitchFamily="18" charset="0"/>
                <a:ea typeface="Times New Roman" panose="02020603050405020304" pitchFamily="18" charset="0"/>
              </a:rPr>
              <a:t>άνω </a:t>
            </a:r>
            <a:r>
              <a:rPr lang="el-GR" sz="3800" spc="2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η</a:t>
            </a:r>
            <a:r>
              <a:rPr lang="el-GR" sz="3800" spc="-5" dirty="0" smtClean="0">
                <a:effectLst/>
                <a:latin typeface="Times New Roman" panose="02020603050405020304" pitchFamily="18" charset="0"/>
                <a:ea typeface="Times New Roman" panose="02020603050405020304" pitchFamily="18" charset="0"/>
              </a:rPr>
              <a:t>μ</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ία. </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ι </a:t>
            </a:r>
            <a:r>
              <a:rPr lang="el-GR" sz="3800" spc="2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α</a:t>
            </a:r>
            <a:r>
              <a:rPr lang="el-GR" sz="3800" spc="-10"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ικον</a:t>
            </a:r>
            <a:r>
              <a:rPr lang="el-GR" sz="3800" spc="-1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τι</a:t>
            </a:r>
            <a:r>
              <a:rPr lang="el-GR" sz="3800" spc="-1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έ</a:t>
            </a:r>
            <a:r>
              <a:rPr lang="el-GR" sz="3800" dirty="0" smtClean="0">
                <a:effectLst/>
                <a:latin typeface="Times New Roman" panose="02020603050405020304" pitchFamily="18" charset="0"/>
                <a:ea typeface="Times New Roman" panose="02020603050405020304" pitchFamily="18" charset="0"/>
              </a:rPr>
              <a:t>ς </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έ</a:t>
            </a:r>
            <a:r>
              <a:rPr lang="el-GR" sz="3800" dirty="0" smtClean="0">
                <a:effectLst/>
                <a:latin typeface="Times New Roman" panose="02020603050405020304" pitchFamily="18" charset="0"/>
                <a:ea typeface="Times New Roman" panose="02020603050405020304" pitchFamily="18" charset="0"/>
              </a:rPr>
              <a:t>θ</a:t>
            </a:r>
            <a:r>
              <a:rPr lang="el-GR" sz="3800" spc="-15"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οι </a:t>
            </a:r>
            <a:r>
              <a:rPr lang="el-GR" sz="3800" spc="2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ς </a:t>
            </a:r>
            <a:r>
              <a:rPr lang="el-GR" sz="3800" spc="45" dirty="0" smtClean="0">
                <a:effectLst/>
                <a:latin typeface="Times New Roman" panose="02020603050405020304" pitchFamily="18" charset="0"/>
                <a:ea typeface="Times New Roman" panose="02020603050405020304" pitchFamily="18" charset="0"/>
              </a:rPr>
              <a:t> </a:t>
            </a:r>
            <a:r>
              <a:rPr lang="en-US" sz="3800" dirty="0" smtClean="0">
                <a:effectLst/>
                <a:latin typeface="Times New Roman" panose="02020603050405020304" pitchFamily="18" charset="0"/>
                <a:ea typeface="Times New Roman" panose="02020603050405020304" pitchFamily="18" charset="0"/>
              </a:rPr>
              <a:t>MRI</a:t>
            </a:r>
            <a:r>
              <a:rPr lang="el-GR" sz="380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αγ</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ητ</a:t>
            </a:r>
            <a:r>
              <a:rPr lang="el-GR" sz="3800" spc="-1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ή το</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γ</a:t>
            </a:r>
            <a:r>
              <a:rPr lang="el-GR" sz="3800" dirty="0" smtClean="0">
                <a:effectLst/>
                <a:latin typeface="Times New Roman" panose="02020603050405020304" pitchFamily="18" charset="0"/>
                <a:ea typeface="Times New Roman" panose="02020603050405020304" pitchFamily="18" charset="0"/>
              </a:rPr>
              <a:t>ραφί</a:t>
            </a:r>
            <a:r>
              <a:rPr lang="el-GR" sz="3800" spc="-15"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a:t>
            </a:r>
            <a:r>
              <a:rPr lang="el-GR" sz="3800" dirty="0" smtClean="0">
                <a:effectLst/>
                <a:latin typeface="Times New Roman" panose="02020603050405020304" pitchFamily="18" charset="0"/>
                <a:ea typeface="Times New Roman" panose="02020603050405020304" pitchFamily="18" charset="0"/>
              </a:rPr>
              <a:t>,</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έ</a:t>
            </a:r>
            <a:r>
              <a:rPr lang="el-GR" sz="3800" dirty="0" smtClean="0">
                <a:effectLst/>
                <a:latin typeface="Times New Roman" panose="02020603050405020304" pitchFamily="18" charset="0"/>
                <a:ea typeface="Times New Roman" panose="02020603050405020304" pitchFamily="18" charset="0"/>
              </a:rPr>
              <a:t>ρ</a:t>
            </a:r>
            <a:r>
              <a:rPr lang="el-GR" sz="3800" spc="-10" dirty="0" smtClean="0">
                <a:effectLst/>
                <a:latin typeface="Times New Roman" panose="02020603050405020304" pitchFamily="18" charset="0"/>
                <a:ea typeface="Times New Roman" panose="02020603050405020304" pitchFamily="18" charset="0"/>
              </a:rPr>
              <a:t>η</a:t>
            </a:r>
            <a:r>
              <a:rPr lang="el-GR" sz="3800" dirty="0" smtClean="0">
                <a:effectLst/>
                <a:latin typeface="Times New Roman" panose="02020603050405020304" pitchFamily="18" charset="0"/>
                <a:ea typeface="Times New Roman" panose="02020603050405020304" pitchFamily="18" charset="0"/>
              </a:rPr>
              <a:t>χος κ.</a:t>
            </a:r>
            <a:r>
              <a:rPr lang="el-GR" sz="3800" spc="-10" dirty="0" smtClean="0">
                <a:effectLst/>
                <a:latin typeface="Times New Roman" panose="02020603050405020304" pitchFamily="18" charset="0"/>
                <a:ea typeface="Times New Roman" panose="02020603050405020304" pitchFamily="18" charset="0"/>
              </a:rPr>
              <a:t>λ</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μπ</a:t>
            </a:r>
            <a:r>
              <a:rPr lang="el-GR" sz="3800" dirty="0" smtClean="0">
                <a:effectLst/>
                <a:latin typeface="Times New Roman" panose="02020603050405020304" pitchFamily="18" charset="0"/>
                <a:ea typeface="Times New Roman" panose="02020603050405020304" pitchFamily="18" charset="0"/>
              </a:rPr>
              <a:t>ορο</a:t>
            </a:r>
            <a:r>
              <a:rPr lang="el-GR" sz="3800" spc="5" dirty="0" smtClean="0">
                <a:effectLst/>
                <a:latin typeface="Times New Roman" panose="02020603050405020304" pitchFamily="18" charset="0"/>
                <a:ea typeface="Times New Roman" panose="02020603050405020304" pitchFamily="18" charset="0"/>
              </a:rPr>
              <a:t>ύ</a:t>
            </a:r>
            <a:r>
              <a:rPr lang="el-GR" sz="3800"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 </a:t>
            </a:r>
            <a:r>
              <a:rPr lang="el-GR" sz="3800" spc="-5" dirty="0" smtClean="0">
                <a:effectLst/>
                <a:latin typeface="Times New Roman" panose="02020603050405020304" pitchFamily="18" charset="0"/>
                <a:ea typeface="Times New Roman" panose="02020603050405020304" pitchFamily="18" charset="0"/>
              </a:rPr>
              <a:t>δώ</a:t>
            </a:r>
            <a:r>
              <a:rPr lang="el-GR" sz="3800" spc="5" dirty="0" smtClean="0">
                <a:effectLst/>
                <a:latin typeface="Times New Roman" panose="02020603050405020304" pitchFamily="18" charset="0"/>
                <a:ea typeface="Times New Roman" panose="02020603050405020304" pitchFamily="18" charset="0"/>
              </a:rPr>
              <a:t>σ</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ι</a:t>
            </a:r>
            <a:r>
              <a:rPr lang="el-GR" sz="3800" spc="-1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ρό</a:t>
            </a:r>
            <a:r>
              <a:rPr lang="el-GR" sz="3800" spc="5" dirty="0" smtClean="0">
                <a:effectLst/>
                <a:latin typeface="Times New Roman" panose="02020603050405020304" pitchFamily="18" charset="0"/>
                <a:ea typeface="Times New Roman" panose="02020603050405020304" pitchFamily="18" charset="0"/>
              </a:rPr>
              <a:t>σ</a:t>
            </a:r>
            <a:r>
              <a:rPr lang="el-GR" sz="3800" spc="-15" dirty="0" smtClean="0">
                <a:effectLst/>
                <a:latin typeface="Times New Roman" panose="02020603050405020304" pitchFamily="18" charset="0"/>
                <a:ea typeface="Times New Roman" panose="02020603050405020304" pitchFamily="18" charset="0"/>
              </a:rPr>
              <a:t>θ</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ς</a:t>
            </a:r>
            <a:r>
              <a:rPr lang="el-GR" sz="3800" spc="-5" dirty="0" smtClean="0">
                <a:effectLst/>
                <a:latin typeface="Times New Roman" panose="02020603050405020304" pitchFamily="18" charset="0"/>
                <a:ea typeface="Times New Roman" panose="02020603050405020304" pitchFamily="18" charset="0"/>
              </a:rPr>
              <a:t> π</a:t>
            </a:r>
            <a:r>
              <a:rPr lang="el-GR" sz="3800" spc="5" dirty="0" smtClean="0">
                <a:effectLst/>
                <a:latin typeface="Times New Roman" panose="02020603050405020304" pitchFamily="18" charset="0"/>
                <a:ea typeface="Times New Roman" panose="02020603050405020304" pitchFamily="18" charset="0"/>
              </a:rPr>
              <a:t>λ</a:t>
            </a:r>
            <a:r>
              <a:rPr lang="el-GR" sz="3800" spc="-15" dirty="0" smtClean="0">
                <a:effectLst/>
                <a:latin typeface="Times New Roman" panose="02020603050405020304" pitchFamily="18" charset="0"/>
                <a:ea typeface="Times New Roman" panose="02020603050405020304" pitchFamily="18" charset="0"/>
              </a:rPr>
              <a:t>η</a:t>
            </a:r>
            <a:r>
              <a:rPr lang="el-GR" sz="3800" dirty="0" smtClean="0">
                <a:effectLst/>
                <a:latin typeface="Times New Roman" panose="02020603050405020304" pitchFamily="18" charset="0"/>
                <a:ea typeface="Times New Roman" panose="02020603050405020304" pitchFamily="18" charset="0"/>
              </a:rPr>
              <a:t>ροφο</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ς</a:t>
            </a:r>
            <a:r>
              <a:rPr lang="el-GR" sz="3800" dirty="0" smtClean="0">
                <a:effectLst/>
                <a:latin typeface="Times New Roman" panose="02020603050405020304" pitchFamily="18" charset="0"/>
                <a:ea typeface="Times New Roman" panose="02020603050405020304" pitchFamily="18" charset="0"/>
              </a:rPr>
              <a:t>.</a:t>
            </a:r>
          </a:p>
          <a:p>
            <a:pPr marL="63500" marR="51435" algn="just">
              <a:lnSpc>
                <a:spcPct val="120000"/>
              </a:lnSpc>
              <a:spcAft>
                <a:spcPts val="0"/>
              </a:spcAft>
            </a:pPr>
            <a:r>
              <a:rPr lang="el-GR" sz="3800" spc="-5"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ι </a:t>
            </a:r>
            <a:r>
              <a:rPr lang="el-GR" sz="3800" spc="2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ώσ</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ις </a:t>
            </a:r>
            <a:r>
              <a:rPr lang="el-GR" sz="3800" spc="2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 </a:t>
            </a:r>
            <a:r>
              <a:rPr lang="el-GR" sz="3800" spc="3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 </a:t>
            </a:r>
            <a:r>
              <a:rPr lang="el-GR" sz="3800" spc="3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δ</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ν </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φ</a:t>
            </a:r>
            <a:r>
              <a:rPr lang="el-GR" sz="3800" spc="-5"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ί</a:t>
            </a:r>
            <a:r>
              <a:rPr lang="el-GR" sz="3800" spc="-10" dirty="0" smtClean="0">
                <a:effectLst/>
                <a:latin typeface="Times New Roman" panose="02020603050405020304" pitchFamily="18" charset="0"/>
                <a:ea typeface="Times New Roman" panose="02020603050405020304" pitchFamily="18" charset="0"/>
              </a:rPr>
              <a:t>ζ</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a:t>
            </a:r>
            <a:r>
              <a:rPr lang="el-GR" sz="3800" spc="-15"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ι </a:t>
            </a:r>
            <a:r>
              <a:rPr lang="el-GR" sz="3800" spc="2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ήθως </a:t>
            </a:r>
            <a:r>
              <a:rPr lang="el-GR" sz="3800" spc="2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αι </a:t>
            </a:r>
            <a:r>
              <a:rPr lang="el-GR" sz="3800" spc="2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τα </a:t>
            </a:r>
            <a:r>
              <a:rPr lang="el-GR" sz="3800" spc="25"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δ</a:t>
            </a:r>
            <a:r>
              <a:rPr lang="el-GR" sz="3800" spc="5" dirty="0" smtClean="0">
                <a:effectLst/>
                <a:latin typeface="Times New Roman" panose="02020603050405020304" pitchFamily="18" charset="0"/>
                <a:ea typeface="Times New Roman" panose="02020603050405020304" pitchFamily="18" charset="0"/>
              </a:rPr>
              <a:t>ύ</a:t>
            </a:r>
            <a:r>
              <a:rPr lang="el-GR" sz="3800" dirty="0" smtClean="0">
                <a:effectLst/>
                <a:latin typeface="Times New Roman" panose="02020603050405020304" pitchFamily="18" charset="0"/>
                <a:ea typeface="Times New Roman" panose="02020603050405020304" pitchFamily="18" charset="0"/>
              </a:rPr>
              <a:t>ο </a:t>
            </a:r>
            <a:r>
              <a:rPr lang="el-GR" sz="3800" spc="2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ά</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ρα </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γ</a:t>
            </a:r>
            <a:r>
              <a:rPr lang="el-GR" sz="3800" dirty="0" smtClean="0">
                <a:effectLst/>
                <a:latin typeface="Times New Roman" panose="02020603050405020304" pitchFamily="18" charset="0"/>
                <a:ea typeface="Times New Roman" panose="02020603050405020304" pitchFamily="18" charset="0"/>
              </a:rPr>
              <a:t>χρ</a:t>
            </a:r>
            <a:r>
              <a:rPr lang="el-GR" sz="3800" spc="-10" dirty="0" smtClean="0">
                <a:effectLst/>
                <a:latin typeface="Times New Roman" panose="02020603050405020304" pitchFamily="18" charset="0"/>
                <a:ea typeface="Times New Roman" panose="02020603050405020304" pitchFamily="18" charset="0"/>
              </a:rPr>
              <a:t>ό</a:t>
            </a:r>
            <a:r>
              <a:rPr lang="el-GR" sz="3800" spc="-5"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ς </a:t>
            </a:r>
            <a:r>
              <a:rPr lang="el-GR" sz="3800" spc="2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αι </a:t>
            </a:r>
            <a:r>
              <a:rPr lang="el-GR" sz="3800" spc="2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αι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ώσ</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ις </a:t>
            </a:r>
            <a:r>
              <a:rPr lang="el-GR" sz="3800" spc="-10"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ου</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spc="-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β</a:t>
            </a:r>
            <a:r>
              <a:rPr lang="el-GR" sz="3800" spc="-10"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χ</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ό</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ρα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ατά</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τη </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ι</a:t>
            </a:r>
            <a:r>
              <a:rPr lang="el-GR" sz="3800" spc="-10" dirty="0" smtClean="0">
                <a:effectLst/>
                <a:latin typeface="Times New Roman" panose="02020603050405020304" pitchFamily="18" charset="0"/>
                <a:ea typeface="Times New Roman" panose="02020603050405020304" pitchFamily="18" charset="0"/>
              </a:rPr>
              <a:t>ά</a:t>
            </a:r>
            <a:r>
              <a:rPr lang="el-GR" sz="3800"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ι</a:t>
            </a:r>
            <a:r>
              <a:rPr lang="el-GR" sz="3800" dirty="0" smtClean="0">
                <a:effectLst/>
                <a:latin typeface="Times New Roman" panose="02020603050405020304" pitchFamily="18" charset="0"/>
                <a:ea typeface="Times New Roman" panose="02020603050405020304" pitchFamily="18" charset="0"/>
              </a:rPr>
              <a:t>α </a:t>
            </a:r>
            <a:r>
              <a:rPr lang="el-GR" sz="3800" spc="-5"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θλητι</a:t>
            </a:r>
            <a:r>
              <a:rPr lang="el-GR" sz="3800" spc="-1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ώ</a:t>
            </a:r>
            <a:r>
              <a:rPr lang="el-GR" sz="3800"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ρ</a:t>
            </a:r>
            <a:r>
              <a:rPr lang="el-GR" sz="3800" spc="-15"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σ</a:t>
            </a:r>
            <a:r>
              <a:rPr lang="el-GR" sz="3800" dirty="0" smtClean="0">
                <a:effectLst/>
                <a:latin typeface="Times New Roman" panose="02020603050405020304" pitchFamily="18" charset="0"/>
                <a:ea typeface="Times New Roman" panose="02020603050405020304" pitchFamily="18" charset="0"/>
              </a:rPr>
              <a:t>τη</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ιοτή</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ν</a:t>
            </a:r>
            <a:r>
              <a:rPr lang="en-US" sz="3800" dirty="0" smtClean="0">
                <a:effectLst/>
                <a:latin typeface="Times New Roman" panose="02020603050405020304" pitchFamily="18" charset="0"/>
                <a:ea typeface="Times New Roman" panose="02020603050405020304" pitchFamily="18" charset="0"/>
              </a:rPr>
              <a:t>.</a:t>
            </a:r>
            <a:r>
              <a:rPr lang="en-US" sz="3800" spc="10" dirty="0" smtClean="0">
                <a:effectLst/>
                <a:latin typeface="Times New Roman" panose="02020603050405020304" pitchFamily="18" charset="0"/>
                <a:ea typeface="Times New Roman" panose="02020603050405020304" pitchFamily="18" charset="0"/>
              </a:rPr>
              <a:t> </a:t>
            </a:r>
            <a:r>
              <a:rPr lang="en-US" sz="3800" spc="-5" dirty="0" err="1" smtClean="0">
                <a:effectLst/>
                <a:latin typeface="Times New Roman" panose="02020603050405020304" pitchFamily="18" charset="0"/>
                <a:ea typeface="Times New Roman" panose="02020603050405020304" pitchFamily="18" charset="0"/>
              </a:rPr>
              <a:t>Π</a:t>
            </a:r>
            <a:r>
              <a:rPr lang="en-US" sz="3800" dirty="0" err="1" smtClean="0">
                <a:effectLst/>
                <a:latin typeface="Times New Roman" panose="02020603050405020304" pitchFamily="18" charset="0"/>
                <a:ea typeface="Times New Roman" panose="02020603050405020304" pitchFamily="18" charset="0"/>
              </a:rPr>
              <a:t>.</a:t>
            </a:r>
            <a:r>
              <a:rPr lang="en-US" sz="3800" spc="-10" dirty="0" err="1" smtClean="0">
                <a:effectLst/>
                <a:latin typeface="Times New Roman" panose="02020603050405020304" pitchFamily="18" charset="0"/>
                <a:ea typeface="Times New Roman" panose="02020603050405020304" pitchFamily="18" charset="0"/>
              </a:rPr>
              <a:t>χ</a:t>
            </a:r>
            <a:r>
              <a:rPr lang="en-US" sz="3800" dirty="0" smtClean="0">
                <a:effectLst/>
                <a:latin typeface="Times New Roman" panose="02020603050405020304" pitchFamily="18" charset="0"/>
                <a:ea typeface="Times New Roman" panose="02020603050405020304" pitchFamily="18" charset="0"/>
              </a:rPr>
              <a:t>.</a:t>
            </a:r>
            <a:r>
              <a:rPr lang="en-US" sz="3800" spc="10" dirty="0" smtClean="0">
                <a:effectLst/>
                <a:latin typeface="Times New Roman" panose="02020603050405020304" pitchFamily="18" charset="0"/>
                <a:ea typeface="Times New Roman" panose="02020603050405020304" pitchFamily="18" charset="0"/>
              </a:rPr>
              <a:t> </a:t>
            </a:r>
            <a:r>
              <a:rPr lang="en-US" sz="3800" dirty="0" err="1" smtClean="0">
                <a:effectLst/>
                <a:latin typeface="Times New Roman" panose="02020603050405020304" pitchFamily="18" charset="0"/>
                <a:ea typeface="Times New Roman" panose="02020603050405020304" pitchFamily="18" charset="0"/>
              </a:rPr>
              <a:t>το</a:t>
            </a:r>
            <a:r>
              <a:rPr lang="en-US" sz="3800" spc="5" dirty="0" smtClean="0">
                <a:effectLst/>
                <a:latin typeface="Times New Roman" panose="02020603050405020304" pitchFamily="18" charset="0"/>
                <a:ea typeface="Times New Roman" panose="02020603050405020304" pitchFamily="18" charset="0"/>
              </a:rPr>
              <a:t> </a:t>
            </a:r>
            <a:r>
              <a:rPr lang="en-US" sz="3800" dirty="0" smtClean="0">
                <a:effectLst/>
                <a:latin typeface="Times New Roman" panose="02020603050405020304" pitchFamily="18" charset="0"/>
                <a:ea typeface="Times New Roman" panose="02020603050405020304" pitchFamily="18" charset="0"/>
              </a:rPr>
              <a:t>7</a:t>
            </a:r>
            <a:r>
              <a:rPr lang="en-US" sz="3800" spc="-10" dirty="0" smtClean="0">
                <a:effectLst/>
                <a:latin typeface="Times New Roman" panose="02020603050405020304" pitchFamily="18" charset="0"/>
                <a:ea typeface="Times New Roman" panose="02020603050405020304" pitchFamily="18" charset="0"/>
              </a:rPr>
              <a:t>5</a:t>
            </a:r>
            <a:r>
              <a:rPr lang="en-US" sz="3800" dirty="0" smtClean="0">
                <a:effectLst/>
                <a:latin typeface="Times New Roman" panose="02020603050405020304" pitchFamily="18" charset="0"/>
                <a:ea typeface="Times New Roman" panose="02020603050405020304" pitchFamily="18" charset="0"/>
              </a:rPr>
              <a:t>%</a:t>
            </a:r>
            <a:r>
              <a:rPr lang="en-US" sz="3800" spc="10" dirty="0" smtClean="0">
                <a:effectLst/>
                <a:latin typeface="Times New Roman" panose="02020603050405020304" pitchFamily="18" charset="0"/>
                <a:ea typeface="Times New Roman" panose="02020603050405020304" pitchFamily="18" charset="0"/>
              </a:rPr>
              <a:t> </a:t>
            </a:r>
            <a:r>
              <a:rPr lang="en-US" sz="3800" spc="-10" dirty="0" err="1" smtClean="0">
                <a:effectLst/>
                <a:latin typeface="Times New Roman" panose="02020603050405020304" pitchFamily="18" charset="0"/>
                <a:ea typeface="Times New Roman" panose="02020603050405020304" pitchFamily="18" charset="0"/>
              </a:rPr>
              <a:t>τ</a:t>
            </a:r>
            <a:r>
              <a:rPr lang="en-US" sz="3800" spc="5" dirty="0" err="1" smtClean="0">
                <a:effectLst/>
                <a:latin typeface="Times New Roman" panose="02020603050405020304" pitchFamily="18" charset="0"/>
                <a:ea typeface="Times New Roman" panose="02020603050405020304" pitchFamily="18" charset="0"/>
              </a:rPr>
              <a:t>ω</a:t>
            </a:r>
            <a:r>
              <a:rPr lang="en-US" sz="3800" dirty="0" err="1" smtClean="0">
                <a:effectLst/>
                <a:latin typeface="Times New Roman" panose="02020603050405020304" pitchFamily="18" charset="0"/>
                <a:ea typeface="Times New Roman" panose="02020603050405020304" pitchFamily="18" charset="0"/>
              </a:rPr>
              <a:t>ν</a:t>
            </a:r>
            <a:r>
              <a:rPr lang="en-US" sz="3800" dirty="0" smtClean="0">
                <a:effectLst/>
                <a:latin typeface="Times New Roman" panose="02020603050405020304" pitchFamily="18" charset="0"/>
                <a:ea typeface="Times New Roman" panose="02020603050405020304" pitchFamily="18" charset="0"/>
              </a:rPr>
              <a:t> </a:t>
            </a:r>
            <a:r>
              <a:rPr lang="en-US" sz="3800" dirty="0" err="1" smtClean="0">
                <a:effectLst/>
                <a:latin typeface="Times New Roman" panose="02020603050405020304" pitchFamily="18" charset="0"/>
                <a:ea typeface="Times New Roman" panose="02020603050405020304" pitchFamily="18" charset="0"/>
              </a:rPr>
              <a:t>ρ</a:t>
            </a:r>
            <a:r>
              <a:rPr lang="en-US" sz="3800" spc="-10" dirty="0" err="1" smtClean="0">
                <a:effectLst/>
                <a:latin typeface="Times New Roman" panose="02020603050405020304" pitchFamily="18" charset="0"/>
                <a:ea typeface="Times New Roman" panose="02020603050405020304" pitchFamily="18" charset="0"/>
              </a:rPr>
              <a:t>ή</a:t>
            </a:r>
            <a:r>
              <a:rPr lang="en-US" sz="3800" dirty="0" err="1" smtClean="0">
                <a:effectLst/>
                <a:latin typeface="Times New Roman" panose="02020603050405020304" pitchFamily="18" charset="0"/>
                <a:ea typeface="Times New Roman" panose="02020603050405020304" pitchFamily="18" charset="0"/>
              </a:rPr>
              <a:t>ξ</a:t>
            </a:r>
            <a:r>
              <a:rPr lang="en-US" sz="3800" spc="5" dirty="0" err="1" smtClean="0">
                <a:effectLst/>
                <a:latin typeface="Times New Roman" panose="02020603050405020304" pitchFamily="18" charset="0"/>
                <a:ea typeface="Times New Roman" panose="02020603050405020304" pitchFamily="18" charset="0"/>
              </a:rPr>
              <a:t>ε</a:t>
            </a:r>
            <a:r>
              <a:rPr lang="en-US" sz="3800" spc="-5" dirty="0" err="1" smtClean="0">
                <a:effectLst/>
                <a:latin typeface="Times New Roman" panose="02020603050405020304" pitchFamily="18" charset="0"/>
                <a:ea typeface="Times New Roman" panose="02020603050405020304" pitchFamily="18" charset="0"/>
              </a:rPr>
              <a:t>ω</a:t>
            </a:r>
            <a:r>
              <a:rPr lang="en-US" sz="3800" dirty="0" err="1" smtClean="0">
                <a:effectLst/>
                <a:latin typeface="Times New Roman" panose="02020603050405020304" pitchFamily="18" charset="0"/>
                <a:ea typeface="Times New Roman" panose="02020603050405020304" pitchFamily="18" charset="0"/>
              </a:rPr>
              <a:t>ν</a:t>
            </a:r>
            <a:r>
              <a:rPr lang="en-US" sz="3800" spc="10" dirty="0" smtClean="0">
                <a:effectLst/>
                <a:latin typeface="Times New Roman" panose="02020603050405020304" pitchFamily="18" charset="0"/>
                <a:ea typeface="Times New Roman" panose="02020603050405020304" pitchFamily="18" charset="0"/>
              </a:rPr>
              <a:t> </a:t>
            </a:r>
            <a:r>
              <a:rPr lang="en-US" sz="3800" dirty="0" err="1" smtClean="0">
                <a:effectLst/>
                <a:latin typeface="Times New Roman" panose="02020603050405020304" pitchFamily="18" charset="0"/>
                <a:ea typeface="Times New Roman" panose="02020603050405020304" pitchFamily="18" charset="0"/>
              </a:rPr>
              <a:t>τ</a:t>
            </a:r>
            <a:r>
              <a:rPr lang="en-US" sz="3800" spc="-10" dirty="0" err="1" smtClean="0">
                <a:effectLst/>
                <a:latin typeface="Times New Roman" panose="02020603050405020304" pitchFamily="18" charset="0"/>
                <a:ea typeface="Times New Roman" panose="02020603050405020304" pitchFamily="18" charset="0"/>
              </a:rPr>
              <a:t>ο</a:t>
            </a:r>
            <a:r>
              <a:rPr lang="en-US" sz="3800" dirty="0" err="1" smtClean="0">
                <a:effectLst/>
                <a:latin typeface="Times New Roman" panose="02020603050405020304" pitchFamily="18" charset="0"/>
                <a:ea typeface="Times New Roman" panose="02020603050405020304" pitchFamily="18" charset="0"/>
              </a:rPr>
              <a:t>υ</a:t>
            </a:r>
            <a:r>
              <a:rPr lang="en-US" sz="3800" spc="10" dirty="0" smtClean="0">
                <a:effectLst/>
                <a:latin typeface="Times New Roman" panose="02020603050405020304" pitchFamily="18" charset="0"/>
                <a:ea typeface="Times New Roman" panose="02020603050405020304" pitchFamily="18" charset="0"/>
              </a:rPr>
              <a:t> </a:t>
            </a:r>
            <a:r>
              <a:rPr lang="en-US" sz="3800" spc="-15" dirty="0" smtClean="0">
                <a:effectLst/>
                <a:latin typeface="Times New Roman" panose="02020603050405020304" pitchFamily="18" charset="0"/>
                <a:ea typeface="Times New Roman" panose="02020603050405020304" pitchFamily="18" charset="0"/>
              </a:rPr>
              <a:t>Α</a:t>
            </a:r>
            <a:r>
              <a:rPr lang="en-US" sz="3800" dirty="0" smtClean="0">
                <a:effectLst/>
                <a:latin typeface="Times New Roman" panose="02020603050405020304" pitchFamily="18" charset="0"/>
                <a:ea typeface="Times New Roman" panose="02020603050405020304" pitchFamily="18" charset="0"/>
              </a:rPr>
              <a:t>Τ</a:t>
            </a:r>
            <a:r>
              <a:rPr lang="en-US" sz="3800" spc="15" dirty="0" smtClean="0">
                <a:effectLst/>
                <a:latin typeface="Times New Roman" panose="02020603050405020304" pitchFamily="18" charset="0"/>
                <a:ea typeface="Times New Roman" panose="02020603050405020304" pitchFamily="18" charset="0"/>
              </a:rPr>
              <a:t> </a:t>
            </a:r>
            <a:r>
              <a:rPr lang="en-US" sz="3800" spc="-5" dirty="0" err="1" smtClean="0">
                <a:effectLst/>
                <a:latin typeface="Times New Roman" panose="02020603050405020304" pitchFamily="18" charset="0"/>
                <a:ea typeface="Times New Roman" panose="02020603050405020304" pitchFamily="18" charset="0"/>
              </a:rPr>
              <a:t>σ</a:t>
            </a:r>
            <a:r>
              <a:rPr lang="en-US" sz="3800" dirty="0" err="1" smtClean="0">
                <a:effectLst/>
                <a:latin typeface="Times New Roman" panose="02020603050405020304" pitchFamily="18" charset="0"/>
                <a:ea typeface="Times New Roman" panose="02020603050405020304" pitchFamily="18" charset="0"/>
              </a:rPr>
              <a:t>χ</a:t>
            </a:r>
            <a:r>
              <a:rPr lang="en-US" sz="3800" spc="5" dirty="0" err="1" smtClean="0">
                <a:effectLst/>
                <a:latin typeface="Times New Roman" panose="02020603050405020304" pitchFamily="18" charset="0"/>
                <a:ea typeface="Times New Roman" panose="02020603050405020304" pitchFamily="18" charset="0"/>
              </a:rPr>
              <a:t>ε</a:t>
            </a:r>
            <a:r>
              <a:rPr lang="en-US" sz="3800" spc="-10" dirty="0" err="1" smtClean="0">
                <a:effectLst/>
                <a:latin typeface="Times New Roman" panose="02020603050405020304" pitchFamily="18" charset="0"/>
                <a:ea typeface="Times New Roman" panose="02020603050405020304" pitchFamily="18" charset="0"/>
              </a:rPr>
              <a:t>τ</a:t>
            </a:r>
            <a:r>
              <a:rPr lang="en-US" sz="3800" dirty="0" err="1" smtClean="0">
                <a:effectLst/>
                <a:latin typeface="Times New Roman" panose="02020603050405020304" pitchFamily="18" charset="0"/>
                <a:ea typeface="Times New Roman" panose="02020603050405020304" pitchFamily="18" charset="0"/>
              </a:rPr>
              <a:t>ίζ</a:t>
            </a:r>
            <a:r>
              <a:rPr lang="en-US" sz="3800" spc="5" dirty="0" err="1" smtClean="0">
                <a:effectLst/>
                <a:latin typeface="Times New Roman" panose="02020603050405020304" pitchFamily="18" charset="0"/>
                <a:ea typeface="Times New Roman" panose="02020603050405020304" pitchFamily="18" charset="0"/>
              </a:rPr>
              <a:t>ε</a:t>
            </a:r>
            <a:r>
              <a:rPr lang="en-US" sz="3800" dirty="0" err="1" smtClean="0">
                <a:effectLst/>
                <a:latin typeface="Times New Roman" panose="02020603050405020304" pitchFamily="18" charset="0"/>
                <a:ea typeface="Times New Roman" panose="02020603050405020304" pitchFamily="18" charset="0"/>
              </a:rPr>
              <a:t>τ</a:t>
            </a:r>
            <a:r>
              <a:rPr lang="en-US" sz="3800" spc="-15" dirty="0" smtClean="0">
                <a:effectLst/>
                <a:latin typeface="Times New Roman" panose="02020603050405020304" pitchFamily="18" charset="0"/>
                <a:ea typeface="Times New Roman" panose="02020603050405020304" pitchFamily="18" charset="0"/>
              </a:rPr>
              <a:t>α</a:t>
            </a:r>
            <a:r>
              <a:rPr lang="en-US" sz="3800" dirty="0" smtClean="0">
                <a:effectLst/>
                <a:latin typeface="Times New Roman" panose="02020603050405020304" pitchFamily="18" charset="0"/>
                <a:ea typeface="Times New Roman" panose="02020603050405020304" pitchFamily="18" charset="0"/>
              </a:rPr>
              <a:t>ι</a:t>
            </a:r>
            <a:r>
              <a:rPr lang="en-US" sz="3800" spc="10" dirty="0" smtClean="0">
                <a:effectLst/>
                <a:latin typeface="Times New Roman" panose="02020603050405020304" pitchFamily="18" charset="0"/>
                <a:ea typeface="Times New Roman" panose="02020603050405020304" pitchFamily="18" charset="0"/>
              </a:rPr>
              <a:t> μ</a:t>
            </a:r>
            <a:r>
              <a:rPr lang="en-US" sz="3800" dirty="0" smtClean="0">
                <a:effectLst/>
                <a:latin typeface="Times New Roman" panose="02020603050405020304" pitchFamily="18" charset="0"/>
                <a:ea typeface="Times New Roman" panose="02020603050405020304" pitchFamily="18" charset="0"/>
              </a:rPr>
              <a:t>ε τα</a:t>
            </a:r>
            <a:r>
              <a:rPr lang="en-US" sz="3800" spc="5" dirty="0" smtClean="0">
                <a:effectLst/>
                <a:latin typeface="Times New Roman" panose="02020603050405020304" pitchFamily="18" charset="0"/>
                <a:ea typeface="Times New Roman" panose="02020603050405020304" pitchFamily="18" charset="0"/>
              </a:rPr>
              <a:t> σ</a:t>
            </a:r>
            <a:r>
              <a:rPr lang="en-US" sz="3800" spc="-5" dirty="0" smtClean="0">
                <a:effectLst/>
                <a:latin typeface="Times New Roman" panose="02020603050405020304" pitchFamily="18" charset="0"/>
                <a:ea typeface="Times New Roman" panose="02020603050405020304" pitchFamily="18" charset="0"/>
              </a:rPr>
              <a:t>π</a:t>
            </a:r>
            <a:r>
              <a:rPr lang="en-US" sz="3800" dirty="0" smtClean="0">
                <a:effectLst/>
                <a:latin typeface="Times New Roman" panose="02020603050405020304" pitchFamily="18" charset="0"/>
                <a:ea typeface="Times New Roman" panose="02020603050405020304" pitchFamily="18" charset="0"/>
              </a:rPr>
              <a:t>ορ.</a:t>
            </a:r>
            <a:r>
              <a:rPr lang="en-US"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ι</a:t>
            </a:r>
            <a:r>
              <a:rPr lang="el-GR" sz="3800" spc="1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τέ</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ς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ου</a:t>
            </a:r>
            <a:r>
              <a:rPr lang="el-GR" sz="3800" spc="10"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φ</a:t>
            </a:r>
            <a:r>
              <a:rPr lang="el-GR" sz="3800" dirty="0" smtClean="0">
                <a:effectLst/>
                <a:latin typeface="Times New Roman" panose="02020603050405020304" pitchFamily="18" charset="0"/>
                <a:ea typeface="Times New Roman" panose="02020603050405020304" pitchFamily="18" charset="0"/>
              </a:rPr>
              <a:t>αί</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ται</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α</a:t>
            </a:r>
            <a:r>
              <a:rPr lang="el-GR" sz="3800" spc="-5" dirty="0" smtClean="0">
                <a:effectLst/>
                <a:latin typeface="Times New Roman" panose="02020603050405020304" pitchFamily="18" charset="0"/>
                <a:ea typeface="Times New Roman" panose="02020603050405020304" pitchFamily="18" charset="0"/>
              </a:rPr>
              <a:t>θ</a:t>
            </a:r>
            <a:r>
              <a:rPr lang="el-GR" sz="3800" spc="-15"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ν ρήξ</a:t>
            </a:r>
            <a:r>
              <a:rPr lang="el-GR" sz="3800" spc="-10" dirty="0" smtClean="0">
                <a:effectLst/>
                <a:latin typeface="Times New Roman" panose="02020603050405020304" pitchFamily="18" charset="0"/>
                <a:ea typeface="Times New Roman" panose="02020603050405020304" pitchFamily="18" charset="0"/>
              </a:rPr>
              <a:t>ει</a:t>
            </a:r>
            <a:r>
              <a:rPr lang="el-GR" sz="3800" dirty="0" smtClean="0">
                <a:effectLst/>
                <a:latin typeface="Times New Roman" panose="02020603050405020304" pitchFamily="18" charset="0"/>
                <a:ea typeface="Times New Roman" panose="02020603050405020304" pitchFamily="18" charset="0"/>
              </a:rPr>
              <a:t>ς </a:t>
            </a:r>
            <a:r>
              <a:rPr lang="el-GR" sz="3800" spc="5" dirty="0" smtClean="0">
                <a:effectLst/>
                <a:latin typeface="Times New Roman" panose="02020603050405020304" pitchFamily="18" charset="0"/>
                <a:ea typeface="Times New Roman" panose="02020603050405020304" pitchFamily="18" charset="0"/>
              </a:rPr>
              <a:t>σ</a:t>
            </a:r>
            <a:r>
              <a:rPr lang="el-GR" sz="3800" spc="-5" dirty="0" smtClean="0">
                <a:effectLst/>
                <a:latin typeface="Times New Roman" panose="02020603050405020304" pitchFamily="18" charset="0"/>
                <a:ea typeface="Times New Roman" panose="02020603050405020304" pitchFamily="18" charset="0"/>
              </a:rPr>
              <a:t>υ</a:t>
            </a:r>
            <a:r>
              <a:rPr lang="el-GR" sz="3800" dirty="0" smtClean="0">
                <a:effectLst/>
                <a:latin typeface="Times New Roman" panose="02020603050405020304" pitchFamily="18" charset="0"/>
                <a:ea typeface="Times New Roman" panose="02020603050405020304" pitchFamily="18" charset="0"/>
              </a:rPr>
              <a:t>χ</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ά </a:t>
            </a:r>
            <a:r>
              <a:rPr lang="el-GR" sz="3800" spc="5" dirty="0" smtClean="0">
                <a:effectLst/>
                <a:latin typeface="Times New Roman" panose="02020603050405020304" pitchFamily="18" charset="0"/>
                <a:ea typeface="Times New Roman" panose="02020603050405020304" pitchFamily="18" charset="0"/>
              </a:rPr>
              <a:t>ε</a:t>
            </a:r>
            <a:r>
              <a:rPr lang="el-GR" sz="3800" spc="-10" dirty="0" smtClean="0">
                <a:effectLst/>
                <a:latin typeface="Times New Roman" panose="02020603050405020304" pitchFamily="18" charset="0"/>
                <a:ea typeface="Times New Roman" panose="02020603050405020304" pitchFamily="18" charset="0"/>
              </a:rPr>
              <a:t>ί</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αι</a:t>
            </a:r>
            <a:r>
              <a:rPr lang="el-GR" sz="3800" spc="15"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ο</a:t>
            </a:r>
            <a:r>
              <a:rPr lang="el-GR" sz="3800" dirty="0" smtClean="0">
                <a:effectLst/>
                <a:latin typeface="Times New Roman" panose="02020603050405020304" pitchFamily="18" charset="0"/>
                <a:ea typeface="Times New Roman" panose="02020603050405020304" pitchFamily="18" charset="0"/>
              </a:rPr>
              <a:t>ι</a:t>
            </a:r>
            <a:r>
              <a:rPr lang="el-GR" sz="3800" spc="20" dirty="0" smtClean="0">
                <a:effectLst/>
                <a:latin typeface="Times New Roman" panose="02020603050405020304" pitchFamily="18" charset="0"/>
                <a:ea typeface="Times New Roman" panose="02020603050405020304" pitchFamily="18" charset="0"/>
              </a:rPr>
              <a:t> </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έν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ς</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ου</a:t>
            </a:r>
            <a:r>
              <a:rPr lang="el-GR" sz="3800" spc="20"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φο</a:t>
            </a:r>
            <a:r>
              <a:rPr lang="el-GR" sz="3800" spc="-10" dirty="0" smtClean="0">
                <a:effectLst/>
                <a:latin typeface="Times New Roman" panose="02020603050405020304" pitchFamily="18" charset="0"/>
                <a:ea typeface="Times New Roman" panose="02020603050405020304" pitchFamily="18" charset="0"/>
              </a:rPr>
              <a:t>ρ</a:t>
            </a:r>
            <a:r>
              <a:rPr lang="el-GR" sz="3800" dirty="0" smtClean="0">
                <a:effectLst/>
                <a:latin typeface="Times New Roman" panose="02020603050405020304" pitchFamily="18" charset="0"/>
                <a:ea typeface="Times New Roman" panose="02020603050405020304" pitchFamily="18" charset="0"/>
              </a:rPr>
              <a:t>τίζ</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ται</a:t>
            </a:r>
            <a:r>
              <a:rPr lang="el-GR" sz="3800" spc="15"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μ</a:t>
            </a:r>
            <a:r>
              <a:rPr lang="el-GR" sz="3800" dirty="0" smtClean="0">
                <a:effectLst/>
                <a:latin typeface="Times New Roman" panose="02020603050405020304" pitchFamily="18" charset="0"/>
                <a:ea typeface="Times New Roman" panose="02020603050405020304" pitchFamily="18" charset="0"/>
              </a:rPr>
              <a:t>ε</a:t>
            </a:r>
            <a:r>
              <a:rPr lang="el-GR" sz="3800" spc="20" dirty="0" smtClean="0">
                <a:effectLst/>
                <a:latin typeface="Times New Roman" panose="02020603050405020304" pitchFamily="18" charset="0"/>
                <a:ea typeface="Times New Roman" panose="02020603050405020304" pitchFamily="18" charset="0"/>
              </a:rPr>
              <a:t> </a:t>
            </a:r>
            <a:r>
              <a:rPr lang="el-GR" sz="3800" spc="-15" dirty="0" smtClean="0">
                <a:effectLst/>
                <a:latin typeface="Times New Roman" panose="02020603050405020304" pitchFamily="18" charset="0"/>
                <a:ea typeface="Times New Roman" panose="02020603050405020304" pitchFamily="18" charset="0"/>
              </a:rPr>
              <a:t>μ</a:t>
            </a:r>
            <a:r>
              <a:rPr lang="el-GR" sz="3800" spc="5" dirty="0" smtClean="0">
                <a:effectLst/>
                <a:latin typeface="Times New Roman" panose="02020603050405020304" pitchFamily="18" charset="0"/>
                <a:ea typeface="Times New Roman" panose="02020603050405020304" pitchFamily="18" charset="0"/>
              </a:rPr>
              <a:t>εγ</a:t>
            </a:r>
            <a:r>
              <a:rPr lang="el-GR" sz="3800" spc="-15" dirty="0" smtClean="0">
                <a:effectLst/>
                <a:latin typeface="Times New Roman" panose="02020603050405020304" pitchFamily="18" charset="0"/>
                <a:ea typeface="Times New Roman" panose="02020603050405020304" pitchFamily="18" charset="0"/>
              </a:rPr>
              <a:t>ά</a:t>
            </a:r>
            <a:r>
              <a:rPr lang="el-GR" sz="3800" spc="5" dirty="0" smtClean="0">
                <a:effectLst/>
                <a:latin typeface="Times New Roman" panose="02020603050405020304" pitchFamily="18" charset="0"/>
                <a:ea typeface="Times New Roman" panose="02020603050405020304" pitchFamily="18" charset="0"/>
              </a:rPr>
              <a:t>λε</a:t>
            </a:r>
            <a:r>
              <a:rPr lang="el-GR" sz="3800" dirty="0" smtClean="0">
                <a:effectLst/>
                <a:latin typeface="Times New Roman" panose="02020603050405020304" pitchFamily="18" charset="0"/>
                <a:ea typeface="Times New Roman" panose="02020603050405020304" pitchFamily="18" charset="0"/>
              </a:rPr>
              <a:t>ς</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ε</a:t>
            </a:r>
            <a:r>
              <a:rPr lang="el-GR" sz="3800" spc="-20" dirty="0" smtClean="0">
                <a:effectLst/>
                <a:latin typeface="Times New Roman" panose="02020603050405020304" pitchFamily="18" charset="0"/>
                <a:ea typeface="Times New Roman" panose="02020603050405020304" pitchFamily="18" charset="0"/>
              </a:rPr>
              <a:t>π</a:t>
            </a:r>
            <a:r>
              <a:rPr lang="el-GR" sz="3800" dirty="0" smtClean="0">
                <a:effectLst/>
                <a:latin typeface="Times New Roman" panose="02020603050405020304" pitchFamily="18" charset="0"/>
                <a:ea typeface="Times New Roman" panose="02020603050405020304" pitchFamily="18" charset="0"/>
              </a:rPr>
              <a:t>ι</a:t>
            </a:r>
            <a:r>
              <a:rPr lang="el-GR" sz="3800" spc="5" dirty="0" smtClean="0">
                <a:effectLst/>
                <a:latin typeface="Times New Roman" panose="02020603050405020304" pitchFamily="18" charset="0"/>
                <a:ea typeface="Times New Roman" panose="02020603050405020304" pitchFamily="18" charset="0"/>
              </a:rPr>
              <a:t>β</a:t>
            </a:r>
            <a:r>
              <a:rPr lang="el-GR" sz="3800" dirty="0" smtClean="0">
                <a:effectLst/>
                <a:latin typeface="Times New Roman" panose="02020603050405020304" pitchFamily="18" charset="0"/>
                <a:ea typeface="Times New Roman" panose="02020603050405020304" pitchFamily="18" charset="0"/>
              </a:rPr>
              <a:t>α</a:t>
            </a:r>
            <a:r>
              <a:rPr lang="el-GR" sz="3800" spc="-15" dirty="0" smtClean="0">
                <a:effectLst/>
                <a:latin typeface="Times New Roman" panose="02020603050405020304" pitchFamily="18" charset="0"/>
                <a:ea typeface="Times New Roman" panose="02020603050405020304" pitchFamily="18" charset="0"/>
              </a:rPr>
              <a:t>ρ</a:t>
            </a:r>
            <a:r>
              <a:rPr lang="el-GR" sz="3800" spc="5" dirty="0" smtClean="0">
                <a:effectLst/>
                <a:latin typeface="Times New Roman" panose="02020603050405020304" pitchFamily="18" charset="0"/>
                <a:ea typeface="Times New Roman" panose="02020603050405020304" pitchFamily="18" charset="0"/>
              </a:rPr>
              <a:t>ύ</a:t>
            </a:r>
            <a:r>
              <a:rPr lang="el-GR" sz="3800" spc="-5" dirty="0" smtClean="0">
                <a:effectLst/>
                <a:latin typeface="Times New Roman" panose="02020603050405020304" pitchFamily="18" charset="0"/>
                <a:ea typeface="Times New Roman" panose="02020603050405020304" pitchFamily="18" charset="0"/>
              </a:rPr>
              <a:t>ν</a:t>
            </a:r>
            <a:r>
              <a:rPr lang="el-GR" sz="3800" spc="5" dirty="0" smtClean="0">
                <a:effectLst/>
                <a:latin typeface="Times New Roman" panose="02020603050405020304" pitchFamily="18" charset="0"/>
                <a:ea typeface="Times New Roman" panose="02020603050405020304" pitchFamily="18" charset="0"/>
              </a:rPr>
              <a:t>σ</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ις</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a:t>
            </a:r>
            <a:r>
              <a:rPr lang="el-GR" sz="3800" spc="-15" dirty="0" smtClean="0">
                <a:effectLst/>
                <a:latin typeface="Times New Roman" panose="02020603050405020304" pitchFamily="18" charset="0"/>
                <a:ea typeface="Times New Roman" panose="02020603050405020304" pitchFamily="18" charset="0"/>
              </a:rPr>
              <a:t>τ</a:t>
            </a:r>
            <a:r>
              <a:rPr lang="el-GR" sz="3800" dirty="0" smtClean="0">
                <a:effectLst/>
                <a:latin typeface="Times New Roman" panose="02020603050405020304" pitchFamily="18" charset="0"/>
                <a:ea typeface="Times New Roman" panose="02020603050405020304" pitchFamily="18" charset="0"/>
              </a:rPr>
              <a:t>ά</a:t>
            </a:r>
            <a:r>
              <a:rPr lang="el-GR" sz="3800" spc="1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τη</a:t>
            </a:r>
            <a:r>
              <a:rPr lang="el-GR" sz="3800" spc="15"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ιάρκ</a:t>
            </a:r>
            <a:r>
              <a:rPr lang="el-GR" sz="3800" spc="-10" dirty="0" smtClean="0">
                <a:effectLst/>
                <a:latin typeface="Times New Roman" panose="02020603050405020304" pitchFamily="18" charset="0"/>
                <a:ea typeface="Times New Roman" panose="02020603050405020304" pitchFamily="18" charset="0"/>
              </a:rPr>
              <a:t>ε</a:t>
            </a:r>
            <a:r>
              <a:rPr lang="el-GR" sz="3800" dirty="0" smtClean="0">
                <a:effectLst/>
                <a:latin typeface="Times New Roman" panose="02020603050405020304" pitchFamily="18" charset="0"/>
                <a:ea typeface="Times New Roman" panose="02020603050405020304" pitchFamily="18" charset="0"/>
              </a:rPr>
              <a:t>ια</a:t>
            </a:r>
            <a:r>
              <a:rPr lang="el-GR" sz="3800" spc="1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α</a:t>
            </a:r>
            <a:r>
              <a:rPr lang="el-GR" sz="3800" spc="-15" dirty="0" smtClean="0">
                <a:effectLst/>
                <a:latin typeface="Times New Roman" panose="02020603050405020304" pitchFamily="18" charset="0"/>
                <a:ea typeface="Times New Roman" panose="02020603050405020304" pitchFamily="18" charset="0"/>
              </a:rPr>
              <a:t>θ</a:t>
            </a:r>
            <a:r>
              <a:rPr lang="el-GR" sz="3800" spc="5" dirty="0" smtClean="0">
                <a:effectLst/>
                <a:latin typeface="Times New Roman" panose="02020603050405020304" pitchFamily="18" charset="0"/>
                <a:ea typeface="Times New Roman" panose="02020603050405020304" pitchFamily="18" charset="0"/>
              </a:rPr>
              <a:t>λ</a:t>
            </a:r>
            <a:r>
              <a:rPr lang="el-GR" sz="3800" dirty="0" smtClean="0">
                <a:effectLst/>
                <a:latin typeface="Times New Roman" panose="02020603050405020304" pitchFamily="18" charset="0"/>
                <a:ea typeface="Times New Roman" panose="02020603050405020304" pitchFamily="18" charset="0"/>
              </a:rPr>
              <a:t>ητι</a:t>
            </a:r>
            <a:r>
              <a:rPr lang="el-GR" sz="3800" spc="-15" dirty="0" smtClean="0">
                <a:effectLst/>
                <a:latin typeface="Times New Roman" panose="02020603050405020304" pitchFamily="18" charset="0"/>
                <a:ea typeface="Times New Roman" panose="02020603050405020304" pitchFamily="18" charset="0"/>
              </a:rPr>
              <a:t>κ</a:t>
            </a:r>
            <a:r>
              <a:rPr lang="el-GR" sz="3800" spc="-5" dirty="0" smtClean="0">
                <a:effectLst/>
                <a:latin typeface="Times New Roman" panose="02020603050405020304" pitchFamily="18" charset="0"/>
                <a:ea typeface="Times New Roman" panose="02020603050405020304" pitchFamily="18" charset="0"/>
              </a:rPr>
              <a:t>ώ</a:t>
            </a:r>
            <a:r>
              <a:rPr lang="el-GR" sz="3800" dirty="0" smtClean="0">
                <a:effectLst/>
                <a:latin typeface="Times New Roman" panose="02020603050405020304" pitchFamily="18" charset="0"/>
                <a:ea typeface="Times New Roman" panose="02020603050405020304" pitchFamily="18" charset="0"/>
              </a:rPr>
              <a:t>ν </a:t>
            </a:r>
            <a:r>
              <a:rPr lang="el-GR" sz="3800" spc="-5" dirty="0" smtClean="0">
                <a:effectLst/>
                <a:latin typeface="Times New Roman" panose="02020603050405020304" pitchFamily="18" charset="0"/>
                <a:ea typeface="Times New Roman" panose="02020603050405020304" pitchFamily="18" charset="0"/>
              </a:rPr>
              <a:t>δ</a:t>
            </a:r>
            <a:r>
              <a:rPr lang="el-GR" sz="3800" dirty="0" smtClean="0">
                <a:effectLst/>
                <a:latin typeface="Times New Roman" panose="02020603050405020304" pitchFamily="18" charset="0"/>
                <a:ea typeface="Times New Roman" panose="02020603050405020304" pitchFamily="18" charset="0"/>
              </a:rPr>
              <a:t>ραστηρ</a:t>
            </a:r>
            <a:r>
              <a:rPr lang="el-GR" sz="3800" spc="-10" dirty="0" smtClean="0">
                <a:effectLst/>
                <a:latin typeface="Times New Roman" panose="02020603050405020304" pitchFamily="18" charset="0"/>
                <a:ea typeface="Times New Roman" panose="02020603050405020304" pitchFamily="18" charset="0"/>
              </a:rPr>
              <a:t>ι</a:t>
            </a:r>
            <a:r>
              <a:rPr lang="el-GR" sz="3800" dirty="0" smtClean="0">
                <a:effectLst/>
                <a:latin typeface="Times New Roman" panose="02020603050405020304" pitchFamily="18" charset="0"/>
                <a:ea typeface="Times New Roman" panose="02020603050405020304" pitchFamily="18" charset="0"/>
              </a:rPr>
              <a:t>οτή</a:t>
            </a:r>
            <a:r>
              <a:rPr lang="el-GR" sz="3800" spc="-15" dirty="0" smtClean="0">
                <a:effectLst/>
                <a:latin typeface="Times New Roman" panose="02020603050405020304" pitchFamily="18" charset="0"/>
                <a:ea typeface="Times New Roman" panose="02020603050405020304" pitchFamily="18" charset="0"/>
              </a:rPr>
              <a:t>τ</a:t>
            </a:r>
            <a:r>
              <a:rPr lang="el-GR" sz="3800" spc="5" dirty="0" smtClean="0">
                <a:effectLst/>
                <a:latin typeface="Times New Roman" panose="02020603050405020304" pitchFamily="18" charset="0"/>
                <a:ea typeface="Times New Roman" panose="02020603050405020304" pitchFamily="18" charset="0"/>
              </a:rPr>
              <a:t>ων</a:t>
            </a:r>
            <a:r>
              <a:rPr lang="el-GR" sz="3800" dirty="0" smtClean="0">
                <a:effectLst/>
                <a:latin typeface="Times New Roman" panose="02020603050405020304" pitchFamily="18" charset="0"/>
                <a:ea typeface="Times New Roman" panose="02020603050405020304" pitchFamily="18" charset="0"/>
              </a:rPr>
              <a:t>, ό</a:t>
            </a:r>
            <a:r>
              <a:rPr lang="el-GR" sz="3800" spc="-20" dirty="0" smtClean="0">
                <a:effectLst/>
                <a:latin typeface="Times New Roman" panose="02020603050405020304" pitchFamily="18" charset="0"/>
                <a:ea typeface="Times New Roman" panose="02020603050405020304" pitchFamily="18" charset="0"/>
              </a:rPr>
              <a:t>π</a:t>
            </a:r>
            <a:r>
              <a:rPr lang="el-GR" sz="3800" spc="5" dirty="0" smtClean="0">
                <a:effectLst/>
                <a:latin typeface="Times New Roman" panose="02020603050405020304" pitchFamily="18" charset="0"/>
                <a:ea typeface="Times New Roman" panose="02020603050405020304" pitchFamily="18" charset="0"/>
              </a:rPr>
              <a:t>ω</a:t>
            </a:r>
            <a:r>
              <a:rPr lang="el-GR" sz="3800" dirty="0" smtClean="0">
                <a:effectLst/>
                <a:latin typeface="Times New Roman" panose="02020603050405020304" pitchFamily="18" charset="0"/>
                <a:ea typeface="Times New Roman" panose="02020603050405020304" pitchFamily="18" charset="0"/>
              </a:rPr>
              <a:t>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ο </a:t>
            </a:r>
            <a:r>
              <a:rPr lang="el-GR" sz="3800" spc="-15" dirty="0" smtClean="0">
                <a:effectLst/>
                <a:latin typeface="Times New Roman" panose="02020603050405020304" pitchFamily="18" charset="0"/>
                <a:ea typeface="Times New Roman" panose="02020603050405020304" pitchFamily="18" charset="0"/>
              </a:rPr>
              <a:t>Α</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 </a:t>
            </a:r>
            <a:r>
              <a:rPr lang="el-GR" sz="3800" spc="-5" dirty="0" smtClean="0">
                <a:effectLst/>
                <a:latin typeface="Times New Roman" panose="02020603050405020304" pitchFamily="18" charset="0"/>
                <a:ea typeface="Times New Roman" panose="02020603050405020304" pitchFamily="18" charset="0"/>
              </a:rPr>
              <a:t>κ</a:t>
            </a:r>
            <a:r>
              <a:rPr lang="el-GR" sz="3800" dirty="0" smtClean="0">
                <a:effectLst/>
                <a:latin typeface="Times New Roman" panose="02020603050405020304" pitchFamily="18" charset="0"/>
                <a:ea typeface="Times New Roman" panose="02020603050405020304" pitchFamily="18" charset="0"/>
              </a:rPr>
              <a:t>αι ο</a:t>
            </a:r>
            <a:r>
              <a:rPr lang="el-GR" sz="3800" spc="-10" dirty="0" smtClean="0">
                <a:effectLst/>
                <a:latin typeface="Times New Roman" panose="02020603050405020304" pitchFamily="18" charset="0"/>
                <a:ea typeface="Times New Roman" panose="02020603050405020304" pitchFamily="18" charset="0"/>
              </a:rPr>
              <a:t> </a:t>
            </a:r>
            <a:r>
              <a:rPr lang="el-GR" sz="3800" spc="5" dirty="0" err="1" smtClean="0">
                <a:effectLst/>
                <a:latin typeface="Times New Roman" panose="02020603050405020304" pitchFamily="18" charset="0"/>
                <a:ea typeface="Times New Roman" panose="02020603050405020304" pitchFamily="18" charset="0"/>
              </a:rPr>
              <a:t>ε</a:t>
            </a:r>
            <a:r>
              <a:rPr lang="el-GR" sz="3800" spc="-5" dirty="0" err="1" smtClean="0">
                <a:effectLst/>
                <a:latin typeface="Times New Roman" panose="02020603050405020304" pitchFamily="18" charset="0"/>
                <a:ea typeface="Times New Roman" panose="02020603050405020304" pitchFamily="18" charset="0"/>
              </a:rPr>
              <a:t>π</a:t>
            </a:r>
            <a:r>
              <a:rPr lang="el-GR" sz="3800" spc="-10" dirty="0" err="1" smtClean="0">
                <a:effectLst/>
                <a:latin typeface="Times New Roman" panose="02020603050405020304" pitchFamily="18" charset="0"/>
                <a:ea typeface="Times New Roman" panose="02020603050405020304" pitchFamily="18" charset="0"/>
              </a:rPr>
              <a:t>ι</a:t>
            </a:r>
            <a:r>
              <a:rPr lang="el-GR" sz="3800" spc="5" dirty="0" err="1" smtClean="0">
                <a:effectLst/>
                <a:latin typeface="Times New Roman" panose="02020603050405020304" pitchFamily="18" charset="0"/>
                <a:ea typeface="Times New Roman" panose="02020603050405020304" pitchFamily="18" charset="0"/>
              </a:rPr>
              <a:t>γ</a:t>
            </a:r>
            <a:r>
              <a:rPr lang="el-GR" sz="3800" dirty="0" err="1" smtClean="0">
                <a:effectLst/>
                <a:latin typeface="Times New Roman" panose="02020603050405020304" pitchFamily="18" charset="0"/>
                <a:ea typeface="Times New Roman" panose="02020603050405020304" pitchFamily="18" charset="0"/>
              </a:rPr>
              <a:t>ο</a:t>
            </a:r>
            <a:r>
              <a:rPr lang="el-GR" sz="3800" spc="5" dirty="0" err="1" smtClean="0">
                <a:effectLst/>
                <a:latin typeface="Times New Roman" panose="02020603050405020304" pitchFamily="18" charset="0"/>
                <a:ea typeface="Times New Roman" panose="02020603050405020304" pitchFamily="18" charset="0"/>
              </a:rPr>
              <a:t>ν</a:t>
            </a:r>
            <a:r>
              <a:rPr lang="el-GR" sz="3800" dirty="0" err="1" smtClean="0">
                <a:effectLst/>
                <a:latin typeface="Times New Roman" panose="02020603050405020304" pitchFamily="18" charset="0"/>
                <a:ea typeface="Times New Roman" panose="02020603050405020304" pitchFamily="18" charset="0"/>
              </a:rPr>
              <a:t>α</a:t>
            </a:r>
            <a:r>
              <a:rPr lang="el-GR" sz="3800" spc="-15" dirty="0" err="1" smtClean="0">
                <a:effectLst/>
                <a:latin typeface="Times New Roman" panose="02020603050405020304" pitchFamily="18" charset="0"/>
                <a:ea typeface="Times New Roman" panose="02020603050405020304" pitchFamily="18" charset="0"/>
              </a:rPr>
              <a:t>τ</a:t>
            </a:r>
            <a:r>
              <a:rPr lang="el-GR" sz="3800" dirty="0" err="1" smtClean="0">
                <a:effectLst/>
                <a:latin typeface="Times New Roman" panose="02020603050405020304" pitchFamily="18" charset="0"/>
                <a:ea typeface="Times New Roman" panose="02020603050405020304" pitchFamily="18" charset="0"/>
              </a:rPr>
              <a:t>ιδικός</a:t>
            </a:r>
            <a:r>
              <a:rPr lang="el-GR" sz="3800" spc="-5" dirty="0" smtClean="0">
                <a:effectLst/>
                <a:latin typeface="Times New Roman" panose="02020603050405020304" pitchFamily="18" charset="0"/>
                <a:ea typeface="Times New Roman" panose="02020603050405020304" pitchFamily="18" charset="0"/>
              </a:rPr>
              <a:t> </a:t>
            </a:r>
            <a:r>
              <a:rPr lang="el-GR" sz="3800" dirty="0" smtClean="0">
                <a:effectLst/>
                <a:latin typeface="Times New Roman" panose="02020603050405020304" pitchFamily="18" charset="0"/>
                <a:ea typeface="Times New Roman" panose="02020603050405020304" pitchFamily="18" charset="0"/>
              </a:rPr>
              <a:t>τ</a:t>
            </a:r>
            <a:r>
              <a:rPr lang="el-GR" sz="3800" spc="-10" dirty="0" smtClean="0">
                <a:effectLst/>
                <a:latin typeface="Times New Roman" panose="02020603050405020304" pitchFamily="18" charset="0"/>
                <a:ea typeface="Times New Roman" panose="02020603050405020304" pitchFamily="18" charset="0"/>
              </a:rPr>
              <a:t>έ</a:t>
            </a:r>
            <a:r>
              <a:rPr lang="el-GR" sz="3800" spc="5" dirty="0" smtClean="0">
                <a:effectLst/>
                <a:latin typeface="Times New Roman" panose="02020603050405020304" pitchFamily="18" charset="0"/>
                <a:ea typeface="Times New Roman" panose="02020603050405020304" pitchFamily="18" charset="0"/>
              </a:rPr>
              <a:t>ν</a:t>
            </a:r>
            <a:r>
              <a:rPr lang="el-GR" sz="3800" spc="-10" dirty="0" smtClean="0">
                <a:effectLst/>
                <a:latin typeface="Times New Roman" panose="02020603050405020304" pitchFamily="18" charset="0"/>
                <a:ea typeface="Times New Roman" panose="02020603050405020304" pitchFamily="18" charset="0"/>
              </a:rPr>
              <a:t>ο</a:t>
            </a:r>
            <a:r>
              <a:rPr lang="el-GR" sz="3800" spc="5" dirty="0" smtClean="0">
                <a:effectLst/>
                <a:latin typeface="Times New Roman" panose="02020603050405020304" pitchFamily="18" charset="0"/>
                <a:ea typeface="Times New Roman" panose="02020603050405020304" pitchFamily="18" charset="0"/>
              </a:rPr>
              <a:t>ν</a:t>
            </a:r>
            <a:r>
              <a:rPr lang="el-GR" sz="3800" dirty="0" smtClean="0">
                <a:effectLst/>
                <a:latin typeface="Times New Roman" panose="02020603050405020304" pitchFamily="18" charset="0"/>
                <a:ea typeface="Times New Roman" panose="02020603050405020304" pitchFamily="18" charset="0"/>
              </a:rPr>
              <a:t>τα</a:t>
            </a:r>
            <a:r>
              <a:rPr lang="el-GR" sz="3800" spc="-10" dirty="0" smtClean="0">
                <a:effectLst/>
                <a:latin typeface="Times New Roman" panose="02020603050405020304" pitchFamily="18" charset="0"/>
                <a:ea typeface="Times New Roman" panose="02020603050405020304" pitchFamily="18" charset="0"/>
              </a:rPr>
              <a:t>ς</a:t>
            </a:r>
            <a:r>
              <a:rPr lang="el-GR" sz="3800" dirty="0" smtClean="0">
                <a:effectLst/>
                <a:latin typeface="Times New Roman" panose="02020603050405020304" pitchFamily="18" charset="0"/>
                <a:ea typeface="Times New Roman" panose="02020603050405020304" pitchFamily="18" charset="0"/>
              </a:rPr>
              <a:t>.</a:t>
            </a:r>
          </a:p>
          <a:p>
            <a:pPr marL="63500" marR="51435" algn="just">
              <a:lnSpc>
                <a:spcPct val="120000"/>
              </a:lnSpc>
              <a:spcAft>
                <a:spcPts val="0"/>
              </a:spcAft>
            </a:pPr>
            <a:endParaRPr lang="el-GR" sz="2000" dirty="0">
              <a:latin typeface="Times New Roman" panose="02020603050405020304" pitchFamily="18" charset="0"/>
              <a:ea typeface="Times New Roman" panose="02020603050405020304" pitchFamily="18" charset="0"/>
            </a:endParaRPr>
          </a:p>
          <a:p>
            <a:pPr marL="0" marR="51435" indent="0" algn="just">
              <a:lnSpc>
                <a:spcPct val="120000"/>
              </a:lnSpc>
              <a:spcAft>
                <a:spcPts val="0"/>
              </a:spcAft>
              <a:buNone/>
            </a:pPr>
            <a:r>
              <a:rPr lang="en-US" dirty="0" smtClean="0">
                <a:effectLst/>
                <a:latin typeface="Times New Roman" panose="02020603050405020304" pitchFamily="18" charset="0"/>
                <a:ea typeface="Times New Roman" panose="02020603050405020304" pitchFamily="18" charset="0"/>
              </a:rPr>
              <a:t/>
            </a:r>
            <a:br>
              <a:rPr lang="en-US" dirty="0" smtClean="0">
                <a:effectLst/>
                <a:latin typeface="Times New Roman" panose="02020603050405020304" pitchFamily="18" charset="0"/>
                <a:ea typeface="Times New Roman" panose="02020603050405020304" pitchFamily="18" charset="0"/>
              </a:rPr>
            </a:br>
            <a:endParaRPr lang="el-GR" dirty="0"/>
          </a:p>
        </p:txBody>
      </p:sp>
    </p:spTree>
    <p:extLst>
      <p:ext uri="{BB962C8B-B14F-4D97-AF65-F5344CB8AC3E}">
        <p14:creationId xmlns:p14="http://schemas.microsoft.com/office/powerpoint/2010/main" val="3154349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marL="63500" marR="50800" indent="457200" algn="just">
              <a:spcAft>
                <a:spcPts val="0"/>
              </a:spcAft>
            </a:pP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ατά</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ιάρκ</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ια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εν</a:t>
            </a:r>
            <a:r>
              <a:rPr lang="el-GR" dirty="0" smtClean="0">
                <a:effectLst/>
                <a:latin typeface="Times New Roman" panose="02020603050405020304" pitchFamily="18" charset="0"/>
                <a:ea typeface="Times New Roman" panose="02020603050405020304" pitchFamily="18" charset="0"/>
              </a:rPr>
              <a:t>ός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 φ</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απ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εν</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α </a:t>
            </a:r>
            <a:r>
              <a:rPr lang="el-GR" dirty="0" err="1" smtClean="0">
                <a:effectLst/>
                <a:latin typeface="Times New Roman" panose="02020603050405020304" pitchFamily="18" charset="0"/>
                <a:ea typeface="Times New Roman" panose="02020603050405020304" pitchFamily="18" charset="0"/>
              </a:rPr>
              <a:t>τ</a:t>
            </a:r>
            <a:r>
              <a:rPr lang="el-GR" spc="5" dirty="0" err="1" smtClean="0">
                <a:effectLst/>
                <a:latin typeface="Times New Roman" panose="02020603050405020304" pitchFamily="18" charset="0"/>
                <a:ea typeface="Times New Roman" panose="02020603050405020304" pitchFamily="18" charset="0"/>
              </a:rPr>
              <a:t>εν</a:t>
            </a:r>
            <a:r>
              <a:rPr lang="el-GR" spc="-10"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ν</a:t>
            </a:r>
            <a:r>
              <a:rPr lang="el-GR" dirty="0" err="1" smtClean="0">
                <a:effectLst/>
                <a:latin typeface="Times New Roman" panose="02020603050405020304" pitchFamily="18" charset="0"/>
                <a:ea typeface="Times New Roman" panose="02020603050405020304" pitchFamily="18" charset="0"/>
              </a:rPr>
              <a:t>το</a:t>
            </a:r>
            <a:r>
              <a:rPr lang="el-GR" spc="-15" dirty="0" err="1" smtClean="0">
                <a:effectLst/>
                <a:latin typeface="Times New Roman" panose="02020603050405020304" pitchFamily="18" charset="0"/>
                <a:ea typeface="Times New Roman" panose="02020603050405020304" pitchFamily="18" charset="0"/>
              </a:rPr>
              <a:t>κ</a:t>
            </a:r>
            <a:r>
              <a:rPr lang="el-GR" spc="5" dirty="0" err="1" smtClean="0">
                <a:effectLst/>
                <a:latin typeface="Times New Roman" panose="02020603050405020304" pitchFamily="18" charset="0"/>
                <a:ea typeface="Times New Roman" panose="02020603050405020304" pitchFamily="18" charset="0"/>
              </a:rPr>
              <a:t>ύ</a:t>
            </a:r>
            <a:r>
              <a:rPr lang="el-GR" dirty="0" err="1" smtClean="0">
                <a:effectLst/>
                <a:latin typeface="Times New Roman" panose="02020603050405020304" pitchFamily="18" charset="0"/>
                <a:ea typeface="Times New Roman" panose="02020603050405020304" pitchFamily="18" charset="0"/>
              </a:rPr>
              <a:t>τταρα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a:t>
            </a:r>
            <a:r>
              <a:rPr lang="en-US" spc="5" dirty="0" smtClean="0">
                <a:effectLst/>
                <a:latin typeface="Times New Roman" panose="02020603050405020304" pitchFamily="18" charset="0"/>
                <a:ea typeface="Times New Roman" panose="02020603050405020304" pitchFamily="18" charset="0"/>
              </a:rPr>
              <a:t>t</a:t>
            </a:r>
            <a:r>
              <a:rPr lang="en-US" dirty="0" smtClean="0">
                <a:effectLst/>
                <a:latin typeface="Times New Roman" panose="02020603050405020304" pitchFamily="18" charset="0"/>
                <a:ea typeface="Times New Roman" panose="02020603050405020304" pitchFamily="18" charset="0"/>
              </a:rPr>
              <a:t>en</a:t>
            </a:r>
            <a:r>
              <a:rPr lang="en-US" spc="-10" dirty="0" smtClean="0">
                <a:effectLst/>
                <a:latin typeface="Times New Roman" panose="02020603050405020304" pitchFamily="18" charset="0"/>
                <a:ea typeface="Times New Roman" panose="02020603050405020304" pitchFamily="18" charset="0"/>
              </a:rPr>
              <a:t>o</a:t>
            </a:r>
            <a:r>
              <a:rPr lang="en-US" dirty="0" smtClean="0">
                <a:effectLst/>
                <a:latin typeface="Times New Roman" panose="02020603050405020304" pitchFamily="18" charset="0"/>
                <a:ea typeface="Times New Roman" panose="02020603050405020304" pitchFamily="18" charset="0"/>
              </a:rPr>
              <a:t>c</a:t>
            </a:r>
            <a:r>
              <a:rPr lang="en-US" spc="-10" dirty="0" smtClean="0">
                <a:effectLst/>
                <a:latin typeface="Times New Roman" panose="02020603050405020304" pitchFamily="18" charset="0"/>
                <a:ea typeface="Times New Roman" panose="02020603050405020304" pitchFamily="18" charset="0"/>
              </a:rPr>
              <a:t>y</a:t>
            </a:r>
            <a:r>
              <a:rPr lang="en-US" spc="5" dirty="0" smtClean="0">
                <a:effectLst/>
                <a:latin typeface="Times New Roman" panose="02020603050405020304" pitchFamily="18" charset="0"/>
                <a:ea typeface="Times New Roman" panose="02020603050405020304" pitchFamily="18" charset="0"/>
              </a:rPr>
              <a:t>t</a:t>
            </a:r>
            <a:r>
              <a:rPr lang="en-US" dirty="0" smtClean="0">
                <a:effectLst/>
                <a:latin typeface="Times New Roman" panose="02020603050405020304" pitchFamily="18" charset="0"/>
                <a:ea typeface="Times New Roman" panose="02020603050405020304" pitchFamily="18" charset="0"/>
              </a:rPr>
              <a:t>e</a:t>
            </a:r>
            <a:r>
              <a:rPr lang="en-US" spc="-5" dirty="0" smtClean="0">
                <a:effectLst/>
                <a:latin typeface="Times New Roman" panose="02020603050405020304" pitchFamily="18" charset="0"/>
                <a:ea typeface="Times New Roman" panose="02020603050405020304" pitchFamily="18" charset="0"/>
              </a:rPr>
              <a:t>s</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οία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άρχο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έ</a:t>
            </a:r>
            <a:r>
              <a:rPr lang="el-GR" spc="1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τον</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όρ</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λλ</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ου</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ια</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την 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ταση</a:t>
            </a:r>
            <a:r>
              <a:rPr lang="el-GR" spc="1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ρα</a:t>
            </a:r>
            <a:r>
              <a:rPr lang="el-GR" spc="-5" dirty="0" smtClean="0">
                <a:effectLst/>
                <a:latin typeface="Times New Roman" panose="02020603050405020304" pitchFamily="18" charset="0"/>
                <a:ea typeface="Times New Roman" panose="02020603050405020304" pitchFamily="18" charset="0"/>
              </a:rPr>
              <a:t>μμ</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2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120" dirty="0" smtClean="0">
                <a:effectLst/>
                <a:latin typeface="Times New Roman" panose="02020603050405020304" pitchFamily="18" charset="0"/>
                <a:ea typeface="Times New Roman" panose="02020603050405020304" pitchFamily="18" charset="0"/>
              </a:rPr>
              <a:t> </a:t>
            </a:r>
          </a:p>
          <a:p>
            <a:pPr marL="63500" marR="50800" indent="457200" algn="just">
              <a:spcAft>
                <a:spcPts val="0"/>
              </a:spcAft>
            </a:pP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15"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12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λλ</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1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1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ίτη</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 </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ια  τ</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ν </a:t>
            </a:r>
            <a:r>
              <a:rPr lang="el-GR" spc="5" dirty="0" smtClean="0">
                <a:effectLst/>
                <a:latin typeface="Times New Roman" panose="02020603050405020304" pitchFamily="18" charset="0"/>
                <a:ea typeface="Times New Roman" panose="02020603050405020304" pitchFamily="18" charset="0"/>
              </a:rPr>
              <a:t> ε</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a:t>
            </a:r>
            <a:r>
              <a:rPr lang="el-GR" spc="26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  </a:t>
            </a:r>
            <a:r>
              <a:rPr lang="el-GR" spc="5"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ιδιόρ</a:t>
            </a:r>
            <a:r>
              <a:rPr lang="el-GR" spc="-10"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ου </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ρα</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σμ</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 </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 </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ίπ</a:t>
            </a:r>
            <a:r>
              <a:rPr lang="el-GR" spc="-15"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a:t>
            </a:r>
            <a:r>
              <a:rPr lang="el-GR" spc="265" dirty="0" smtClean="0">
                <a:effectLst/>
                <a:latin typeface="Times New Roman" panose="02020603050405020304" pitchFamily="18" charset="0"/>
                <a:ea typeface="Times New Roman" panose="02020603050405020304" pitchFamily="18" charset="0"/>
              </a:rPr>
              <a:t> </a:t>
            </a:r>
            <a:r>
              <a:rPr lang="el-GR" spc="4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βο</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ικής</a:t>
            </a:r>
            <a:r>
              <a:rPr lang="el-GR" spc="27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ύν</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λλ</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άρ</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 η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ανότητα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 </a:t>
            </a:r>
            <a:r>
              <a:rPr lang="el-GR" spc="-10"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χη</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ός</a:t>
            </a:r>
            <a:r>
              <a:rPr lang="el-GR" spc="-5" dirty="0" smtClean="0">
                <a:effectLst/>
                <a:latin typeface="Times New Roman" panose="02020603050405020304" pitchFamily="18" charset="0"/>
                <a:ea typeface="Times New Roman" panose="02020603050405020304" pitchFamily="18" charset="0"/>
              </a:rPr>
              <a:t> μ</a:t>
            </a:r>
            <a:r>
              <a:rPr lang="el-GR"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ιο</a:t>
            </a:r>
            <a:r>
              <a:rPr lang="el-GR" spc="10" dirty="0" smtClean="0">
                <a:effectLst/>
                <a:latin typeface="Times New Roman" panose="02020603050405020304" pitchFamily="18" charset="0"/>
                <a:ea typeface="Times New Roman" panose="02020603050405020304" pitchFamily="18" charset="0"/>
              </a:rPr>
              <a:t>υ</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ία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συ</a:t>
            </a:r>
            <a:r>
              <a:rPr lang="el-GR" spc="-5" dirty="0" smtClean="0">
                <a:effectLst/>
                <a:latin typeface="Times New Roman" panose="02020603050405020304" pitchFamily="18" charset="0"/>
                <a:ea typeface="Times New Roman" panose="02020603050405020304" pitchFamily="18" charset="0"/>
              </a:rPr>
              <a:t>μ</a:t>
            </a:r>
            <a:r>
              <a:rPr lang="el-GR" spc="-15"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μ</a:t>
            </a:r>
            <a:r>
              <a:rPr lang="el-GR" dirty="0" smtClean="0">
                <a:effectLst/>
                <a:latin typeface="Times New Roman" panose="02020603050405020304" pitchFamily="18" charset="0"/>
                <a:ea typeface="Times New Roman" panose="02020603050405020304" pitchFamily="18" charset="0"/>
              </a:rPr>
              <a:t>ε το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ύ</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ω</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0" dirty="0">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τό </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 </a:t>
            </a:r>
            <a:r>
              <a:rPr lang="el-GR" spc="10"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οτ</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εσ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θη</a:t>
            </a:r>
            <a:r>
              <a:rPr lang="el-GR" spc="-10"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του</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ω</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φ</a:t>
            </a:r>
            <a:r>
              <a:rPr lang="el-GR" spc="-10"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χη</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τη</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αν α</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λώ</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η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τό</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ω</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έν</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ία 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endParaRPr lang="el-GR" sz="2000" dirty="0" smtClean="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123217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 y="800100"/>
            <a:ext cx="9740900" cy="5194300"/>
          </a:xfrm>
          <a:prstGeom prst="rect">
            <a:avLst/>
          </a:prstGeom>
        </p:spPr>
      </p:pic>
    </p:spTree>
    <p:extLst>
      <p:ext uri="{BB962C8B-B14F-4D97-AF65-F5344CB8AC3E}">
        <p14:creationId xmlns:p14="http://schemas.microsoft.com/office/powerpoint/2010/main" val="4283567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3500" algn="ctr">
              <a:spcAft>
                <a:spcPts val="0"/>
              </a:spcAft>
            </a:pPr>
            <a:r>
              <a:rPr lang="el-GR" b="1" spc="-5" dirty="0" smtClean="0">
                <a:effectLst/>
                <a:latin typeface="Times New Roman" panose="02020603050405020304" pitchFamily="18" charset="0"/>
                <a:ea typeface="Times New Roman" panose="02020603050405020304" pitchFamily="18" charset="0"/>
              </a:rPr>
              <a:t>Α</a:t>
            </a:r>
            <a:r>
              <a:rPr lang="el-GR" b="1" spc="5" dirty="0" smtClean="0">
                <a:effectLst/>
                <a:latin typeface="Times New Roman" panose="02020603050405020304" pitchFamily="18" charset="0"/>
                <a:ea typeface="Times New Roman" panose="02020603050405020304" pitchFamily="18" charset="0"/>
              </a:rPr>
              <a:t>ί</a:t>
            </a:r>
            <a:r>
              <a:rPr lang="el-GR" b="1" spc="-5" dirty="0" smtClean="0">
                <a:effectLst/>
                <a:latin typeface="Times New Roman" panose="02020603050405020304" pitchFamily="18" charset="0"/>
                <a:ea typeface="Times New Roman" panose="02020603050405020304" pitchFamily="18" charset="0"/>
              </a:rPr>
              <a:t>τ</a:t>
            </a:r>
            <a:r>
              <a:rPr lang="el-GR" b="1" spc="5" dirty="0" smtClean="0">
                <a:effectLst/>
                <a:latin typeface="Times New Roman" panose="02020603050405020304" pitchFamily="18" charset="0"/>
                <a:ea typeface="Times New Roman" panose="02020603050405020304" pitchFamily="18" charset="0"/>
              </a:rPr>
              <a:t>ι</a:t>
            </a:r>
            <a:r>
              <a:rPr lang="el-GR" b="1" dirty="0" smtClean="0">
                <a:effectLst/>
                <a:latin typeface="Times New Roman" panose="02020603050405020304" pitchFamily="18" charset="0"/>
                <a:ea typeface="Times New Roman" panose="02020603050405020304" pitchFamily="18" charset="0"/>
              </a:rPr>
              <a:t>α</a:t>
            </a:r>
            <a:r>
              <a:rPr lang="el-GR" b="1" spc="-5" dirty="0" smtClean="0">
                <a:effectLst/>
                <a:latin typeface="Times New Roman" panose="02020603050405020304" pitchFamily="18" charset="0"/>
                <a:ea typeface="Times New Roman" panose="02020603050405020304" pitchFamily="18" charset="0"/>
              </a:rPr>
              <a:t> </a:t>
            </a:r>
            <a:r>
              <a:rPr lang="el-GR" b="1" dirty="0" smtClean="0">
                <a:effectLst/>
                <a:latin typeface="Times New Roman" panose="02020603050405020304" pitchFamily="18" charset="0"/>
                <a:ea typeface="Times New Roman" panose="02020603050405020304" pitchFamily="18" charset="0"/>
              </a:rPr>
              <a:t>ρ</a:t>
            </a:r>
            <a:r>
              <a:rPr lang="el-GR" b="1" spc="-5" dirty="0" smtClean="0">
                <a:effectLst/>
                <a:latin typeface="Times New Roman" panose="02020603050405020304" pitchFamily="18" charset="0"/>
                <a:ea typeface="Times New Roman" panose="02020603050405020304" pitchFamily="18" charset="0"/>
              </a:rPr>
              <a:t>ή</a:t>
            </a:r>
            <a:r>
              <a:rPr lang="el-GR" b="1" dirty="0" smtClean="0">
                <a:effectLst/>
                <a:latin typeface="Times New Roman" panose="02020603050405020304" pitchFamily="18" charset="0"/>
                <a:ea typeface="Times New Roman" panose="02020603050405020304" pitchFamily="18" charset="0"/>
              </a:rPr>
              <a:t>ξ</a:t>
            </a:r>
            <a:r>
              <a:rPr lang="el-GR" b="1" spc="5" dirty="0" smtClean="0">
                <a:effectLst/>
                <a:latin typeface="Times New Roman" panose="02020603050405020304" pitchFamily="18" charset="0"/>
                <a:ea typeface="Times New Roman" panose="02020603050405020304" pitchFamily="18" charset="0"/>
              </a:rPr>
              <a:t>ε</a:t>
            </a:r>
            <a:r>
              <a:rPr lang="el-GR" b="1" spc="-25" dirty="0" smtClean="0">
                <a:effectLst/>
                <a:latin typeface="Times New Roman" panose="02020603050405020304" pitchFamily="18" charset="0"/>
                <a:ea typeface="Times New Roman" panose="02020603050405020304" pitchFamily="18" charset="0"/>
              </a:rPr>
              <a:t>ω</a:t>
            </a:r>
            <a:r>
              <a:rPr lang="el-GR" b="1" dirty="0" smtClean="0">
                <a:effectLst/>
                <a:latin typeface="Times New Roman" panose="02020603050405020304" pitchFamily="18" charset="0"/>
                <a:ea typeface="Times New Roman" panose="02020603050405020304" pitchFamily="18" charset="0"/>
              </a:rPr>
              <a:t>ν </a:t>
            </a:r>
            <a:r>
              <a:rPr lang="el-GR" b="1" spc="5" dirty="0" smtClean="0">
                <a:effectLst/>
                <a:latin typeface="Times New Roman" panose="02020603050405020304" pitchFamily="18" charset="0"/>
                <a:ea typeface="Times New Roman" panose="02020603050405020304" pitchFamily="18" charset="0"/>
              </a:rPr>
              <a:t>τ</a:t>
            </a:r>
            <a:r>
              <a:rPr lang="el-GR" b="1" spc="-15" dirty="0" smtClean="0">
                <a:effectLst/>
                <a:latin typeface="Times New Roman" panose="02020603050405020304" pitchFamily="18" charset="0"/>
                <a:ea typeface="Times New Roman" panose="02020603050405020304" pitchFamily="18" charset="0"/>
              </a:rPr>
              <a:t>ω</a:t>
            </a:r>
            <a:r>
              <a:rPr lang="el-GR" b="1" dirty="0" smtClean="0">
                <a:effectLst/>
                <a:latin typeface="Times New Roman" panose="02020603050405020304" pitchFamily="18" charset="0"/>
                <a:ea typeface="Times New Roman" panose="02020603050405020304" pitchFamily="18" charset="0"/>
              </a:rPr>
              <a:t>ν </a:t>
            </a:r>
            <a:r>
              <a:rPr lang="el-GR" b="1" spc="-5" dirty="0" smtClean="0">
                <a:effectLst/>
                <a:latin typeface="Times New Roman" panose="02020603050405020304" pitchFamily="18" charset="0"/>
                <a:ea typeface="Times New Roman" panose="02020603050405020304" pitchFamily="18" charset="0"/>
              </a:rPr>
              <a:t>τε</a:t>
            </a:r>
            <a:r>
              <a:rPr lang="el-GR" b="1" dirty="0" smtClean="0">
                <a:effectLst/>
                <a:latin typeface="Times New Roman" panose="02020603050405020304" pitchFamily="18" charset="0"/>
                <a:ea typeface="Times New Roman" panose="02020603050405020304" pitchFamily="18" charset="0"/>
              </a:rPr>
              <a:t>νόν</a:t>
            </a:r>
            <a:r>
              <a:rPr lang="el-GR" b="1" spc="5" dirty="0" smtClean="0">
                <a:effectLst/>
                <a:latin typeface="Times New Roman" panose="02020603050405020304" pitchFamily="18" charset="0"/>
                <a:ea typeface="Times New Roman" panose="02020603050405020304" pitchFamily="18" charset="0"/>
              </a:rPr>
              <a:t>τ</a:t>
            </a:r>
            <a:r>
              <a:rPr lang="el-GR" b="1" spc="-15" dirty="0" smtClean="0">
                <a:effectLst/>
                <a:latin typeface="Times New Roman" panose="02020603050405020304" pitchFamily="18" charset="0"/>
                <a:ea typeface="Times New Roman" panose="02020603050405020304" pitchFamily="18" charset="0"/>
              </a:rPr>
              <a:t>ω</a:t>
            </a:r>
            <a:r>
              <a:rPr lang="el-GR" b="1" dirty="0" smtClean="0">
                <a:effectLst/>
                <a:latin typeface="Times New Roman" panose="02020603050405020304" pitchFamily="18" charset="0"/>
                <a:ea typeface="Times New Roman" panose="02020603050405020304" pitchFamily="18" charset="0"/>
              </a:rPr>
              <a:t>ν</a:t>
            </a:r>
            <a:r>
              <a:rPr lang="el-GR" sz="3600" dirty="0" smtClean="0">
                <a:effectLst/>
                <a:latin typeface="Times New Roman" panose="02020603050405020304" pitchFamily="18" charset="0"/>
                <a:ea typeface="Times New Roman" panose="02020603050405020304" pitchFamily="18" charset="0"/>
              </a:rPr>
              <a:t/>
            </a:r>
            <a:br>
              <a:rPr lang="el-GR" sz="3600" dirty="0" smtClean="0">
                <a:effectLst/>
                <a:latin typeface="Times New Roman" panose="02020603050405020304" pitchFamily="18" charset="0"/>
                <a:ea typeface="Times New Roman" panose="02020603050405020304" pitchFamily="18" charset="0"/>
              </a:rPr>
            </a:br>
            <a:endParaRPr lang="el-GR" dirty="0"/>
          </a:p>
        </p:txBody>
      </p:sp>
      <p:sp>
        <p:nvSpPr>
          <p:cNvPr id="3" name="Content Placeholder 2"/>
          <p:cNvSpPr>
            <a:spLocks noGrp="1"/>
          </p:cNvSpPr>
          <p:nvPr>
            <p:ph idx="1"/>
          </p:nvPr>
        </p:nvSpPr>
        <p:spPr/>
        <p:txBody>
          <a:bodyPr>
            <a:normAutofit fontScale="85000" lnSpcReduction="20000"/>
          </a:bodyPr>
          <a:lstStyle/>
          <a:p>
            <a:pPr marL="63500" marR="49530" algn="just">
              <a:spcAft>
                <a:spcPts val="0"/>
              </a:spcAft>
            </a:pPr>
            <a:r>
              <a:rPr lang="el-GR" spc="-5" dirty="0" smtClean="0">
                <a:effectLst/>
                <a:latin typeface="Times New Roman" panose="02020603050405020304" pitchFamily="18" charset="0"/>
                <a:ea typeface="Times New Roman" panose="02020603050405020304" pitchFamily="18" charset="0"/>
              </a:rPr>
              <a:t>Υπ</a:t>
            </a:r>
            <a:r>
              <a:rPr lang="el-GR" dirty="0" smtClean="0">
                <a:effectLst/>
                <a:latin typeface="Times New Roman" panose="02020603050405020304" pitchFamily="18" charset="0"/>
                <a:ea typeface="Times New Roman" panose="02020603050405020304" pitchFamily="18" charset="0"/>
              </a:rPr>
              <a:t>άρχο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οί</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15"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 εν</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χο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οι</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ύν</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ια τις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ξ</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ις 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ί</a:t>
            </a:r>
            <a:r>
              <a:rPr lang="el-GR" dirty="0" smtClean="0">
                <a:effectLst/>
                <a:latin typeface="Times New Roman" panose="02020603050405020304" pitchFamily="18" charset="0"/>
                <a:ea typeface="Times New Roman" panose="02020603050405020304" pitchFamily="18" charset="0"/>
              </a:rPr>
              <a:t>οι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ορ</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ιο</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νδ</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νε</a:t>
            </a:r>
            <a:r>
              <a:rPr lang="el-GR" dirty="0" smtClean="0">
                <a:effectLst/>
                <a:latin typeface="Times New Roman" panose="02020603050405020304" pitchFamily="18" charset="0"/>
                <a:ea typeface="Times New Roman" panose="02020603050405020304" pitchFamily="18" charset="0"/>
              </a:rPr>
              <a:t>ίς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ξ</a:t>
            </a:r>
            <a:r>
              <a:rPr lang="el-GR" spc="5" dirty="0" smtClean="0">
                <a:effectLst/>
                <a:latin typeface="Times New Roman" panose="02020603050405020304" pitchFamily="18" charset="0"/>
                <a:ea typeface="Times New Roman" panose="02020603050405020304" pitchFamily="18" charset="0"/>
              </a:rPr>
              <a:t>ω</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ίς</a:t>
            </a:r>
            <a:r>
              <a:rPr lang="el-GR" spc="30" dirty="0">
                <a:latin typeface="Times New Roman" panose="02020603050405020304" pitchFamily="18" charset="0"/>
                <a:ea typeface="Times New Roman" panose="02020603050405020304" pitchFamily="18" charset="0"/>
              </a:rPr>
              <a:t>.</a:t>
            </a:r>
            <a:endParaRPr lang="el-GR" spc="10" dirty="0" smtClean="0">
              <a:effectLst/>
              <a:latin typeface="Times New Roman" panose="02020603050405020304" pitchFamily="18" charset="0"/>
              <a:ea typeface="Times New Roman" panose="02020603050405020304" pitchFamily="18" charset="0"/>
            </a:endParaRPr>
          </a:p>
          <a:p>
            <a:pPr marL="63500" marR="49530" algn="just">
              <a:spcAft>
                <a:spcPts val="0"/>
              </a:spcAft>
            </a:pPr>
            <a:r>
              <a:rPr lang="el-GR" spc="-10"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ξα</a:t>
            </a:r>
            <a:r>
              <a:rPr lang="el-GR" spc="-5"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ική,</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ύν</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η</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ή ρο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ή</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ρ</a:t>
            </a:r>
            <a:r>
              <a:rPr lang="el-GR" spc="-1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όζεται</a:t>
            </a:r>
            <a:r>
              <a:rPr lang="el-GR" spc="5" dirty="0" smtClean="0">
                <a:effectLst/>
                <a:latin typeface="Times New Roman" panose="02020603050405020304" pitchFamily="18" charset="0"/>
                <a:ea typeface="Times New Roman" panose="02020603050405020304" pitchFamily="18" charset="0"/>
              </a:rPr>
              <a:t> 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συ</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έν</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νσ</a:t>
            </a:r>
            <a:r>
              <a:rPr lang="el-GR" dirty="0" smtClean="0">
                <a:effectLst/>
                <a:latin typeface="Times New Roman" panose="02020603050405020304" pitchFamily="18" charset="0"/>
                <a:ea typeface="Times New Roman" panose="02020603050405020304" pitchFamily="18" charset="0"/>
              </a:rPr>
              <a:t>η </a:t>
            </a:r>
            <a:r>
              <a:rPr lang="el-GR" spc="-10" dirty="0" smtClean="0">
                <a:effectLst/>
                <a:latin typeface="Times New Roman" panose="02020603050405020304" pitchFamily="18" charset="0"/>
                <a:ea typeface="Times New Roman" panose="02020603050405020304" pitchFamily="18" charset="0"/>
              </a:rPr>
              <a:t>εί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ιθ</a:t>
            </a:r>
            <a:r>
              <a:rPr lang="el-GR" spc="-10"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 ν</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δ</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ική</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ρήξη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a:t>
            </a:r>
          </a:p>
          <a:p>
            <a:pPr marL="63500" marR="49530" algn="just">
              <a:spcAft>
                <a:spcPts val="0"/>
              </a:spcAft>
            </a:pPr>
            <a:r>
              <a:rPr lang="el-GR" dirty="0" smtClean="0">
                <a:effectLst/>
                <a:latin typeface="Times New Roman" panose="02020603050405020304" pitchFamily="18" charset="0"/>
                <a:ea typeface="Times New Roman" panose="02020603050405020304" pitchFamily="18" charset="0"/>
              </a:rPr>
              <a:t> Για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αυτή</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ύν</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 εν</a:t>
            </a:r>
            <a:r>
              <a:rPr lang="el-GR" spc="-10" dirty="0" smtClean="0">
                <a:effectLst/>
                <a:latin typeface="Times New Roman" panose="02020603050405020304" pitchFamily="18" charset="0"/>
                <a:ea typeface="Times New Roman" panose="02020603050405020304" pitchFamily="18" charset="0"/>
              </a:rPr>
              <a:t>οχ</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οι</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ίτ</a:t>
            </a:r>
            <a:r>
              <a:rPr lang="el-GR" spc="-10"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λέ</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φο</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 </a:t>
            </a:r>
            <a:r>
              <a:rPr lang="el-GR" spc="-5"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β</a:t>
            </a:r>
            <a:r>
              <a:rPr lang="el-GR" spc="-10"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λλ</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ος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ηση</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ια</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ιφά</a:t>
            </a:r>
            <a:r>
              <a:rPr lang="el-GR" spc="-10"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ια,</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οι</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θή</a:t>
            </a:r>
            <a:r>
              <a:rPr lang="el-GR" spc="-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ησης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 </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λε</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ψ</a:t>
            </a:r>
            <a:r>
              <a:rPr lang="el-GR" dirty="0" smtClean="0">
                <a:effectLst/>
                <a:latin typeface="Times New Roman" panose="02020603050405020304" pitchFamily="18" charset="0"/>
                <a:ea typeface="Times New Roman" panose="02020603050405020304" pitchFamily="18" charset="0"/>
              </a:rPr>
              <a:t>η</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15"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ικού</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χ</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10"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ά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ύε</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 ικ</a:t>
            </a: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ότ</a:t>
            </a:r>
            <a:r>
              <a:rPr lang="el-GR" spc="-15"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ρρο</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ίας.</a:t>
            </a:r>
          </a:p>
          <a:p>
            <a:pPr marL="63500" marR="49530" algn="just">
              <a:spcAft>
                <a:spcPts val="0"/>
              </a:spcAft>
            </a:pPr>
            <a:r>
              <a:rPr lang="el-GR" spc="4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Ε</a:t>
            </a:r>
            <a:r>
              <a:rPr lang="el-GR" spc="-2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σ</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π</a:t>
            </a:r>
            <a:r>
              <a:rPr lang="el-GR" dirty="0" err="1" smtClean="0">
                <a:effectLst/>
                <a:latin typeface="Times New Roman" panose="02020603050405020304" pitchFamily="18" charset="0"/>
                <a:ea typeface="Times New Roman" panose="02020603050405020304" pitchFamily="18" charset="0"/>
              </a:rPr>
              <a:t>ρο</a:t>
            </a:r>
            <a:r>
              <a:rPr lang="el-GR" spc="5" dirty="0" err="1" smtClean="0">
                <a:effectLst/>
                <a:latin typeface="Times New Roman" panose="02020603050405020304" pitchFamily="18" charset="0"/>
                <a:ea typeface="Times New Roman" panose="02020603050405020304" pitchFamily="18" charset="0"/>
              </a:rPr>
              <a:t>ϋ</a:t>
            </a:r>
            <a:r>
              <a:rPr lang="el-GR" spc="-5" dirty="0" err="1" smtClean="0">
                <a:effectLst/>
                <a:latin typeface="Times New Roman" panose="02020603050405020304" pitchFamily="18" charset="0"/>
                <a:ea typeface="Times New Roman" panose="02020603050405020304" pitchFamily="18" charset="0"/>
              </a:rPr>
              <a:t>π</a:t>
            </a:r>
            <a:r>
              <a:rPr lang="el-GR" dirty="0" err="1" smtClean="0">
                <a:effectLst/>
                <a:latin typeface="Times New Roman" panose="02020603050405020304" pitchFamily="18" charset="0"/>
                <a:ea typeface="Times New Roman" panose="02020603050405020304" pitchFamily="18" charset="0"/>
              </a:rPr>
              <a:t>άρ</a:t>
            </a:r>
            <a:r>
              <a:rPr lang="el-GR" spc="-10" dirty="0" err="1" smtClean="0">
                <a:effectLst/>
                <a:latin typeface="Times New Roman" panose="02020603050405020304" pitchFamily="18" charset="0"/>
                <a:ea typeface="Times New Roman" panose="02020603050405020304" pitchFamily="18" charset="0"/>
              </a:rPr>
              <a:t>χ</a:t>
            </a:r>
            <a:r>
              <a:rPr lang="el-GR" dirty="0" err="1" smtClean="0">
                <a:effectLst/>
                <a:latin typeface="Times New Roman" panose="02020603050405020304" pitchFamily="18" charset="0"/>
                <a:ea typeface="Times New Roman" panose="02020603050405020304" pitchFamily="18" charset="0"/>
              </a:rPr>
              <a:t>ο</a:t>
            </a:r>
            <a:r>
              <a:rPr lang="el-GR" spc="-5" dirty="0" err="1" smtClean="0">
                <a:effectLst/>
                <a:latin typeface="Times New Roman" panose="02020603050405020304" pitchFamily="18" charset="0"/>
                <a:ea typeface="Times New Roman" panose="02020603050405020304" pitchFamily="18" charset="0"/>
              </a:rPr>
              <a:t>υ</a:t>
            </a:r>
            <a:r>
              <a:rPr lang="el-GR" spc="5" dirty="0" err="1" smtClean="0">
                <a:effectLst/>
                <a:latin typeface="Times New Roman" panose="02020603050405020304" pitchFamily="18" charset="0"/>
                <a:ea typeface="Times New Roman" panose="02020603050405020304" pitchFamily="18" charset="0"/>
              </a:rPr>
              <a:t>σ</a:t>
            </a:r>
            <a:r>
              <a:rPr lang="el-GR" dirty="0" err="1"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θ</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λ</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ία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αν τ</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 ο</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ί πολ</a:t>
            </a:r>
            <a:r>
              <a:rPr lang="el-GR" spc="5" dirty="0" smtClean="0">
                <a:effectLst/>
                <a:latin typeface="Times New Roman" panose="02020603050405020304" pitchFamily="18" charset="0"/>
                <a:ea typeface="Times New Roman" panose="02020603050405020304" pitchFamily="18" charset="0"/>
              </a:rPr>
              <a:t>λέ</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φο</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σ</a:t>
            </a:r>
            <a:r>
              <a:rPr lang="el-GR" dirty="0" smtClean="0">
                <a:effectLst/>
                <a:latin typeface="Times New Roman" panose="02020603050405020304" pitchFamily="18" charset="0"/>
                <a:ea typeface="Times New Roman" panose="02020603050405020304" pitchFamily="18" charset="0"/>
              </a:rPr>
              <a:t>τη ρήξη το</a:t>
            </a:r>
            <a:r>
              <a:rPr lang="el-GR" spc="-10"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 </a:t>
            </a:r>
          </a:p>
          <a:p>
            <a:pPr marL="63500" marR="49530" algn="just">
              <a:spcAft>
                <a:spcPts val="0"/>
              </a:spcAft>
            </a:pP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αλ</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τικό</a:t>
            </a:r>
            <a:r>
              <a:rPr lang="el-GR" spc="-15"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ρα,</a:t>
            </a:r>
            <a:r>
              <a:rPr lang="el-GR" spc="9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η</a:t>
            </a:r>
            <a:r>
              <a:rPr lang="el-GR" spc="8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8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dirty="0" smtClean="0">
                <a:effectLst/>
                <a:latin typeface="Times New Roman" panose="02020603050405020304" pitchFamily="18" charset="0"/>
                <a:ea typeface="Times New Roman" panose="02020603050405020304" pitchFamily="18" charset="0"/>
              </a:rPr>
              <a:t>ραστηρ</a:t>
            </a:r>
            <a:r>
              <a:rPr lang="el-GR" spc="-10"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ό</a:t>
            </a:r>
            <a:r>
              <a:rPr lang="el-GR" dirty="0" smtClean="0">
                <a:effectLst/>
                <a:latin typeface="Times New Roman" panose="02020603050405020304" pitchFamily="18" charset="0"/>
                <a:ea typeface="Times New Roman" panose="02020603050405020304" pitchFamily="18" charset="0"/>
              </a:rPr>
              <a:t>τητα</a:t>
            </a:r>
            <a:r>
              <a:rPr lang="el-GR" spc="9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8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βά</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9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9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a:t>
            </a:r>
            <a:r>
              <a:rPr lang="el-GR" spc="8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ω</a:t>
            </a:r>
            <a:r>
              <a:rPr lang="el-GR" spc="10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ς</a:t>
            </a:r>
            <a:r>
              <a:rPr lang="el-GR" spc="9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ος</a:t>
            </a:r>
            <a:r>
              <a:rPr lang="el-GR" spc="9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ικής</a:t>
            </a:r>
            <a:r>
              <a:rPr lang="el-GR" spc="9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ό</a:t>
            </a:r>
            <a:r>
              <a:rPr lang="el-GR" spc="9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 του</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ητή,</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ο</a:t>
            </a:r>
            <a:r>
              <a:rPr lang="el-GR" spc="2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Κ</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ρθ</a:t>
            </a:r>
            <a:r>
              <a:rPr lang="el-GR" spc="-10"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ώ</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3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a:t>
            </a:r>
            <a:r>
              <a:rPr lang="el-GR" spc="5"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αλο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spc="-5" dirty="0" err="1" smtClean="0">
                <a:effectLst/>
                <a:latin typeface="Times New Roman" panose="02020603050405020304" pitchFamily="18" charset="0"/>
                <a:ea typeface="Times New Roman" panose="02020603050405020304" pitchFamily="18" charset="0"/>
              </a:rPr>
              <a:t>μ</a:t>
            </a:r>
            <a:r>
              <a:rPr lang="el-GR" dirty="0" err="1" smtClean="0">
                <a:effectLst/>
                <a:latin typeface="Times New Roman" panose="02020603050405020304" pitchFamily="18" charset="0"/>
                <a:ea typeface="Times New Roman" panose="02020603050405020304" pitchFamily="18" charset="0"/>
              </a:rPr>
              <a:t>ικρ</a:t>
            </a:r>
            <a:r>
              <a:rPr lang="el-GR" spc="-10" dirty="0" err="1" smtClean="0">
                <a:effectLst/>
                <a:latin typeface="Times New Roman" panose="02020603050405020304" pitchFamily="18" charset="0"/>
                <a:ea typeface="Times New Roman" panose="02020603050405020304" pitchFamily="18" charset="0"/>
              </a:rPr>
              <a:t>ο</a:t>
            </a:r>
            <a:r>
              <a:rPr lang="el-GR" dirty="0" err="1" smtClean="0">
                <a:effectLst/>
                <a:latin typeface="Times New Roman" panose="02020603050405020304" pitchFamily="18" charset="0"/>
                <a:ea typeface="Times New Roman" panose="02020603050405020304" pitchFamily="18" charset="0"/>
              </a:rPr>
              <a:t>ρήξ</a:t>
            </a:r>
            <a:r>
              <a:rPr lang="el-GR" spc="-10" dirty="0" err="1" smtClean="0">
                <a:effectLst/>
                <a:latin typeface="Times New Roman" panose="02020603050405020304" pitchFamily="18" charset="0"/>
                <a:ea typeface="Times New Roman" panose="02020603050405020304" pitchFamily="18" charset="0"/>
              </a:rPr>
              <a:t>ε</a:t>
            </a:r>
            <a:r>
              <a:rPr lang="el-GR" dirty="0" err="1" smtClean="0">
                <a:effectLst/>
                <a:latin typeface="Times New Roman" panose="02020603050405020304" pitchFamily="18" charset="0"/>
                <a:ea typeface="Times New Roman" panose="02020603050405020304" pitchFamily="18" charset="0"/>
              </a:rPr>
              <a:t>ις</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ώ</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έ</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εσ</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 τη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χή</a:t>
            </a:r>
            <a:r>
              <a:rPr lang="el-GR" spc="2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υσ</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ευ</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ική</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τροφή</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υ</a:t>
            </a:r>
            <a:r>
              <a:rPr lang="el-GR" spc="2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ύ</a:t>
            </a:r>
            <a:r>
              <a:rPr lang="el-GR"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ου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ροοδε</a:t>
            </a:r>
            <a:r>
              <a:rPr lang="el-GR" spc="5" dirty="0" smtClean="0">
                <a:effectLst/>
                <a:latin typeface="Times New Roman" panose="02020603050405020304" pitchFamily="18" charset="0"/>
                <a:ea typeface="Times New Roman" panose="02020603050405020304" pitchFamily="18" charset="0"/>
              </a:rPr>
              <a:t>υ</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ικά</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θα</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δ</a:t>
            </a:r>
            <a:r>
              <a:rPr lang="el-GR" spc="-15"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ή</a:t>
            </a:r>
            <a:r>
              <a:rPr lang="el-GR" spc="-10"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ρήξη.</a:t>
            </a:r>
            <a:endParaRPr lang="el-GR" dirty="0"/>
          </a:p>
        </p:txBody>
      </p:sp>
    </p:spTree>
    <p:extLst>
      <p:ext uri="{BB962C8B-B14F-4D97-AF65-F5344CB8AC3E}">
        <p14:creationId xmlns:p14="http://schemas.microsoft.com/office/powerpoint/2010/main" val="2780366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b="1" spc="-5" dirty="0">
                <a:solidFill>
                  <a:prstClr val="black"/>
                </a:solidFill>
                <a:latin typeface="Times New Roman" panose="02020603050405020304" pitchFamily="18" charset="0"/>
                <a:ea typeface="Times New Roman" panose="02020603050405020304" pitchFamily="18" charset="0"/>
              </a:rPr>
              <a:t>Α</a:t>
            </a:r>
            <a:r>
              <a:rPr lang="el-GR" b="1" spc="5" dirty="0">
                <a:solidFill>
                  <a:prstClr val="black"/>
                </a:solidFill>
                <a:latin typeface="Times New Roman" panose="02020603050405020304" pitchFamily="18" charset="0"/>
                <a:ea typeface="Times New Roman" panose="02020603050405020304" pitchFamily="18" charset="0"/>
              </a:rPr>
              <a:t>ί</a:t>
            </a:r>
            <a:r>
              <a:rPr lang="el-GR" b="1" spc="-5" dirty="0">
                <a:solidFill>
                  <a:prstClr val="black"/>
                </a:solidFill>
                <a:latin typeface="Times New Roman" panose="02020603050405020304" pitchFamily="18" charset="0"/>
                <a:ea typeface="Times New Roman" panose="02020603050405020304" pitchFamily="18" charset="0"/>
              </a:rPr>
              <a:t>τ</a:t>
            </a:r>
            <a:r>
              <a:rPr lang="el-GR" b="1" spc="5" dirty="0">
                <a:solidFill>
                  <a:prstClr val="black"/>
                </a:solidFill>
                <a:latin typeface="Times New Roman" panose="02020603050405020304" pitchFamily="18" charset="0"/>
                <a:ea typeface="Times New Roman" panose="02020603050405020304" pitchFamily="18" charset="0"/>
              </a:rPr>
              <a:t>ι</a:t>
            </a:r>
            <a:r>
              <a:rPr lang="el-GR" b="1" dirty="0">
                <a:solidFill>
                  <a:prstClr val="black"/>
                </a:solidFill>
                <a:latin typeface="Times New Roman" panose="02020603050405020304" pitchFamily="18" charset="0"/>
                <a:ea typeface="Times New Roman" panose="02020603050405020304" pitchFamily="18" charset="0"/>
              </a:rPr>
              <a:t>α</a:t>
            </a:r>
            <a:r>
              <a:rPr lang="el-GR" b="1" spc="-5" dirty="0">
                <a:solidFill>
                  <a:prstClr val="black"/>
                </a:solidFill>
                <a:latin typeface="Times New Roman" panose="02020603050405020304" pitchFamily="18" charset="0"/>
                <a:ea typeface="Times New Roman" panose="02020603050405020304" pitchFamily="18" charset="0"/>
              </a:rPr>
              <a:t> </a:t>
            </a:r>
            <a:r>
              <a:rPr lang="el-GR" b="1" dirty="0">
                <a:solidFill>
                  <a:prstClr val="black"/>
                </a:solidFill>
                <a:latin typeface="Times New Roman" panose="02020603050405020304" pitchFamily="18" charset="0"/>
                <a:ea typeface="Times New Roman" panose="02020603050405020304" pitchFamily="18" charset="0"/>
              </a:rPr>
              <a:t>ρ</a:t>
            </a:r>
            <a:r>
              <a:rPr lang="el-GR" b="1" spc="-5" dirty="0">
                <a:solidFill>
                  <a:prstClr val="black"/>
                </a:solidFill>
                <a:latin typeface="Times New Roman" panose="02020603050405020304" pitchFamily="18" charset="0"/>
                <a:ea typeface="Times New Roman" panose="02020603050405020304" pitchFamily="18" charset="0"/>
              </a:rPr>
              <a:t>ή</a:t>
            </a:r>
            <a:r>
              <a:rPr lang="el-GR" b="1" dirty="0">
                <a:solidFill>
                  <a:prstClr val="black"/>
                </a:solidFill>
                <a:latin typeface="Times New Roman" panose="02020603050405020304" pitchFamily="18" charset="0"/>
                <a:ea typeface="Times New Roman" panose="02020603050405020304" pitchFamily="18" charset="0"/>
              </a:rPr>
              <a:t>ξ</a:t>
            </a:r>
            <a:r>
              <a:rPr lang="el-GR" b="1" spc="5" dirty="0">
                <a:solidFill>
                  <a:prstClr val="black"/>
                </a:solidFill>
                <a:latin typeface="Times New Roman" panose="02020603050405020304" pitchFamily="18" charset="0"/>
                <a:ea typeface="Times New Roman" panose="02020603050405020304" pitchFamily="18" charset="0"/>
              </a:rPr>
              <a:t>ε</a:t>
            </a:r>
            <a:r>
              <a:rPr lang="el-GR" b="1" spc="-25" dirty="0">
                <a:solidFill>
                  <a:prstClr val="black"/>
                </a:solidFill>
                <a:latin typeface="Times New Roman" panose="02020603050405020304" pitchFamily="18" charset="0"/>
                <a:ea typeface="Times New Roman" panose="02020603050405020304" pitchFamily="18" charset="0"/>
              </a:rPr>
              <a:t>ω</a:t>
            </a:r>
            <a:r>
              <a:rPr lang="el-GR" b="1" dirty="0">
                <a:solidFill>
                  <a:prstClr val="black"/>
                </a:solidFill>
                <a:latin typeface="Times New Roman" panose="02020603050405020304" pitchFamily="18" charset="0"/>
                <a:ea typeface="Times New Roman" panose="02020603050405020304" pitchFamily="18" charset="0"/>
              </a:rPr>
              <a:t>ν </a:t>
            </a:r>
            <a:r>
              <a:rPr lang="el-GR" b="1" spc="5" dirty="0">
                <a:solidFill>
                  <a:prstClr val="black"/>
                </a:solidFill>
                <a:latin typeface="Times New Roman" panose="02020603050405020304" pitchFamily="18" charset="0"/>
                <a:ea typeface="Times New Roman" panose="02020603050405020304" pitchFamily="18" charset="0"/>
              </a:rPr>
              <a:t>τ</a:t>
            </a:r>
            <a:r>
              <a:rPr lang="el-GR" b="1" spc="-15" dirty="0">
                <a:solidFill>
                  <a:prstClr val="black"/>
                </a:solidFill>
                <a:latin typeface="Times New Roman" panose="02020603050405020304" pitchFamily="18" charset="0"/>
                <a:ea typeface="Times New Roman" panose="02020603050405020304" pitchFamily="18" charset="0"/>
              </a:rPr>
              <a:t>ω</a:t>
            </a:r>
            <a:r>
              <a:rPr lang="el-GR" b="1" dirty="0">
                <a:solidFill>
                  <a:prstClr val="black"/>
                </a:solidFill>
                <a:latin typeface="Times New Roman" panose="02020603050405020304" pitchFamily="18" charset="0"/>
                <a:ea typeface="Times New Roman" panose="02020603050405020304" pitchFamily="18" charset="0"/>
              </a:rPr>
              <a:t>ν </a:t>
            </a:r>
            <a:r>
              <a:rPr lang="el-GR" b="1" spc="-5" dirty="0">
                <a:solidFill>
                  <a:prstClr val="black"/>
                </a:solidFill>
                <a:latin typeface="Times New Roman" panose="02020603050405020304" pitchFamily="18" charset="0"/>
                <a:ea typeface="Times New Roman" panose="02020603050405020304" pitchFamily="18" charset="0"/>
              </a:rPr>
              <a:t>τε</a:t>
            </a:r>
            <a:r>
              <a:rPr lang="el-GR" b="1" dirty="0">
                <a:solidFill>
                  <a:prstClr val="black"/>
                </a:solidFill>
                <a:latin typeface="Times New Roman" panose="02020603050405020304" pitchFamily="18" charset="0"/>
                <a:ea typeface="Times New Roman" panose="02020603050405020304" pitchFamily="18" charset="0"/>
              </a:rPr>
              <a:t>νόν</a:t>
            </a:r>
            <a:r>
              <a:rPr lang="el-GR" b="1" spc="5" dirty="0">
                <a:solidFill>
                  <a:prstClr val="black"/>
                </a:solidFill>
                <a:latin typeface="Times New Roman" panose="02020603050405020304" pitchFamily="18" charset="0"/>
                <a:ea typeface="Times New Roman" panose="02020603050405020304" pitchFamily="18" charset="0"/>
              </a:rPr>
              <a:t>τ</a:t>
            </a:r>
            <a:r>
              <a:rPr lang="el-GR" b="1" spc="-15" dirty="0">
                <a:solidFill>
                  <a:prstClr val="black"/>
                </a:solidFill>
                <a:latin typeface="Times New Roman" panose="02020603050405020304" pitchFamily="18" charset="0"/>
                <a:ea typeface="Times New Roman" panose="02020603050405020304" pitchFamily="18" charset="0"/>
              </a:rPr>
              <a:t>ω</a:t>
            </a:r>
            <a:r>
              <a:rPr lang="el-GR" b="1" dirty="0">
                <a:solidFill>
                  <a:prstClr val="black"/>
                </a:solidFill>
                <a:latin typeface="Times New Roman" panose="02020603050405020304" pitchFamily="18" charset="0"/>
                <a:ea typeface="Times New Roman" panose="02020603050405020304" pitchFamily="18" charset="0"/>
              </a:rPr>
              <a:t>ν</a:t>
            </a:r>
            <a:r>
              <a:rPr lang="el-GR" sz="3600" dirty="0">
                <a:solidFill>
                  <a:prstClr val="black"/>
                </a:solidFill>
                <a:latin typeface="Times New Roman" panose="02020603050405020304" pitchFamily="18" charset="0"/>
                <a:ea typeface="Times New Roman" panose="02020603050405020304" pitchFamily="18" charset="0"/>
              </a:rPr>
              <a:t/>
            </a:r>
            <a:br>
              <a:rPr lang="el-GR" sz="3600" dirty="0">
                <a:solidFill>
                  <a:prstClr val="black"/>
                </a:solidFill>
                <a:latin typeface="Times New Roman" panose="02020603050405020304" pitchFamily="18" charset="0"/>
                <a:ea typeface="Times New Roman" panose="02020603050405020304" pitchFamily="18" charset="0"/>
              </a:rPr>
            </a:br>
            <a:endParaRPr lang="el-GR" dirty="0"/>
          </a:p>
        </p:txBody>
      </p:sp>
      <p:sp>
        <p:nvSpPr>
          <p:cNvPr id="3" name="Content Placeholder 2"/>
          <p:cNvSpPr>
            <a:spLocks noGrp="1"/>
          </p:cNvSpPr>
          <p:nvPr>
            <p:ph idx="1"/>
          </p:nvPr>
        </p:nvSpPr>
        <p:spPr/>
        <p:txBody>
          <a:bodyPr>
            <a:normAutofit lnSpcReduction="10000"/>
          </a:bodyPr>
          <a:lstStyle/>
          <a:p>
            <a:pPr marL="63500" marR="49530" indent="457200" algn="just">
              <a:spcBef>
                <a:spcPts val="5"/>
              </a:spcBef>
              <a:spcAft>
                <a:spcPts val="0"/>
              </a:spcAft>
            </a:pPr>
            <a:r>
              <a:rPr lang="el-GR" dirty="0" smtClean="0">
                <a:effectLst/>
                <a:latin typeface="Times New Roman" panose="02020603050405020304" pitchFamily="18" charset="0"/>
                <a:ea typeface="Times New Roman" panose="02020603050405020304" pitchFamily="18" charset="0"/>
              </a:rPr>
              <a:t>Εί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ατ</a:t>
            </a:r>
            <a:r>
              <a:rPr lang="el-GR" spc="-5"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ρα</a:t>
            </a:r>
            <a:r>
              <a:rPr lang="el-GR" spc="-5" dirty="0" smtClean="0">
                <a:effectLst/>
                <a:latin typeface="Times New Roman" panose="02020603050405020304" pitchFamily="18" charset="0"/>
                <a:ea typeface="Times New Roman" panose="02020603050405020304" pitchFamily="18" charset="0"/>
              </a:rPr>
              <a:t>μμ</a:t>
            </a:r>
            <a:r>
              <a:rPr lang="el-GR" spc="5" dirty="0" smtClean="0">
                <a:effectLst/>
                <a:latin typeface="Times New Roman" panose="02020603050405020304" pitchFamily="18" charset="0"/>
                <a:ea typeface="Times New Roman" panose="02020603050405020304" pitchFamily="18" charset="0"/>
              </a:rPr>
              <a:t>έν</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άνδρ</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τρ</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ατίζ</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ται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χ</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ρα</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ύγ</a:t>
            </a:r>
            <a:r>
              <a:rPr lang="el-GR" spc="-5" dirty="0" smtClean="0">
                <a:effectLst/>
                <a:latin typeface="Times New Roman" panose="02020603050405020304" pitchFamily="18" charset="0"/>
                <a:ea typeface="Times New Roman" panose="02020603050405020304" pitchFamily="18" charset="0"/>
              </a:rPr>
              <a:t>κ</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τις</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γυν</a:t>
            </a:r>
            <a:r>
              <a:rPr lang="el-GR" dirty="0" smtClean="0">
                <a:effectLst/>
                <a:latin typeface="Times New Roman" panose="02020603050405020304" pitchFamily="18" charset="0"/>
                <a:ea typeface="Times New Roman" panose="02020603050405020304" pitchFamily="18" charset="0"/>
              </a:rPr>
              <a:t>αί</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σ</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 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λ</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ά</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15"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ξ</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αρο </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άν</a:t>
            </a:r>
            <a:r>
              <a:rPr lang="el-GR" spc="2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τό</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βα</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νε</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 λ</a:t>
            </a:r>
            <a:r>
              <a:rPr lang="el-GR" spc="-10" dirty="0" smtClean="0">
                <a:effectLst/>
                <a:latin typeface="Times New Roman" panose="02020603050405020304" pitchFamily="18" charset="0"/>
                <a:ea typeface="Times New Roman" panose="02020603050405020304" pitchFamily="18" charset="0"/>
              </a:rPr>
              <a:t>όγ</a:t>
            </a:r>
            <a:r>
              <a:rPr lang="el-GR" dirty="0" smtClean="0">
                <a:effectLst/>
                <a:latin typeface="Times New Roman" panose="02020603050405020304" pitchFamily="18" charset="0"/>
                <a:ea typeface="Times New Roman" panose="02020603050405020304" pitchFamily="18" charset="0"/>
              </a:rPr>
              <a:t>ω</a:t>
            </a:r>
            <a:r>
              <a:rPr lang="el-GR" spc="2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της</a:t>
            </a:r>
            <a:r>
              <a:rPr lang="el-GR" spc="10"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εγ</a:t>
            </a:r>
            <a:r>
              <a:rPr lang="el-GR" spc="-1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λύ</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ρης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μμ</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τοχής το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τα </a:t>
            </a:r>
            <a:r>
              <a:rPr lang="el-GR" spc="5" dirty="0" smtClean="0">
                <a:effectLst/>
                <a:latin typeface="Times New Roman" panose="02020603050405020304" pitchFamily="18" charset="0"/>
                <a:ea typeface="Times New Roman" panose="02020603050405020304" pitchFamily="18" charset="0"/>
              </a:rPr>
              <a:t>σ</a:t>
            </a:r>
            <a:r>
              <a:rPr lang="el-GR" spc="40"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ρ </a:t>
            </a:r>
            <a:r>
              <a:rPr lang="el-GR" spc="5" dirty="0" smtClean="0">
                <a:effectLst/>
                <a:latin typeface="Times New Roman" panose="02020603050405020304" pitchFamily="18" charset="0"/>
                <a:ea typeface="Times New Roman" panose="02020603050405020304" pitchFamily="18" charset="0"/>
              </a:rPr>
              <a:t>(</a:t>
            </a:r>
            <a:r>
              <a:rPr lang="en-US" spc="-5" dirty="0" smtClean="0">
                <a:effectLst/>
                <a:latin typeface="Times New Roman" panose="02020603050405020304" pitchFamily="18" charset="0"/>
                <a:ea typeface="Times New Roman" panose="02020603050405020304" pitchFamily="18" charset="0"/>
              </a:rPr>
              <a:t>C</a:t>
            </a:r>
            <a:r>
              <a:rPr lang="en-US" dirty="0" smtClean="0">
                <a:effectLst/>
                <a:latin typeface="Times New Roman" panose="02020603050405020304" pitchFamily="18" charset="0"/>
                <a:ea typeface="Times New Roman" panose="02020603050405020304" pitchFamily="18" charset="0"/>
              </a:rPr>
              <a:t>o</a:t>
            </a:r>
            <a:r>
              <a:rPr lang="en-US" spc="-20" dirty="0" smtClean="0">
                <a:effectLst/>
                <a:latin typeface="Times New Roman" panose="02020603050405020304" pitchFamily="18" charset="0"/>
                <a:ea typeface="Times New Roman" panose="02020603050405020304" pitchFamily="18" charset="0"/>
              </a:rPr>
              <a:t>m</a:t>
            </a:r>
            <a:r>
              <a:rPr lang="en-US" spc="5" dirty="0" smtClean="0">
                <a:effectLst/>
                <a:latin typeface="Times New Roman" panose="02020603050405020304" pitchFamily="18" charset="0"/>
                <a:ea typeface="Times New Roman" panose="02020603050405020304" pitchFamily="18" charset="0"/>
              </a:rPr>
              <a:t>f</a:t>
            </a:r>
            <a:r>
              <a:rPr lang="en-US" dirty="0" smtClean="0">
                <a:effectLst/>
                <a:latin typeface="Times New Roman" panose="02020603050405020304" pitchFamily="18" charset="0"/>
                <a:ea typeface="Times New Roman" panose="02020603050405020304" pitchFamily="18" charset="0"/>
              </a:rPr>
              <a:t>o</a:t>
            </a:r>
            <a:r>
              <a:rPr lang="en-US" spc="5" dirty="0" smtClean="0">
                <a:effectLst/>
                <a:latin typeface="Times New Roman" panose="02020603050405020304" pitchFamily="18" charset="0"/>
                <a:ea typeface="Times New Roman" panose="02020603050405020304" pitchFamily="18" charset="0"/>
              </a:rPr>
              <a:t>r</a:t>
            </a:r>
            <a:r>
              <a:rPr lang="en-US" dirty="0" smtClean="0">
                <a:effectLst/>
                <a:latin typeface="Times New Roman" panose="02020603050405020304" pitchFamily="18" charset="0"/>
                <a:ea typeface="Times New Roman" panose="02020603050405020304" pitchFamily="18" charset="0"/>
              </a:rPr>
              <a:t>t</a:t>
            </a:r>
            <a:r>
              <a:rPr lang="en-US"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&amp;</a:t>
            </a:r>
            <a:r>
              <a:rPr lang="el-GR" spc="5" dirty="0" smtClean="0">
                <a:effectLst/>
                <a:latin typeface="Times New Roman" panose="02020603050405020304" pitchFamily="18" charset="0"/>
                <a:ea typeface="Times New Roman" panose="02020603050405020304" pitchFamily="18" charset="0"/>
              </a:rPr>
              <a:t> </a:t>
            </a:r>
            <a:r>
              <a:rPr lang="en-US" spc="-5" dirty="0" smtClean="0">
                <a:effectLst/>
                <a:latin typeface="Times New Roman" panose="02020603050405020304" pitchFamily="18" charset="0"/>
                <a:ea typeface="Times New Roman" panose="02020603050405020304" pitchFamily="18" charset="0"/>
              </a:rPr>
              <a:t>A</a:t>
            </a:r>
            <a:r>
              <a:rPr lang="en-US" dirty="0" smtClean="0">
                <a:effectLst/>
                <a:latin typeface="Times New Roman" panose="02020603050405020304" pitchFamily="18" charset="0"/>
                <a:ea typeface="Times New Roman" panose="02020603050405020304" pitchFamily="18" charset="0"/>
              </a:rPr>
              <a:t>b</a:t>
            </a:r>
            <a:r>
              <a:rPr lang="en-US" spc="5" dirty="0" smtClean="0">
                <a:effectLst/>
                <a:latin typeface="Times New Roman" panose="02020603050405020304" pitchFamily="18" charset="0"/>
                <a:ea typeface="Times New Roman" panose="02020603050405020304" pitchFamily="18" charset="0"/>
              </a:rPr>
              <a:t>r</a:t>
            </a:r>
            <a:r>
              <a:rPr lang="en-US" dirty="0" smtClean="0">
                <a:effectLst/>
                <a:latin typeface="Times New Roman" panose="02020603050405020304" pitchFamily="18" charset="0"/>
                <a:ea typeface="Times New Roman" panose="02020603050405020304" pitchFamily="18" charset="0"/>
              </a:rPr>
              <a:t>aha</a:t>
            </a:r>
            <a:r>
              <a:rPr lang="en-US" spc="-20" dirty="0" smtClean="0">
                <a:effectLst/>
                <a:latin typeface="Times New Roman" panose="02020603050405020304" pitchFamily="18" charset="0"/>
                <a:ea typeface="Times New Roman" panose="02020603050405020304" pitchFamily="18" charset="0"/>
              </a:rPr>
              <a:t>m</a:t>
            </a:r>
            <a:r>
              <a:rPr lang="en-US" dirty="0" smtClean="0">
                <a:effectLst/>
                <a:latin typeface="Times New Roman" panose="02020603050405020304" pitchFamily="18" charset="0"/>
                <a:ea typeface="Times New Roman" panose="02020603050405020304" pitchFamily="18" charset="0"/>
              </a:rPr>
              <a:t>son</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2010</a:t>
            </a:r>
            <a:r>
              <a:rPr lang="el-GR" spc="15" dirty="0" smtClean="0">
                <a:effectLst/>
                <a:latin typeface="Times New Roman" panose="02020603050405020304" pitchFamily="18" charset="0"/>
                <a:ea typeface="Times New Roman" panose="02020603050405020304" pitchFamily="18" charset="0"/>
              </a:rPr>
              <a:t>)</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p>
          <a:p>
            <a:pPr marL="63500" marR="49530" indent="457200" algn="just">
              <a:spcBef>
                <a:spcPts val="5"/>
              </a:spcBef>
              <a:spcAft>
                <a:spcPts val="0"/>
              </a:spcAft>
            </a:pP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θέ</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ω</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 </a:t>
            </a:r>
            <a:r>
              <a:rPr lang="en-US" spc="-5" dirty="0" err="1" smtClean="0">
                <a:effectLst/>
                <a:latin typeface="Times New Roman" panose="02020603050405020304" pitchFamily="18" charset="0"/>
                <a:ea typeface="Times New Roman" panose="02020603050405020304" pitchFamily="18" charset="0"/>
              </a:rPr>
              <a:t>O</a:t>
            </a:r>
            <a:r>
              <a:rPr lang="en-US" dirty="0" err="1" smtClean="0">
                <a:effectLst/>
                <a:latin typeface="Times New Roman" panose="02020603050405020304" pitchFamily="18" charset="0"/>
                <a:ea typeface="Times New Roman" panose="02020603050405020304" pitchFamily="18" charset="0"/>
              </a:rPr>
              <a:t>nab</a:t>
            </a:r>
            <a:r>
              <a:rPr lang="en-US" spc="-5" dirty="0" err="1" smtClean="0">
                <a:effectLst/>
                <a:latin typeface="Times New Roman" panose="02020603050405020304" pitchFamily="18" charset="0"/>
                <a:ea typeface="Times New Roman" panose="02020603050405020304" pitchFamily="18" charset="0"/>
              </a:rPr>
              <a:t>m</a:t>
            </a:r>
            <a:r>
              <a:rPr lang="en-US" dirty="0" err="1" smtClean="0">
                <a:effectLst/>
                <a:latin typeface="Times New Roman" panose="02020603050405020304" pitchFamily="18" charset="0"/>
                <a:ea typeface="Times New Roman" panose="02020603050405020304" pitchFamily="18" charset="0"/>
              </a:rPr>
              <a:t>e</a:t>
            </a:r>
            <a:r>
              <a:rPr lang="en-US" spc="5" dirty="0" err="1" smtClean="0">
                <a:effectLst/>
                <a:latin typeface="Times New Roman" panose="02020603050405020304" pitchFamily="18" charset="0"/>
                <a:ea typeface="Times New Roman" panose="02020603050405020304" pitchFamily="18" charset="0"/>
              </a:rPr>
              <a:t>l</a:t>
            </a:r>
            <a:r>
              <a:rPr lang="en-US" dirty="0" err="1" smtClean="0">
                <a:effectLst/>
                <a:latin typeface="Times New Roman" panose="02020603050405020304" pitchFamily="18" charset="0"/>
                <a:ea typeface="Times New Roman" panose="02020603050405020304" pitchFamily="18" charset="0"/>
              </a:rPr>
              <a:t>e</a:t>
            </a:r>
            <a:r>
              <a:rPr lang="en-US" spc="2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a:t>
            </a:r>
            <a:r>
              <a:rPr lang="en-US" spc="-5" dirty="0" err="1" smtClean="0">
                <a:effectLst/>
                <a:latin typeface="Times New Roman" panose="02020603050405020304" pitchFamily="18" charset="0"/>
                <a:ea typeface="Times New Roman" panose="02020603050405020304" pitchFamily="18" charset="0"/>
              </a:rPr>
              <a:t>O</a:t>
            </a:r>
            <a:r>
              <a:rPr lang="en-US" dirty="0" err="1" smtClean="0">
                <a:effectLst/>
                <a:latin typeface="Times New Roman" panose="02020603050405020304" pitchFamily="18" charset="0"/>
                <a:ea typeface="Times New Roman" panose="02020603050405020304" pitchFamily="18" charset="0"/>
              </a:rPr>
              <a:t>na</a:t>
            </a:r>
            <a:r>
              <a:rPr lang="en-US" spc="-15" dirty="0" err="1" smtClean="0">
                <a:effectLst/>
                <a:latin typeface="Times New Roman" panose="02020603050405020304" pitchFamily="18" charset="0"/>
                <a:ea typeface="Times New Roman" panose="02020603050405020304" pitchFamily="18" charset="0"/>
              </a:rPr>
              <a:t>m</a:t>
            </a:r>
            <a:r>
              <a:rPr lang="en-US" dirty="0" err="1" smtClean="0">
                <a:effectLst/>
                <a:latin typeface="Times New Roman" panose="02020603050405020304" pitchFamily="18" charset="0"/>
                <a:ea typeface="Times New Roman" panose="02020603050405020304" pitchFamily="18" charset="0"/>
              </a:rPr>
              <a:t>be</a:t>
            </a:r>
            <a:r>
              <a:rPr lang="en-US" spc="5" dirty="0" err="1" smtClean="0">
                <a:effectLst/>
                <a:latin typeface="Times New Roman" panose="02020603050405020304" pitchFamily="18" charset="0"/>
                <a:ea typeface="Times New Roman" panose="02020603050405020304" pitchFamily="18" charset="0"/>
              </a:rPr>
              <a:t>l</a:t>
            </a:r>
            <a:r>
              <a:rPr lang="en-US" spc="-10" dirty="0" err="1" smtClean="0">
                <a:effectLst/>
                <a:latin typeface="Times New Roman" panose="02020603050405020304" pitchFamily="18" charset="0"/>
                <a:ea typeface="Times New Roman" panose="02020603050405020304" pitchFamily="18" charset="0"/>
              </a:rPr>
              <a:t>e</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n-US" spc="-5" dirty="0" smtClean="0">
                <a:effectLst/>
                <a:latin typeface="Times New Roman" panose="02020603050405020304" pitchFamily="18" charset="0"/>
                <a:ea typeface="Times New Roman" panose="02020603050405020304" pitchFamily="18" charset="0"/>
              </a:rPr>
              <a:t>B</a:t>
            </a:r>
            <a:r>
              <a:rPr lang="en-US" dirty="0" smtClean="0">
                <a:effectLst/>
                <a:latin typeface="Times New Roman" panose="02020603050405020304" pitchFamily="18" charset="0"/>
                <a:ea typeface="Times New Roman" panose="02020603050405020304" pitchFamily="18" charset="0"/>
              </a:rPr>
              <a:t>u</a:t>
            </a:r>
            <a:r>
              <a:rPr lang="en-US" spc="5" dirty="0" smtClean="0">
                <a:effectLst/>
                <a:latin typeface="Times New Roman" panose="02020603050405020304" pitchFamily="18" charset="0"/>
                <a:ea typeface="Times New Roman" panose="02020603050405020304" pitchFamily="18" charset="0"/>
              </a:rPr>
              <a:t>r</a:t>
            </a:r>
            <a:r>
              <a:rPr lang="en-US" spc="-10" dirty="0" smtClean="0">
                <a:effectLst/>
                <a:latin typeface="Times New Roman" panose="02020603050405020304" pitchFamily="18" charset="0"/>
                <a:ea typeface="Times New Roman" panose="02020603050405020304" pitchFamily="18" charset="0"/>
              </a:rPr>
              <a:t>g</a:t>
            </a:r>
            <a:r>
              <a:rPr lang="en-US" dirty="0" smtClean="0">
                <a:effectLst/>
                <a:latin typeface="Times New Roman" panose="02020603050405020304" pitchFamily="18" charset="0"/>
                <a:ea typeface="Times New Roman" panose="02020603050405020304" pitchFamily="18" charset="0"/>
              </a:rPr>
              <a:t>e</a:t>
            </a:r>
            <a:r>
              <a:rPr lang="en-US" spc="5" dirty="0" smtClean="0">
                <a:effectLst/>
                <a:latin typeface="Times New Roman" panose="02020603050405020304" pitchFamily="18" charset="0"/>
                <a:ea typeface="Times New Roman" panose="02020603050405020304" pitchFamily="18" charset="0"/>
              </a:rPr>
              <a:t>s</a:t>
            </a:r>
            <a:r>
              <a:rPr lang="en-US" dirty="0" smtClean="0">
                <a:effectLst/>
                <a:latin typeface="Times New Roman" panose="02020603050405020304" pitchFamily="18" charset="0"/>
                <a:ea typeface="Times New Roman" panose="02020603050405020304" pitchFamily="18" charset="0"/>
              </a:rPr>
              <a:t>s</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&amp;</a:t>
            </a:r>
            <a:r>
              <a:rPr lang="el-GR" spc="5" dirty="0" smtClean="0">
                <a:effectLst/>
                <a:latin typeface="Times New Roman" panose="02020603050405020304" pitchFamily="18" charset="0"/>
                <a:ea typeface="Times New Roman" panose="02020603050405020304" pitchFamily="18" charset="0"/>
              </a:rPr>
              <a:t> </a:t>
            </a:r>
            <a:r>
              <a:rPr lang="en-US" dirty="0" smtClean="0">
                <a:effectLst/>
                <a:latin typeface="Times New Roman" panose="02020603050405020304" pitchFamily="18" charset="0"/>
                <a:ea typeface="Times New Roman" panose="02020603050405020304" pitchFamily="18" charset="0"/>
              </a:rPr>
              <a:t>Pea</a:t>
            </a:r>
            <a:r>
              <a:rPr lang="en-US" spc="5" dirty="0" smtClean="0">
                <a:effectLst/>
                <a:latin typeface="Times New Roman" panose="02020603050405020304" pitchFamily="18" charset="0"/>
                <a:ea typeface="Times New Roman" panose="02020603050405020304" pitchFamily="18" charset="0"/>
              </a:rPr>
              <a:t>r</a:t>
            </a:r>
            <a:r>
              <a:rPr lang="en-US" dirty="0" smtClean="0">
                <a:effectLst/>
                <a:latin typeface="Times New Roman" panose="02020603050405020304" pitchFamily="18" charset="0"/>
                <a:ea typeface="Times New Roman" panose="02020603050405020304" pitchFamily="18" charset="0"/>
              </a:rPr>
              <a:t>son</a:t>
            </a:r>
            <a:r>
              <a:rPr lang="el-GR" dirty="0" smtClean="0">
                <a:effectLst/>
                <a:latin typeface="Times New Roman" panose="02020603050405020304" pitchFamily="18" charset="0"/>
                <a:ea typeface="Times New Roman" panose="02020603050405020304" pitchFamily="18" charset="0"/>
              </a:rPr>
              <a:t>,</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2</a:t>
            </a:r>
            <a:r>
              <a:rPr lang="el-GR" spc="-10" dirty="0" smtClean="0">
                <a:effectLst/>
                <a:latin typeface="Times New Roman" panose="02020603050405020304" pitchFamily="18" charset="0"/>
                <a:ea typeface="Times New Roman" panose="02020603050405020304" pitchFamily="18" charset="0"/>
              </a:rPr>
              <a:t>0</a:t>
            </a:r>
            <a:r>
              <a:rPr lang="el-GR" dirty="0" smtClean="0">
                <a:effectLst/>
                <a:latin typeface="Times New Roman" panose="02020603050405020304" pitchFamily="18" charset="0"/>
                <a:ea typeface="Times New Roman" panose="02020603050405020304" pitchFamily="18" charset="0"/>
              </a:rPr>
              <a:t>07)</a:t>
            </a:r>
            <a:r>
              <a:rPr lang="el-GR" spc="3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δ</a:t>
            </a:r>
            <a:r>
              <a:rPr lang="el-GR" spc="-10"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ιξε</a:t>
            </a:r>
            <a:r>
              <a:rPr lang="el-GR" spc="2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ό</a:t>
            </a:r>
            <a:r>
              <a:rPr lang="el-GR" dirty="0" smtClean="0">
                <a:effectLst/>
                <a:latin typeface="Times New Roman" panose="02020603050405020304" pitchFamily="18" charset="0"/>
                <a:ea typeface="Times New Roman" panose="02020603050405020304" pitchFamily="18" charset="0"/>
              </a:rPr>
              <a:t>τι ο</a:t>
            </a:r>
            <a:r>
              <a:rPr lang="el-GR" spc="145" dirty="0" smtClean="0">
                <a:effectLst/>
                <a:latin typeface="Times New Roman" panose="02020603050405020304" pitchFamily="18" charset="0"/>
                <a:ea typeface="Times New Roman" panose="02020603050405020304" pitchFamily="18" charset="0"/>
              </a:rPr>
              <a:t> </a:t>
            </a:r>
            <a:r>
              <a:rPr lang="el-GR" dirty="0" err="1" smtClean="0">
                <a:effectLst/>
                <a:latin typeface="Times New Roman" panose="02020603050405020304" pitchFamily="18" charset="0"/>
                <a:ea typeface="Times New Roman" panose="02020603050405020304" pitchFamily="18" charset="0"/>
              </a:rPr>
              <a:t>τ</a:t>
            </a:r>
            <a:r>
              <a:rPr lang="el-GR" spc="5" dirty="0" err="1" smtClean="0">
                <a:effectLst/>
                <a:latin typeface="Times New Roman" panose="02020603050405020304" pitchFamily="18" charset="0"/>
                <a:ea typeface="Times New Roman" panose="02020603050405020304" pitchFamily="18" charset="0"/>
              </a:rPr>
              <a:t>εν</a:t>
            </a:r>
            <a:r>
              <a:rPr lang="el-GR" spc="-10" dirty="0" err="1" smtClean="0">
                <a:effectLst/>
                <a:latin typeface="Times New Roman" panose="02020603050405020304" pitchFamily="18" charset="0"/>
                <a:ea typeface="Times New Roman" panose="02020603050405020304" pitchFamily="18" charset="0"/>
              </a:rPr>
              <a:t>ό</a:t>
            </a:r>
            <a:r>
              <a:rPr lang="el-GR" spc="5" dirty="0" err="1" smtClean="0">
                <a:effectLst/>
                <a:latin typeface="Times New Roman" panose="02020603050405020304" pitchFamily="18" charset="0"/>
                <a:ea typeface="Times New Roman" panose="02020603050405020304" pitchFamily="18" charset="0"/>
              </a:rPr>
              <a:t>ν</a:t>
            </a:r>
            <a:r>
              <a:rPr lang="el-GR" dirty="0" err="1" smtClean="0">
                <a:effectLst/>
                <a:latin typeface="Times New Roman" panose="02020603050405020304" pitchFamily="18" charset="0"/>
                <a:ea typeface="Times New Roman" panose="02020603050405020304" pitchFamily="18" charset="0"/>
              </a:rPr>
              <a:t>τιος</a:t>
            </a:r>
            <a:r>
              <a:rPr lang="el-GR" spc="140" dirty="0" smtClean="0">
                <a:effectLst/>
                <a:latin typeface="Times New Roman" panose="02020603050405020304" pitchFamily="18" charset="0"/>
                <a:ea typeface="Times New Roman" panose="02020603050405020304" pitchFamily="18" charset="0"/>
              </a:rPr>
              <a:t> </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τός</a:t>
            </a:r>
            <a:r>
              <a:rPr lang="el-GR" spc="1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ις</a:t>
            </a:r>
            <a:r>
              <a:rPr lang="el-GR" spc="1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νε</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έ</a:t>
            </a:r>
            <a:r>
              <a:rPr lang="el-GR" dirty="0" smtClean="0">
                <a:effectLst/>
                <a:latin typeface="Times New Roman" panose="02020603050405020304" pitchFamily="18" charset="0"/>
                <a:ea typeface="Times New Roman" panose="02020603050405020304" pitchFamily="18" charset="0"/>
              </a:rPr>
              <a:t>ς</a:t>
            </a:r>
            <a:r>
              <a:rPr lang="el-GR" spc="14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ήτ</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1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1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ιο</a:t>
            </a:r>
            <a:r>
              <a:rPr lang="el-GR" spc="1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spc="-10" dirty="0" smtClean="0">
                <a:effectLst/>
                <a:latin typeface="Times New Roman" panose="02020603050405020304" pitchFamily="18" charset="0"/>
                <a:ea typeface="Times New Roman" panose="02020603050405020304" pitchFamily="18" charset="0"/>
              </a:rPr>
              <a:t>ρ</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τικός</a:t>
            </a:r>
            <a:r>
              <a:rPr lang="el-GR" spc="13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4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γ</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η</a:t>
            </a:r>
            <a:r>
              <a:rPr lang="el-GR" spc="1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ε</a:t>
            </a:r>
            <a:r>
              <a:rPr lang="el-GR" spc="14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ς</a:t>
            </a:r>
            <a:r>
              <a:rPr lang="el-GR" spc="1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νε</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ρο</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ς</a:t>
            </a:r>
            <a:r>
              <a:rPr lang="el-GR" spc="19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θ</a:t>
            </a:r>
            <a:r>
              <a:rPr lang="el-GR" spc="5" dirty="0" smtClean="0">
                <a:effectLst/>
                <a:latin typeface="Times New Roman" panose="02020603050405020304" pitchFamily="18" charset="0"/>
                <a:ea typeface="Times New Roman" panose="02020603050405020304" pitchFamily="18" charset="0"/>
              </a:rPr>
              <a:t>λ</a:t>
            </a:r>
            <a:r>
              <a:rPr lang="el-GR" spc="-15" dirty="0" smtClean="0">
                <a:effectLst/>
                <a:latin typeface="Times New Roman" panose="02020603050405020304" pitchFamily="18" charset="0"/>
                <a:ea typeface="Times New Roman" panose="02020603050405020304" pitchFamily="18" charset="0"/>
              </a:rPr>
              <a:t>η</a:t>
            </a:r>
            <a:r>
              <a:rPr lang="el-GR" dirty="0" smtClean="0">
                <a:effectLst/>
                <a:latin typeface="Times New Roman" panose="02020603050405020304" pitchFamily="18" charset="0"/>
                <a:ea typeface="Times New Roman" panose="02020603050405020304" pitchFamily="18" charset="0"/>
              </a:rPr>
              <a:t>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ς</a:t>
            </a:r>
            <a:r>
              <a:rPr lang="el-GR" dirty="0" smtClean="0">
                <a:effectLst/>
                <a:latin typeface="Times New Roman" panose="02020603050405020304" pitchFamily="18" charset="0"/>
                <a:ea typeface="Times New Roman" panose="02020603050405020304" pitchFamily="18" charset="0"/>
              </a:rPr>
              <a:t>.</a:t>
            </a:r>
          </a:p>
          <a:p>
            <a:pPr marL="63500" marR="49530" indent="457200" algn="just">
              <a:spcBef>
                <a:spcPts val="5"/>
              </a:spcBef>
              <a:spcAft>
                <a:spcPts val="0"/>
              </a:spcAft>
            </a:pPr>
            <a:r>
              <a:rPr lang="el-GR"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τό</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ω</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ν</a:t>
            </a:r>
            <a:r>
              <a:rPr lang="el-GR" spc="-5" dirty="0" smtClean="0">
                <a:effectLst/>
                <a:latin typeface="Times New Roman" panose="02020603050405020304" pitchFamily="18" charset="0"/>
                <a:ea typeface="Times New Roman" panose="02020603050405020304" pitchFamily="18" charset="0"/>
              </a:rPr>
              <a:t>ύ</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ι</a:t>
            </a:r>
            <a:r>
              <a:rPr lang="el-GR" spc="1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ξ</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αρα</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ότι</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ά</a:t>
            </a:r>
            <a:r>
              <a:rPr lang="el-GR" spc="-10" dirty="0" smtClean="0">
                <a:effectLst/>
                <a:latin typeface="Times New Roman" panose="02020603050405020304" pitchFamily="18" charset="0"/>
                <a:ea typeface="Times New Roman" panose="02020603050405020304" pitchFamily="18" charset="0"/>
              </a:rPr>
              <a:t>γ</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ας τρα</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ατι</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ύ</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ε</a:t>
            </a:r>
            <a:r>
              <a:rPr lang="el-GR" spc="-10" dirty="0" smtClean="0">
                <a:effectLst/>
                <a:latin typeface="Times New Roman" panose="02020603050405020304" pitchFamily="18" charset="0"/>
                <a:ea typeface="Times New Roman" panose="02020603050405020304" pitchFamily="18" charset="0"/>
              </a:rPr>
              <a:t>ί</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αι</a:t>
            </a:r>
            <a:r>
              <a:rPr lang="el-GR" spc="10" dirty="0" smtClean="0">
                <a:effectLst/>
                <a:latin typeface="Times New Roman" panose="02020603050405020304" pitchFamily="18" charset="0"/>
                <a:ea typeface="Times New Roman" panose="02020603050405020304" pitchFamily="18" charset="0"/>
              </a:rPr>
              <a:t> </a:t>
            </a:r>
            <a:r>
              <a:rPr lang="el-GR" spc="-25"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τ</a:t>
            </a:r>
            <a:r>
              <a:rPr lang="el-GR" dirty="0" smtClean="0">
                <a:effectLst/>
                <a:latin typeface="Times New Roman" panose="02020603050405020304" pitchFamily="18" charset="0"/>
                <a:ea typeface="Times New Roman" panose="02020603050405020304" pitchFamily="18" charset="0"/>
              </a:rPr>
              <a:t>ο</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ύλ</a:t>
            </a:r>
            <a:r>
              <a:rPr lang="el-GR" dirty="0" smtClean="0">
                <a:effectLst/>
                <a:latin typeface="Times New Roman" panose="02020603050405020304" pitchFamily="18" charset="0"/>
                <a:ea typeface="Times New Roman" panose="02020603050405020304" pitchFamily="18" charset="0"/>
              </a:rPr>
              <a:t>ο</a:t>
            </a:r>
            <a:r>
              <a:rPr lang="el-GR" spc="-25" dirty="0" smtClean="0">
                <a:effectLst/>
                <a:latin typeface="Times New Roman" panose="02020603050405020304" pitchFamily="18" charset="0"/>
                <a:ea typeface="Times New Roman" panose="02020603050405020304" pitchFamily="18" charset="0"/>
              </a:rPr>
              <a:t>»</a:t>
            </a:r>
            <a:r>
              <a:rPr lang="el-GR" dirty="0" smtClean="0">
                <a:effectLst/>
                <a:latin typeface="Times New Roman" panose="02020603050405020304" pitchFamily="18" charset="0"/>
                <a:ea typeface="Times New Roman" panose="02020603050405020304" pitchFamily="18" charset="0"/>
              </a:rPr>
              <a:t>,</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αρότι</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όταν</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a:t>
            </a:r>
            <a:r>
              <a:rPr lang="el-GR" spc="5" dirty="0" smtClean="0">
                <a:effectLst/>
                <a:latin typeface="Times New Roman" panose="02020603050405020304" pitchFamily="18" charset="0"/>
                <a:ea typeface="Times New Roman" panose="02020603050405020304" pitchFamily="18" charset="0"/>
              </a:rPr>
              <a:t>ύ</a:t>
            </a:r>
            <a:r>
              <a:rPr lang="el-GR" dirty="0" smtClean="0">
                <a:effectLst/>
                <a:latin typeface="Times New Roman" panose="02020603050405020304" pitchFamily="18" charset="0"/>
                <a:ea typeface="Times New Roman" panose="02020603050405020304" pitchFamily="18" charset="0"/>
              </a:rPr>
              <a:t>ο τ</a:t>
            </a:r>
            <a:r>
              <a:rPr lang="el-GR" spc="5" dirty="0" smtClean="0">
                <a:effectLst/>
                <a:latin typeface="Times New Roman" panose="02020603050405020304" pitchFamily="18" charset="0"/>
                <a:ea typeface="Times New Roman" panose="02020603050405020304" pitchFamily="18" charset="0"/>
              </a:rPr>
              <a:t>έν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τ</a:t>
            </a:r>
            <a:r>
              <a:rPr lang="el-GR" spc="5" dirty="0" smtClean="0">
                <a:effectLst/>
                <a:latin typeface="Times New Roman" panose="02020603050405020304" pitchFamily="18" charset="0"/>
                <a:ea typeface="Times New Roman" panose="02020603050405020304" pitchFamily="18" charset="0"/>
              </a:rPr>
              <a:t>ε</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έ</a:t>
            </a:r>
            <a:r>
              <a:rPr lang="el-GR" spc="-10" dirty="0" smtClean="0">
                <a:effectLst/>
                <a:latin typeface="Times New Roman" panose="02020603050405020304" pitchFamily="18" charset="0"/>
                <a:ea typeface="Times New Roman" panose="02020603050405020304" pitchFamily="18" charset="0"/>
              </a:rPr>
              <a:t>χ</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ν</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αρό</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ο</a:t>
            </a:r>
            <a:r>
              <a:rPr lang="el-GR" dirty="0" smtClean="0">
                <a:effectLst/>
                <a:latin typeface="Times New Roman" panose="02020603050405020304" pitchFamily="18" charset="0"/>
                <a:ea typeface="Times New Roman" panose="02020603050405020304" pitchFamily="18" charset="0"/>
              </a:rPr>
              <a:t>ια όρ</a:t>
            </a:r>
            <a:r>
              <a:rPr lang="el-GR" spc="5" dirty="0" smtClean="0">
                <a:effectLst/>
                <a:latin typeface="Times New Roman" panose="02020603050405020304" pitchFamily="18" charset="0"/>
                <a:ea typeface="Times New Roman" panose="02020603050405020304" pitchFamily="18" charset="0"/>
              </a:rPr>
              <a:t>ι</a:t>
            </a:r>
            <a:r>
              <a:rPr lang="el-GR" dirty="0" smtClean="0">
                <a:effectLst/>
                <a:latin typeface="Times New Roman" panose="02020603050405020304" pitchFamily="18" charset="0"/>
                <a:ea typeface="Times New Roman" panose="02020603050405020304" pitchFamily="18" charset="0"/>
              </a:rPr>
              <a:t>α</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ρ</a:t>
            </a:r>
            <a:r>
              <a:rPr lang="el-GR" spc="-10" dirty="0" smtClean="0">
                <a:effectLst/>
                <a:latin typeface="Times New Roman" panose="02020603050405020304" pitchFamily="18" charset="0"/>
                <a:ea typeface="Times New Roman" panose="02020603050405020304" pitchFamily="18" charset="0"/>
              </a:rPr>
              <a:t>ή</a:t>
            </a:r>
            <a:r>
              <a:rPr lang="el-GR" dirty="0" smtClean="0">
                <a:effectLst/>
                <a:latin typeface="Times New Roman" panose="02020603050405020304" pitchFamily="18" charset="0"/>
                <a:ea typeface="Times New Roman" panose="02020603050405020304" pitchFamily="18" charset="0"/>
              </a:rPr>
              <a:t>ξης</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σ</a:t>
            </a:r>
            <a:r>
              <a:rPr lang="el-GR" dirty="0" smtClean="0">
                <a:effectLst/>
                <a:latin typeface="Times New Roman" panose="02020603050405020304" pitchFamily="18" charset="0"/>
                <a:ea typeface="Times New Roman" panose="02020603050405020304" pitchFamily="18" charset="0"/>
              </a:rPr>
              <a:t>ε</a:t>
            </a:r>
            <a:r>
              <a:rPr lang="el-GR" spc="1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ια </a:t>
            </a:r>
            <a:r>
              <a:rPr lang="el-GR" spc="-5" dirty="0" smtClean="0">
                <a:effectLst/>
                <a:latin typeface="Times New Roman" panose="02020603050405020304" pitchFamily="18" charset="0"/>
                <a:ea typeface="Times New Roman" panose="02020603050405020304" pitchFamily="18" charset="0"/>
              </a:rPr>
              <a:t>σ</a:t>
            </a:r>
            <a:r>
              <a:rPr lang="el-GR" spc="5" dirty="0" smtClean="0">
                <a:effectLst/>
                <a:latin typeface="Times New Roman" panose="02020603050405020304" pitchFamily="18" charset="0"/>
                <a:ea typeface="Times New Roman" panose="02020603050405020304" pitchFamily="18" charset="0"/>
              </a:rPr>
              <a:t>υγ</a:t>
            </a:r>
            <a:r>
              <a:rPr lang="el-GR" spc="-15" dirty="0" smtClean="0">
                <a:effectLst/>
                <a:latin typeface="Times New Roman" panose="02020603050405020304" pitchFamily="18" charset="0"/>
                <a:ea typeface="Times New Roman" panose="02020603050405020304" pitchFamily="18" charset="0"/>
              </a:rPr>
              <a:t>κ</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ρ</a:t>
            </a:r>
            <a:r>
              <a:rPr lang="el-GR" spc="5" dirty="0" smtClean="0">
                <a:effectLst/>
                <a:latin typeface="Times New Roman" panose="02020603050405020304" pitchFamily="18" charset="0"/>
                <a:ea typeface="Times New Roman" panose="02020603050405020304" pitchFamily="18" charset="0"/>
              </a:rPr>
              <a:t>ι</a:t>
            </a:r>
            <a:r>
              <a:rPr lang="el-GR" spc="-5" dirty="0" smtClean="0">
                <a:effectLst/>
                <a:latin typeface="Times New Roman" panose="02020603050405020304" pitchFamily="18" charset="0"/>
                <a:ea typeface="Times New Roman" panose="02020603050405020304" pitchFamily="18" charset="0"/>
              </a:rPr>
              <a:t>μ</a:t>
            </a:r>
            <a:r>
              <a:rPr lang="el-GR" spc="5"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δύ</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η,</a:t>
            </a:r>
            <a:r>
              <a:rPr lang="el-GR" spc="10"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ο τ</a:t>
            </a:r>
            <a:r>
              <a:rPr lang="el-GR" spc="-10" dirty="0" smtClean="0">
                <a:effectLst/>
                <a:latin typeface="Times New Roman" panose="02020603050405020304" pitchFamily="18" charset="0"/>
                <a:ea typeface="Times New Roman" panose="02020603050405020304" pitchFamily="18" charset="0"/>
              </a:rPr>
              <a:t>έ</a:t>
            </a:r>
            <a:r>
              <a:rPr lang="el-GR" spc="5" dirty="0" smtClean="0">
                <a:effectLst/>
                <a:latin typeface="Times New Roman" panose="02020603050405020304" pitchFamily="18" charset="0"/>
                <a:ea typeface="Times New Roman" panose="02020603050405020304" pitchFamily="18" charset="0"/>
              </a:rPr>
              <a:t>ν</a:t>
            </a:r>
            <a:r>
              <a:rPr lang="el-GR" spc="-10"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τ</a:t>
            </a:r>
            <a:r>
              <a:rPr lang="el-GR" spc="-15" dirty="0" smtClean="0">
                <a:effectLst/>
                <a:latin typeface="Times New Roman" panose="02020603050405020304" pitchFamily="18" charset="0"/>
                <a:ea typeface="Times New Roman" panose="02020603050405020304" pitchFamily="18" charset="0"/>
              </a:rPr>
              <a:t>α</a:t>
            </a:r>
            <a:r>
              <a:rPr lang="el-GR" dirty="0" smtClean="0">
                <a:effectLst/>
                <a:latin typeface="Times New Roman" panose="02020603050405020304" pitchFamily="18" charset="0"/>
                <a:ea typeface="Times New Roman" panose="02020603050405020304" pitchFamily="18" charset="0"/>
              </a:rPr>
              <a:t>ς</a:t>
            </a:r>
            <a:r>
              <a:rPr lang="el-GR" spc="5" dirty="0" smtClean="0">
                <a:effectLst/>
                <a:latin typeface="Times New Roman" panose="02020603050405020304" pitchFamily="18" charset="0"/>
                <a:ea typeface="Times New Roman" panose="02020603050405020304" pitchFamily="18" charset="0"/>
              </a:rPr>
              <a:t> </a:t>
            </a:r>
            <a:r>
              <a:rPr lang="el-GR" dirty="0" smtClean="0">
                <a:effectLst/>
                <a:latin typeface="Times New Roman" panose="02020603050405020304" pitchFamily="18" charset="0"/>
                <a:ea typeface="Times New Roman" panose="02020603050405020304" pitchFamily="18" charset="0"/>
              </a:rPr>
              <a:t>της</a:t>
            </a:r>
            <a:r>
              <a:rPr lang="el-GR" spc="5" dirty="0" smtClean="0">
                <a:effectLst/>
                <a:latin typeface="Times New Roman" panose="02020603050405020304" pitchFamily="18" charset="0"/>
                <a:ea typeface="Times New Roman" panose="02020603050405020304" pitchFamily="18" charset="0"/>
              </a:rPr>
              <a:t> γ</a:t>
            </a:r>
            <a:r>
              <a:rPr lang="el-GR" spc="-5" dirty="0" smtClean="0">
                <a:effectLst/>
                <a:latin typeface="Times New Roman" panose="02020603050405020304" pitchFamily="18" charset="0"/>
                <a:ea typeface="Times New Roman" panose="02020603050405020304" pitchFamily="18" charset="0"/>
              </a:rPr>
              <a:t>υ</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αί</a:t>
            </a:r>
            <a:r>
              <a:rPr lang="el-GR" spc="-5" dirty="0" smtClean="0">
                <a:effectLst/>
                <a:latin typeface="Times New Roman" panose="02020603050405020304" pitchFamily="18" charset="0"/>
                <a:ea typeface="Times New Roman" panose="02020603050405020304" pitchFamily="18" charset="0"/>
              </a:rPr>
              <a:t>κ</a:t>
            </a:r>
            <a:r>
              <a:rPr lang="el-GR" dirty="0" smtClean="0">
                <a:effectLst/>
                <a:latin typeface="Times New Roman" panose="02020603050405020304" pitchFamily="18" charset="0"/>
                <a:ea typeface="Times New Roman" panose="02020603050405020304" pitchFamily="18" charset="0"/>
              </a:rPr>
              <a:t>ας</a:t>
            </a:r>
            <a:r>
              <a:rPr lang="el-GR" spc="40"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ιθ</a:t>
            </a:r>
            <a:r>
              <a:rPr lang="el-GR" spc="-10" dirty="0" smtClean="0">
                <a:effectLst/>
                <a:latin typeface="Times New Roman" panose="02020603050405020304" pitchFamily="18" charset="0"/>
                <a:ea typeface="Times New Roman" panose="02020603050405020304" pitchFamily="18" charset="0"/>
              </a:rPr>
              <a:t>α</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όν</a:t>
            </a:r>
            <a:r>
              <a:rPr lang="el-GR" spc="5" dirty="0" smtClean="0">
                <a:effectLst/>
                <a:latin typeface="Times New Roman" panose="02020603050405020304" pitchFamily="18" charset="0"/>
                <a:ea typeface="Times New Roman" panose="02020603050405020304" pitchFamily="18" charset="0"/>
              </a:rPr>
              <a:t> </a:t>
            </a:r>
            <a:r>
              <a:rPr lang="el-GR" spc="-15" dirty="0" smtClean="0">
                <a:effectLst/>
                <a:latin typeface="Times New Roman" panose="02020603050405020304" pitchFamily="18" charset="0"/>
                <a:ea typeface="Times New Roman" panose="02020603050405020304" pitchFamily="18" charset="0"/>
              </a:rPr>
              <a:t>θ</a:t>
            </a:r>
            <a:r>
              <a:rPr lang="el-GR" dirty="0" smtClean="0">
                <a:effectLst/>
                <a:latin typeface="Times New Roman" panose="02020603050405020304" pitchFamily="18" charset="0"/>
                <a:ea typeface="Times New Roman" panose="02020603050405020304" pitchFamily="18" charset="0"/>
              </a:rPr>
              <a:t>α </a:t>
            </a:r>
            <a:r>
              <a:rPr lang="el-GR" spc="5"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ά</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ζ</a:t>
            </a:r>
            <a:r>
              <a:rPr lang="el-GR" dirty="0" smtClean="0">
                <a:effectLst/>
                <a:latin typeface="Times New Roman" panose="02020603050405020304" pitchFamily="18" charset="0"/>
                <a:ea typeface="Times New Roman" panose="02020603050405020304" pitchFamily="18" charset="0"/>
              </a:rPr>
              <a:t>ε</a:t>
            </a:r>
            <a:r>
              <a:rPr lang="el-GR" spc="5" dirty="0" smtClean="0">
                <a:effectLst/>
                <a:latin typeface="Times New Roman" panose="02020603050405020304" pitchFamily="18" charset="0"/>
                <a:ea typeface="Times New Roman" panose="02020603050405020304" pitchFamily="18" charset="0"/>
              </a:rPr>
              <a:t> </a:t>
            </a:r>
            <a:r>
              <a:rPr lang="el-GR" spc="-5" dirty="0" smtClean="0">
                <a:effectLst/>
                <a:latin typeface="Times New Roman" panose="02020603050405020304" pitchFamily="18" charset="0"/>
                <a:ea typeface="Times New Roman" panose="02020603050405020304" pitchFamily="18" charset="0"/>
              </a:rPr>
              <a:t>μ</a:t>
            </a:r>
            <a:r>
              <a:rPr lang="el-GR" dirty="0" smtClean="0">
                <a:effectLst/>
                <a:latin typeface="Times New Roman" panose="02020603050405020304" pitchFamily="18" charset="0"/>
                <a:ea typeface="Times New Roman" panose="02020603050405020304" pitchFamily="18" charset="0"/>
              </a:rPr>
              <a:t>ό</a:t>
            </a:r>
            <a:r>
              <a:rPr lang="el-GR" spc="-5" dirty="0" smtClean="0">
                <a:effectLst/>
                <a:latin typeface="Times New Roman" panose="02020603050405020304" pitchFamily="18" charset="0"/>
                <a:ea typeface="Times New Roman" panose="02020603050405020304" pitchFamily="18" charset="0"/>
              </a:rPr>
              <a:t>ν</a:t>
            </a:r>
            <a:r>
              <a:rPr lang="el-GR" dirty="0" smtClean="0">
                <a:effectLst/>
                <a:latin typeface="Times New Roman" panose="02020603050405020304" pitchFamily="18" charset="0"/>
                <a:ea typeface="Times New Roman" panose="02020603050405020304" pitchFamily="18" charset="0"/>
              </a:rPr>
              <a:t>ιμη </a:t>
            </a:r>
            <a:r>
              <a:rPr lang="el-GR" spc="-10" dirty="0" smtClean="0">
                <a:effectLst/>
                <a:latin typeface="Times New Roman" panose="02020603050405020304" pitchFamily="18" charset="0"/>
                <a:ea typeface="Times New Roman" panose="02020603050405020304" pitchFamily="18" charset="0"/>
              </a:rPr>
              <a:t>π</a:t>
            </a:r>
            <a:r>
              <a:rPr lang="el-GR" dirty="0" smtClean="0">
                <a:effectLst/>
                <a:latin typeface="Times New Roman" panose="02020603050405020304" pitchFamily="18" charset="0"/>
                <a:ea typeface="Times New Roman" panose="02020603050405020304" pitchFamily="18" charset="0"/>
              </a:rPr>
              <a:t>αρ</a:t>
            </a:r>
            <a:r>
              <a:rPr lang="el-GR" spc="-5" dirty="0" smtClean="0">
                <a:effectLst/>
                <a:latin typeface="Times New Roman" panose="02020603050405020304" pitchFamily="18" charset="0"/>
                <a:ea typeface="Times New Roman" panose="02020603050405020304" pitchFamily="18" charset="0"/>
              </a:rPr>
              <a:t>αμ</a:t>
            </a:r>
            <a:r>
              <a:rPr lang="el-GR" dirty="0" smtClean="0">
                <a:effectLst/>
                <a:latin typeface="Times New Roman" panose="02020603050405020304" pitchFamily="18" charset="0"/>
                <a:ea typeface="Times New Roman" panose="02020603050405020304" pitchFamily="18" charset="0"/>
              </a:rPr>
              <a:t>όρ</a:t>
            </a:r>
            <a:r>
              <a:rPr lang="el-GR" spc="-10" dirty="0" smtClean="0">
                <a:effectLst/>
                <a:latin typeface="Times New Roman" panose="02020603050405020304" pitchFamily="18" charset="0"/>
                <a:ea typeface="Times New Roman" panose="02020603050405020304" pitchFamily="18" charset="0"/>
              </a:rPr>
              <a:t>φ</a:t>
            </a:r>
            <a:r>
              <a:rPr lang="el-GR" spc="5" dirty="0" smtClean="0">
                <a:effectLst/>
                <a:latin typeface="Times New Roman" panose="02020603050405020304" pitchFamily="18" charset="0"/>
                <a:ea typeface="Times New Roman" panose="02020603050405020304" pitchFamily="18" charset="0"/>
              </a:rPr>
              <a:t>ωσ</a:t>
            </a:r>
            <a:r>
              <a:rPr lang="el-GR" dirty="0" smtClean="0">
                <a:effectLst/>
                <a:latin typeface="Times New Roman" panose="02020603050405020304" pitchFamily="18" charset="0"/>
                <a:ea typeface="Times New Roman" panose="02020603050405020304" pitchFamily="18" charset="0"/>
              </a:rPr>
              <a:t>η, </a:t>
            </a:r>
            <a:r>
              <a:rPr lang="el-GR" spc="-15" dirty="0" smtClean="0">
                <a:effectLst/>
                <a:latin typeface="Times New Roman" panose="02020603050405020304" pitchFamily="18" charset="0"/>
                <a:ea typeface="Times New Roman" panose="02020603050405020304" pitchFamily="18" charset="0"/>
              </a:rPr>
              <a:t>ά</a:t>
            </a:r>
            <a:r>
              <a:rPr lang="el-GR" dirty="0" smtClean="0">
                <a:effectLst/>
                <a:latin typeface="Times New Roman" panose="02020603050405020304" pitchFamily="18" charset="0"/>
                <a:ea typeface="Times New Roman" panose="02020603050405020304" pitchFamily="18" charset="0"/>
              </a:rPr>
              <a:t>ρα επ</a:t>
            </a:r>
            <a:r>
              <a:rPr lang="el-GR" spc="-5" dirty="0" smtClean="0">
                <a:effectLst/>
                <a:latin typeface="Times New Roman" panose="02020603050405020304" pitchFamily="18" charset="0"/>
                <a:ea typeface="Times New Roman" panose="02020603050405020304" pitchFamily="18" charset="0"/>
              </a:rPr>
              <a:t>ακ</a:t>
            </a:r>
            <a:r>
              <a:rPr lang="el-GR" dirty="0" smtClean="0">
                <a:effectLst/>
                <a:latin typeface="Times New Roman" panose="02020603050405020304" pitchFamily="18" charset="0"/>
                <a:ea typeface="Times New Roman" panose="02020603050405020304" pitchFamily="18" charset="0"/>
              </a:rPr>
              <a:t>ό</a:t>
            </a:r>
            <a:r>
              <a:rPr lang="el-GR" spc="-10" dirty="0" smtClean="0">
                <a:effectLst/>
                <a:latin typeface="Times New Roman" panose="02020603050405020304" pitchFamily="18" charset="0"/>
                <a:ea typeface="Times New Roman" panose="02020603050405020304" pitchFamily="18" charset="0"/>
              </a:rPr>
              <a:t>λ</a:t>
            </a:r>
            <a:r>
              <a:rPr lang="el-GR" dirty="0" smtClean="0">
                <a:effectLst/>
                <a:latin typeface="Times New Roman" panose="02020603050405020304" pitchFamily="18" charset="0"/>
                <a:ea typeface="Times New Roman" panose="02020603050405020304" pitchFamily="18" charset="0"/>
              </a:rPr>
              <a:t>ο</a:t>
            </a:r>
            <a:r>
              <a:rPr lang="el-GR" spc="5" dirty="0" smtClean="0">
                <a:effectLst/>
                <a:latin typeface="Times New Roman" panose="02020603050405020304" pitchFamily="18" charset="0"/>
                <a:ea typeface="Times New Roman" panose="02020603050405020304" pitchFamily="18" charset="0"/>
              </a:rPr>
              <a:t>υ</a:t>
            </a:r>
            <a:r>
              <a:rPr lang="el-GR" dirty="0" smtClean="0">
                <a:effectLst/>
                <a:latin typeface="Times New Roman" panose="02020603050405020304" pitchFamily="18" charset="0"/>
                <a:ea typeface="Times New Roman" panose="02020603050405020304" pitchFamily="18" charset="0"/>
              </a:rPr>
              <a:t>θη </a:t>
            </a:r>
            <a:r>
              <a:rPr lang="el-GR" spc="-15" dirty="0" smtClean="0">
                <a:effectLst/>
                <a:latin typeface="Times New Roman" panose="02020603050405020304" pitchFamily="18" charset="0"/>
                <a:ea typeface="Times New Roman" panose="02020603050405020304" pitchFamily="18" charset="0"/>
              </a:rPr>
              <a:t>ζ</a:t>
            </a:r>
            <a:r>
              <a:rPr lang="el-GR" dirty="0" smtClean="0">
                <a:effectLst/>
                <a:latin typeface="Times New Roman" panose="02020603050405020304" pitchFamily="18" charset="0"/>
                <a:ea typeface="Times New Roman" panose="02020603050405020304" pitchFamily="18" charset="0"/>
              </a:rPr>
              <a:t>η</a:t>
            </a:r>
            <a:r>
              <a:rPr lang="el-GR" spc="-5" dirty="0" smtClean="0">
                <a:effectLst/>
                <a:latin typeface="Times New Roman" panose="02020603050405020304" pitchFamily="18" charset="0"/>
                <a:ea typeface="Times New Roman" panose="02020603050405020304" pitchFamily="18" charset="0"/>
              </a:rPr>
              <a:t>μ</a:t>
            </a:r>
            <a:r>
              <a:rPr lang="el-GR" spc="-10" dirty="0" smtClean="0">
                <a:effectLst/>
                <a:latin typeface="Times New Roman" panose="02020603050405020304" pitchFamily="18" charset="0"/>
                <a:ea typeface="Times New Roman" panose="02020603050405020304" pitchFamily="18" charset="0"/>
              </a:rPr>
              <a:t>ι</a:t>
            </a:r>
            <a:r>
              <a:rPr lang="el-GR" spc="10" dirty="0" smtClean="0">
                <a:effectLst/>
                <a:latin typeface="Times New Roman" panose="02020603050405020304" pitchFamily="18" charset="0"/>
                <a:ea typeface="Times New Roman" panose="02020603050405020304" pitchFamily="18" charset="0"/>
              </a:rPr>
              <a:t>ά</a:t>
            </a:r>
            <a:r>
              <a:rPr lang="el-GR" dirty="0" smtClean="0">
                <a:effectLst/>
                <a:latin typeface="Times New Roman" panose="02020603050405020304" pitchFamily="18" charset="0"/>
                <a:ea typeface="Times New Roman" panose="02020603050405020304" pitchFamily="18" charset="0"/>
              </a:rPr>
              <a:t>.</a:t>
            </a:r>
            <a:endParaRPr lang="el-GR" sz="2000" dirty="0" smtClean="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275536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2261</Words>
  <Application>Microsoft Office PowerPoint</Application>
  <PresentationFormat>Widescreen</PresentationFormat>
  <Paragraphs>83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ΤΕΝΟΝΤΙΟΙ ΚΑΙ ΜΥΟΤΕΝΟΝΤΙΟΙ ΤΡΑΥΜΑΤΙΣΜΟΙ ΣΤΟΝ ΑΘΛΗΤΙΣΜΟ</vt:lpstr>
      <vt:lpstr>Τραυματισμοί στον τένοντα και στη μυοτενόντια σύνδεση </vt:lpstr>
      <vt:lpstr>Τραυματισμοί στον τένοντα και στη μυοτενόντια σύνδεση </vt:lpstr>
      <vt:lpstr>Οξείς τραυματισμοί των τενόντων </vt:lpstr>
      <vt:lpstr>PowerPoint Presentation</vt:lpstr>
      <vt:lpstr>PowerPoint Presentation</vt:lpstr>
      <vt:lpstr>Αίτια ρήξεων των τενόντων </vt:lpstr>
      <vt:lpstr>Αίτια ρήξεων των τενόντων </vt:lpstr>
      <vt:lpstr>Αίτια ρήξεων των τενόντων </vt:lpstr>
      <vt:lpstr> Ρήξη Αχιλλείου τένοντα (ΑΤ) </vt:lpstr>
      <vt:lpstr>Μηχανισμός κάκωσης </vt:lpstr>
      <vt:lpstr>PowerPoint Presentation</vt:lpstr>
      <vt:lpstr>Προδιάθεση ρήξης ΑΤ</vt:lpstr>
      <vt:lpstr>PowerPoint Presentation</vt:lpstr>
      <vt:lpstr>Προδιάθεση ρήξης ΑΤ</vt:lpstr>
      <vt:lpstr>PowerPoint Presentation</vt:lpstr>
      <vt:lpstr>PowerPoint Presentation</vt:lpstr>
      <vt:lpstr>PowerPoint Presentation</vt:lpstr>
      <vt:lpstr>Εξέταση</vt:lpstr>
      <vt:lpstr>Επιλογή θεραπείας της ρήξης του ΑΤ.</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ΤΕΝΟΝΤΙΟΙ ΚΑΙ ΜΥΟΤΕΝΟΝΤΙΟΙ ΤΡΑΥΜΑΤΙΣΜΟΙ ΣΤΟΝ ΑΘΛΗΤΙΣΜΟ</dc:title>
  <dc:creator>Maria Pasenidou</dc:creator>
  <cp:lastModifiedBy>Maria Pasenidou</cp:lastModifiedBy>
  <cp:revision>29</cp:revision>
  <dcterms:created xsi:type="dcterms:W3CDTF">2021-01-11T10:22:30Z</dcterms:created>
  <dcterms:modified xsi:type="dcterms:W3CDTF">2021-01-14T12:07:35Z</dcterms:modified>
</cp:coreProperties>
</file>