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67" r:id="rId2"/>
    <p:sldId id="257" r:id="rId3"/>
    <p:sldId id="258" r:id="rId4"/>
    <p:sldId id="259" r:id="rId5"/>
    <p:sldId id="260" r:id="rId6"/>
    <p:sldId id="261" r:id="rId7"/>
    <p:sldId id="262" r:id="rId8"/>
    <p:sldId id="263" r:id="rId9"/>
    <p:sldId id="264" r:id="rId10"/>
    <p:sldId id="265" r:id="rId11"/>
    <p:sldId id="266" r:id="rId12"/>
    <p:sldId id="256"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E4FF70-F180-4D6C-936F-75C45A44367A}" type="datetimeFigureOut">
              <a:rPr lang="el-GR" smtClean="0"/>
              <a:pPr/>
              <a:t>15/1/2023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D68B6A-1076-4076-94F2-5C699B5A174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EFD68B6A-1076-4076-94F2-5C699B5A1745}" type="slidenum">
              <a:rPr lang="el-GR" smtClean="0"/>
              <a:pPr/>
              <a:t>12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C3C6EFCD-1400-4C20-83B6-32CFFF711B15}" type="datetimeFigureOut">
              <a:rPr lang="el-GR" smtClean="0"/>
              <a:pPr/>
              <a:t>15/1/2023</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86E53799-9142-43F1-BACC-3DA061983764}"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C3C6EFCD-1400-4C20-83B6-32CFFF711B15}" type="datetimeFigureOut">
              <a:rPr lang="el-GR" smtClean="0"/>
              <a:pPr/>
              <a:t>15/1/2023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6E53799-9142-43F1-BACC-3DA06198376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C3C6EFCD-1400-4C20-83B6-32CFFF711B15}" type="datetimeFigureOut">
              <a:rPr lang="el-GR" smtClean="0"/>
              <a:pPr/>
              <a:t>15/1/2023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6E53799-9142-43F1-BACC-3DA06198376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C3C6EFCD-1400-4C20-83B6-32CFFF711B15}" type="datetimeFigureOut">
              <a:rPr lang="el-GR" smtClean="0"/>
              <a:pPr/>
              <a:t>15/1/2023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6E53799-9142-43F1-BACC-3DA06198376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C3C6EFCD-1400-4C20-83B6-32CFFF711B15}" type="datetimeFigureOut">
              <a:rPr lang="el-GR" smtClean="0"/>
              <a:pPr/>
              <a:t>15/1/2023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6E53799-9142-43F1-BACC-3DA061983764}"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C3C6EFCD-1400-4C20-83B6-32CFFF711B15}" type="datetimeFigureOut">
              <a:rPr lang="el-GR" smtClean="0"/>
              <a:pPr/>
              <a:t>15/1/2023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86E53799-9142-43F1-BACC-3DA06198376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C3C6EFCD-1400-4C20-83B6-32CFFF711B15}" type="datetimeFigureOut">
              <a:rPr lang="el-GR" smtClean="0"/>
              <a:pPr/>
              <a:t>15/1/2023</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86E53799-9142-43F1-BACC-3DA06198376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C3C6EFCD-1400-4C20-83B6-32CFFF711B15}" type="datetimeFigureOut">
              <a:rPr lang="el-GR" smtClean="0"/>
              <a:pPr/>
              <a:t>15/1/2023</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86E53799-9142-43F1-BACC-3DA06198376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C3C6EFCD-1400-4C20-83B6-32CFFF711B15}" type="datetimeFigureOut">
              <a:rPr lang="el-GR" smtClean="0"/>
              <a:pPr/>
              <a:t>15/1/2023</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86E53799-9142-43F1-BACC-3DA061983764}"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C3C6EFCD-1400-4C20-83B6-32CFFF711B15}" type="datetimeFigureOut">
              <a:rPr lang="el-GR" smtClean="0"/>
              <a:pPr/>
              <a:t>15/1/2023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86E53799-9142-43F1-BACC-3DA06198376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C3C6EFCD-1400-4C20-83B6-32CFFF711B15}" type="datetimeFigureOut">
              <a:rPr lang="el-GR" smtClean="0"/>
              <a:pPr/>
              <a:t>15/1/2023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86E53799-9142-43F1-BACC-3DA061983764}"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3C6EFCD-1400-4C20-83B6-32CFFF711B15}" type="datetimeFigureOut">
              <a:rPr lang="el-GR" smtClean="0"/>
              <a:pPr/>
              <a:t>15/1/2023</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6E53799-9142-43F1-BACC-3DA061983764}"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Σκλήρυνση κατά πλάκας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Ιατρική θεραπεία για ανακούφιση των συμπτωμάτων </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1 μείωση </a:t>
            </a:r>
            <a:r>
              <a:rPr lang="el-GR" dirty="0" err="1" smtClean="0"/>
              <a:t>σπαστικότητας</a:t>
            </a:r>
            <a:r>
              <a:rPr lang="en-US" dirty="0" smtClean="0"/>
              <a:t>:</a:t>
            </a:r>
            <a:r>
              <a:rPr lang="el-GR" dirty="0" smtClean="0"/>
              <a:t> είναι η πιθανή η βελτίωση με φαρμακευτική αγωγή που βασίζεται σε </a:t>
            </a:r>
            <a:r>
              <a:rPr lang="el-GR" dirty="0" err="1" smtClean="0"/>
              <a:t>βενζοδιαζεπίνες</a:t>
            </a:r>
            <a:r>
              <a:rPr lang="en-US" dirty="0" smtClean="0"/>
              <a:t>.</a:t>
            </a:r>
            <a:endParaRPr lang="el-GR" dirty="0" smtClean="0"/>
          </a:p>
          <a:p>
            <a:r>
              <a:rPr lang="el-GR" dirty="0" smtClean="0"/>
              <a:t>2 πόνος</a:t>
            </a:r>
            <a:r>
              <a:rPr lang="en-US" dirty="0" smtClean="0"/>
              <a:t>:</a:t>
            </a:r>
            <a:r>
              <a:rPr lang="el-GR" dirty="0" smtClean="0"/>
              <a:t> χορηγούνται αναλγητικά συσκευασίας με </a:t>
            </a:r>
            <a:r>
              <a:rPr lang="el-GR" dirty="0" err="1" smtClean="0"/>
              <a:t>κορτιζονούχες</a:t>
            </a:r>
            <a:r>
              <a:rPr lang="el-GR" dirty="0" smtClean="0"/>
              <a:t> και ναρκωτικές ουσίες μπορούν να χρησιμοποιηθούν σε δύσκολα περιστατικά </a:t>
            </a:r>
            <a:r>
              <a:rPr lang="en-US" dirty="0" smtClean="0"/>
              <a:t>.</a:t>
            </a:r>
            <a:endParaRPr lang="el-GR" dirty="0" smtClean="0"/>
          </a:p>
          <a:p>
            <a:r>
              <a:rPr lang="el-GR" dirty="0" smtClean="0"/>
              <a:t>3 αδυναμία </a:t>
            </a:r>
            <a:r>
              <a:rPr lang="en-US" dirty="0" smtClean="0"/>
              <a:t>:</a:t>
            </a:r>
            <a:r>
              <a:rPr lang="el-GR" dirty="0" smtClean="0"/>
              <a:t>η φαρμακευτική αγωγή ομάδα δίνει και </a:t>
            </a:r>
            <a:r>
              <a:rPr lang="el-GR" dirty="0" err="1" smtClean="0"/>
              <a:t>αμανταδίνη</a:t>
            </a:r>
            <a:r>
              <a:rPr lang="el-GR" dirty="0" smtClean="0"/>
              <a:t> και </a:t>
            </a:r>
            <a:r>
              <a:rPr lang="el-GR" dirty="0" err="1" smtClean="0"/>
              <a:t>πρεμολίνη</a:t>
            </a:r>
            <a:r>
              <a:rPr lang="el-GR" dirty="0" smtClean="0"/>
              <a:t> και δίνει τα αναμενόμενα αποτελέσματα με προφύλαξη ασκήσεις με βαθμιαία αντίσταση Ίσως βοηθήσουν</a:t>
            </a:r>
            <a:endParaRPr lang="el-GR" b="1" dirty="0" smtClean="0"/>
          </a:p>
          <a:p>
            <a:r>
              <a:rPr lang="en-US" dirty="0" smtClean="0"/>
              <a:t>4</a:t>
            </a:r>
            <a:r>
              <a:rPr lang="el-GR" dirty="0" smtClean="0"/>
              <a:t>Τρόμος</a:t>
            </a:r>
            <a:r>
              <a:rPr lang="en-US" dirty="0" smtClean="0"/>
              <a:t>:</a:t>
            </a:r>
            <a:r>
              <a:rPr lang="el-GR" dirty="0" smtClean="0"/>
              <a:t> χορηγείται </a:t>
            </a:r>
            <a:r>
              <a:rPr lang="el-GR" dirty="0" err="1" smtClean="0"/>
              <a:t>πριμιδόνη</a:t>
            </a:r>
            <a:r>
              <a:rPr lang="el-GR" dirty="0" smtClean="0"/>
              <a:t>.</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Στόχοι της φυσικοθεραπείας</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1.Βελτίωση της κατάστασης των συμπτωμάτων της πάθησης αποκατάσταση παραμορφώσεων </a:t>
            </a:r>
          </a:p>
          <a:p>
            <a:r>
              <a:rPr lang="el-GR" dirty="0" smtClean="0"/>
              <a:t>2. η δυνατότητα αυτοεξυπηρέτησης του ασθενούς</a:t>
            </a:r>
          </a:p>
          <a:p>
            <a:r>
              <a:rPr lang="el-GR" dirty="0" smtClean="0"/>
              <a:t>3. η αύξηση και η διατήρηση της υπάρχουσας λειτουργικής ικανότητας των ασθενών</a:t>
            </a:r>
          </a:p>
          <a:p>
            <a:r>
              <a:rPr lang="el-GR" dirty="0" smtClean="0"/>
              <a:t> 4 .η αναστολή η καθυστέρηση η πρόσληψη της ανάπτυξης </a:t>
            </a:r>
            <a:r>
              <a:rPr lang="el-GR" dirty="0" err="1" smtClean="0"/>
              <a:t>δευτερεύουσων</a:t>
            </a:r>
            <a:r>
              <a:rPr lang="el-GR" dirty="0" smtClean="0"/>
              <a:t> επιπλοκών</a:t>
            </a:r>
          </a:p>
          <a:p>
            <a:r>
              <a:rPr lang="el-GR" dirty="0" smtClean="0"/>
              <a:t> 5. η καλή φυσική κατάσταση του ασθενούς.</a:t>
            </a:r>
            <a:endParaRPr lang="el-GR" smtClean="0"/>
          </a:p>
          <a:p>
            <a:pPr>
              <a:buNone/>
            </a:pPr>
            <a:endParaRPr lang="el-GR" dirty="0" smtClean="0"/>
          </a:p>
          <a:p>
            <a:pPr>
              <a:buNone/>
            </a:pPr>
            <a:r>
              <a:rPr lang="el-GR" dirty="0" smtClean="0"/>
              <a:t>Τα παραπάνω επιτυγχάνονται διατηρώντας το εύρος κίνησης των αρθρώσεων βελτιώνοντας τη μυϊκή δύναμη την ισορροπία τη βάδιση και τον έλεγχο των κινήσεων αλλά και προσπαθώντας και μείωση της </a:t>
            </a:r>
            <a:r>
              <a:rPr lang="el-GR" dirty="0" err="1" smtClean="0"/>
              <a:t>σπαστικότητας</a:t>
            </a:r>
            <a:r>
              <a:rPr lang="el-GR" dirty="0" smtClean="0"/>
              <a:t> των μυών .</a:t>
            </a:r>
            <a:br>
              <a:rPr lang="el-GR" dirty="0" smtClean="0"/>
            </a:b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285728"/>
            <a:ext cx="7772400" cy="1470025"/>
          </a:xfrm>
        </p:spPr>
        <p:txBody>
          <a:bodyPr>
            <a:normAutofit fontScale="90000"/>
          </a:bodyPr>
          <a:lstStyle/>
          <a:p>
            <a:r>
              <a:rPr lang="el-GR" dirty="0"/>
              <a:t>ποια είναι η επίδραση της μάλαξης στο νευρικό και ενδοκρινικό </a:t>
            </a:r>
            <a:r>
              <a:rPr lang="el-GR" dirty="0" smtClean="0"/>
              <a:t>σύστημα</a:t>
            </a:r>
            <a:r>
              <a:rPr lang="en-US" dirty="0" smtClean="0"/>
              <a:t>:</a:t>
            </a:r>
            <a:r>
              <a:rPr lang="en-US" dirty="0" err="1" smtClean="0"/>
              <a:t>sos</a:t>
            </a:r>
            <a:endParaRPr lang="el-GR" dirty="0"/>
          </a:p>
        </p:txBody>
      </p:sp>
      <p:sp>
        <p:nvSpPr>
          <p:cNvPr id="3" name="2 - Υπότιτλος"/>
          <p:cNvSpPr>
            <a:spLocks noGrp="1"/>
          </p:cNvSpPr>
          <p:nvPr>
            <p:ph type="subTitle" idx="1"/>
          </p:nvPr>
        </p:nvSpPr>
        <p:spPr>
          <a:xfrm>
            <a:off x="1357290" y="2500306"/>
            <a:ext cx="6400800" cy="1752600"/>
          </a:xfrm>
        </p:spPr>
        <p:txBody>
          <a:bodyPr>
            <a:noAutofit/>
          </a:bodyPr>
          <a:lstStyle/>
          <a:p>
            <a:r>
              <a:rPr lang="el-GR" sz="1800" dirty="0" smtClean="0">
                <a:solidFill>
                  <a:schemeClr val="tx1"/>
                </a:solidFill>
              </a:rPr>
              <a:t>Στο </a:t>
            </a:r>
            <a:r>
              <a:rPr lang="el-GR" sz="1800" dirty="0">
                <a:solidFill>
                  <a:schemeClr val="tx1"/>
                </a:solidFill>
              </a:rPr>
              <a:t>νευρικό σύστημα μπορούμε να έχουμε ερεθιστική </a:t>
            </a:r>
            <a:r>
              <a:rPr lang="el-GR" sz="1800" dirty="0" smtClean="0">
                <a:solidFill>
                  <a:schemeClr val="tx1"/>
                </a:solidFill>
              </a:rPr>
              <a:t>ή </a:t>
            </a:r>
            <a:r>
              <a:rPr lang="el-GR" sz="1800" dirty="0">
                <a:solidFill>
                  <a:schemeClr val="tx1"/>
                </a:solidFill>
              </a:rPr>
              <a:t>κατευναστική επίδραση ανάλογα με τους χειρισμούς </a:t>
            </a:r>
            <a:r>
              <a:rPr lang="el-GR" sz="1800" dirty="0" smtClean="0">
                <a:solidFill>
                  <a:schemeClr val="tx1"/>
                </a:solidFill>
              </a:rPr>
              <a:t>ή </a:t>
            </a:r>
            <a:r>
              <a:rPr lang="el-GR" sz="1800" dirty="0" err="1" smtClean="0">
                <a:solidFill>
                  <a:schemeClr val="tx1"/>
                </a:solidFill>
              </a:rPr>
              <a:t>θωπιές</a:t>
            </a:r>
            <a:r>
              <a:rPr lang="el-GR" sz="1800" dirty="0" smtClean="0">
                <a:solidFill>
                  <a:schemeClr val="tx1"/>
                </a:solidFill>
              </a:rPr>
              <a:t> ,οι </a:t>
            </a:r>
            <a:r>
              <a:rPr lang="el-GR" sz="1800" dirty="0" err="1" smtClean="0">
                <a:solidFill>
                  <a:schemeClr val="tx1"/>
                </a:solidFill>
              </a:rPr>
              <a:t>ανατρίψεις</a:t>
            </a:r>
            <a:r>
              <a:rPr lang="el-GR" sz="1800" dirty="0" smtClean="0">
                <a:solidFill>
                  <a:schemeClr val="tx1"/>
                </a:solidFill>
              </a:rPr>
              <a:t>, </a:t>
            </a:r>
            <a:r>
              <a:rPr lang="el-GR" sz="1800" dirty="0">
                <a:solidFill>
                  <a:schemeClr val="tx1"/>
                </a:solidFill>
              </a:rPr>
              <a:t>τα ζυμώματα ελαττώνουν το </a:t>
            </a:r>
            <a:r>
              <a:rPr lang="el-GR" sz="1800" dirty="0" smtClean="0">
                <a:solidFill>
                  <a:schemeClr val="tx1"/>
                </a:solidFill>
              </a:rPr>
              <a:t>αντανακλαστικό </a:t>
            </a:r>
            <a:r>
              <a:rPr lang="el-GR" sz="1800" dirty="0">
                <a:solidFill>
                  <a:schemeClr val="tx1"/>
                </a:solidFill>
              </a:rPr>
              <a:t>ή </a:t>
            </a:r>
            <a:r>
              <a:rPr lang="el-GR" sz="1800" dirty="0" smtClean="0">
                <a:solidFill>
                  <a:schemeClr val="tx1"/>
                </a:solidFill>
              </a:rPr>
              <a:t>την ερεθιστικότητα  </a:t>
            </a:r>
            <a:r>
              <a:rPr lang="el-GR" sz="1800" dirty="0">
                <a:solidFill>
                  <a:schemeClr val="tx1"/>
                </a:solidFill>
              </a:rPr>
              <a:t>δηλαδή των σχετικών κινητικών </a:t>
            </a:r>
            <a:r>
              <a:rPr lang="el-GR" sz="1800" dirty="0" err="1" smtClean="0">
                <a:solidFill>
                  <a:schemeClr val="tx1"/>
                </a:solidFill>
              </a:rPr>
              <a:t>νεύρωνων</a:t>
            </a:r>
            <a:r>
              <a:rPr lang="el-GR" sz="1800" dirty="0" smtClean="0">
                <a:solidFill>
                  <a:schemeClr val="tx1"/>
                </a:solidFill>
              </a:rPr>
              <a:t>. </a:t>
            </a:r>
            <a:r>
              <a:rPr lang="el-GR" sz="1800" dirty="0">
                <a:solidFill>
                  <a:schemeClr val="tx1"/>
                </a:solidFill>
              </a:rPr>
              <a:t>υπάρχουν ενδείξεις για μερική μείωση της </a:t>
            </a:r>
            <a:r>
              <a:rPr lang="el-GR" sz="1800" dirty="0" err="1">
                <a:solidFill>
                  <a:schemeClr val="tx1"/>
                </a:solidFill>
              </a:rPr>
              <a:t>σπαστικότητας</a:t>
            </a:r>
            <a:r>
              <a:rPr lang="el-GR" sz="1800" dirty="0">
                <a:solidFill>
                  <a:schemeClr val="tx1"/>
                </a:solidFill>
              </a:rPr>
              <a:t> ασθενείς με σκλήρυνση κατά πλάκας με ελαφριές επαναλαμβανόμενες </a:t>
            </a:r>
            <a:r>
              <a:rPr lang="el-GR" sz="1800" dirty="0" err="1" smtClean="0">
                <a:solidFill>
                  <a:schemeClr val="tx1"/>
                </a:solidFill>
              </a:rPr>
              <a:t>θωπείες.Η</a:t>
            </a:r>
            <a:r>
              <a:rPr lang="el-GR" sz="1800" dirty="0" smtClean="0">
                <a:solidFill>
                  <a:schemeClr val="tx1"/>
                </a:solidFill>
              </a:rPr>
              <a:t> </a:t>
            </a:r>
            <a:r>
              <a:rPr lang="el-GR" sz="1800" dirty="0">
                <a:solidFill>
                  <a:schemeClr val="tx1"/>
                </a:solidFill>
              </a:rPr>
              <a:t>μάλαξη </a:t>
            </a:r>
            <a:r>
              <a:rPr lang="el-GR" sz="1800" dirty="0" smtClean="0">
                <a:solidFill>
                  <a:schemeClr val="tx1"/>
                </a:solidFill>
              </a:rPr>
              <a:t>προκαλεί </a:t>
            </a:r>
            <a:r>
              <a:rPr lang="el-GR" sz="1800" dirty="0">
                <a:solidFill>
                  <a:schemeClr val="tx1"/>
                </a:solidFill>
              </a:rPr>
              <a:t>μείωση του πόνου με την απελευθέρωση </a:t>
            </a:r>
            <a:r>
              <a:rPr lang="el-GR" sz="1800" dirty="0" smtClean="0">
                <a:solidFill>
                  <a:schemeClr val="tx1"/>
                </a:solidFill>
              </a:rPr>
              <a:t>μορφινών </a:t>
            </a:r>
            <a:r>
              <a:rPr lang="el-GR" sz="1800" dirty="0">
                <a:solidFill>
                  <a:schemeClr val="tx1"/>
                </a:solidFill>
              </a:rPr>
              <a:t>εγκεφαλικών και άλλων </a:t>
            </a:r>
            <a:r>
              <a:rPr lang="el-GR" sz="1800" dirty="0" err="1" smtClean="0">
                <a:solidFill>
                  <a:schemeClr val="tx1"/>
                </a:solidFill>
              </a:rPr>
              <a:t>νευροχημικών</a:t>
            </a:r>
            <a:r>
              <a:rPr lang="el-GR" sz="1800" dirty="0" smtClean="0">
                <a:solidFill>
                  <a:schemeClr val="tx1"/>
                </a:solidFill>
              </a:rPr>
              <a:t> ουσιών. Οι άμεσες  </a:t>
            </a:r>
            <a:r>
              <a:rPr lang="el-GR" sz="1800" dirty="0">
                <a:solidFill>
                  <a:schemeClr val="tx1"/>
                </a:solidFill>
              </a:rPr>
              <a:t>μηχανικές επιδράσεις </a:t>
            </a:r>
            <a:r>
              <a:rPr lang="el-GR" sz="1800" dirty="0" smtClean="0">
                <a:solidFill>
                  <a:schemeClr val="tx1"/>
                </a:solidFill>
              </a:rPr>
              <a:t>της μάλαξης στους </a:t>
            </a:r>
            <a:r>
              <a:rPr lang="el-GR" sz="1800" dirty="0">
                <a:solidFill>
                  <a:schemeClr val="tx1"/>
                </a:solidFill>
              </a:rPr>
              <a:t>ιστούς ενεργοποιεί την δραστηριότητα των </a:t>
            </a:r>
            <a:r>
              <a:rPr lang="el-GR" sz="1800" dirty="0" err="1" smtClean="0">
                <a:solidFill>
                  <a:schemeClr val="tx1"/>
                </a:solidFill>
              </a:rPr>
              <a:t>μηχανοαποδοχέων</a:t>
            </a:r>
            <a:r>
              <a:rPr lang="el-GR" sz="1800" dirty="0" smtClean="0">
                <a:solidFill>
                  <a:schemeClr val="tx1"/>
                </a:solidFill>
              </a:rPr>
              <a:t> </a:t>
            </a:r>
            <a:r>
              <a:rPr lang="el-GR" sz="1800" dirty="0">
                <a:solidFill>
                  <a:schemeClr val="tx1"/>
                </a:solidFill>
              </a:rPr>
              <a:t>και επηρεάζεται ανακλαστικά τη </a:t>
            </a:r>
            <a:r>
              <a:rPr lang="el-GR" sz="1800" dirty="0" err="1">
                <a:solidFill>
                  <a:schemeClr val="tx1"/>
                </a:solidFill>
              </a:rPr>
              <a:t>μυική</a:t>
            </a:r>
            <a:r>
              <a:rPr lang="el-GR" sz="1800" dirty="0">
                <a:solidFill>
                  <a:schemeClr val="tx1"/>
                </a:solidFill>
              </a:rPr>
              <a:t> συστολή και τον μυϊκό </a:t>
            </a:r>
            <a:r>
              <a:rPr lang="el-GR" sz="1800" dirty="0" smtClean="0">
                <a:solidFill>
                  <a:schemeClr val="tx1"/>
                </a:solidFill>
              </a:rPr>
              <a:t>πόνο. </a:t>
            </a:r>
            <a:r>
              <a:rPr lang="el-GR" sz="1800" dirty="0">
                <a:solidFill>
                  <a:schemeClr val="tx1"/>
                </a:solidFill>
              </a:rPr>
              <a:t>Φ</a:t>
            </a:r>
            <a:r>
              <a:rPr lang="el-GR" sz="1800" dirty="0" smtClean="0">
                <a:solidFill>
                  <a:schemeClr val="tx1"/>
                </a:solidFill>
              </a:rPr>
              <a:t>αίνονται ότι η μάλαξη </a:t>
            </a:r>
            <a:r>
              <a:rPr lang="el-GR" sz="1800" dirty="0">
                <a:solidFill>
                  <a:schemeClr val="tx1"/>
                </a:solidFill>
              </a:rPr>
              <a:t>με την επίδραση στο παρασυμπαθητικό αυξάνει τη χαλάρωση μειώνει τις αϋπνίες βελτιώνει τον ύπνο και την ικανότητα </a:t>
            </a:r>
            <a:r>
              <a:rPr lang="el-GR" sz="1800" dirty="0" smtClean="0">
                <a:solidFill>
                  <a:schemeClr val="tx1"/>
                </a:solidFill>
              </a:rPr>
              <a:t>αντίληψης.</a:t>
            </a:r>
            <a:endParaRPr lang="el-GR" sz="18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1472" y="0"/>
            <a:ext cx="7772400" cy="1470025"/>
          </a:xfrm>
        </p:spPr>
        <p:txBody>
          <a:bodyPr/>
          <a:lstStyle/>
          <a:p>
            <a:r>
              <a:rPr lang="el-GR" dirty="0" smtClean="0"/>
              <a:t>Σκλήρυνση </a:t>
            </a:r>
            <a:r>
              <a:rPr lang="el-GR" smtClean="0"/>
              <a:t>κατά πλάκας </a:t>
            </a:r>
            <a:endParaRPr lang="el-GR" dirty="0"/>
          </a:p>
        </p:txBody>
      </p:sp>
      <p:sp>
        <p:nvSpPr>
          <p:cNvPr id="3" name="2 - Υπότιτλος"/>
          <p:cNvSpPr>
            <a:spLocks noGrp="1"/>
          </p:cNvSpPr>
          <p:nvPr>
            <p:ph type="subTitle" idx="1"/>
          </p:nvPr>
        </p:nvSpPr>
        <p:spPr>
          <a:xfrm>
            <a:off x="285720" y="1785926"/>
            <a:ext cx="8715436" cy="4071966"/>
          </a:xfrm>
        </p:spPr>
        <p:txBody>
          <a:bodyPr>
            <a:noAutofit/>
          </a:bodyPr>
          <a:lstStyle/>
          <a:p>
            <a:pPr>
              <a:buFont typeface="Courier New" pitchFamily="49" charset="0"/>
              <a:buChar char="o"/>
            </a:pPr>
            <a:r>
              <a:rPr lang="el-GR" sz="2400" dirty="0" smtClean="0">
                <a:solidFill>
                  <a:schemeClr val="tx1"/>
                </a:solidFill>
              </a:rPr>
              <a:t>η </a:t>
            </a:r>
            <a:r>
              <a:rPr lang="el-GR" sz="2400" dirty="0">
                <a:solidFill>
                  <a:schemeClr val="tx1"/>
                </a:solidFill>
              </a:rPr>
              <a:t>σκλήρυνση κατά πλάκας είναι μία χρόνια πάθηση του κεντρικού νευρικού συστήματος που προσβάλλει διάφορα μέρη του κεντρικού νευρικού συστήματος πυραμιδικό </a:t>
            </a:r>
            <a:r>
              <a:rPr lang="el-GR" sz="2400" dirty="0" smtClean="0">
                <a:solidFill>
                  <a:schemeClr val="tx1"/>
                </a:solidFill>
              </a:rPr>
              <a:t>σύστημα, </a:t>
            </a:r>
            <a:r>
              <a:rPr lang="el-GR" sz="2400" dirty="0" err="1" smtClean="0">
                <a:solidFill>
                  <a:schemeClr val="tx1"/>
                </a:solidFill>
              </a:rPr>
              <a:t>παράγκεφαλίδα</a:t>
            </a:r>
            <a:r>
              <a:rPr lang="el-GR" sz="2400" dirty="0" smtClean="0">
                <a:solidFill>
                  <a:schemeClr val="tx1"/>
                </a:solidFill>
              </a:rPr>
              <a:t> </a:t>
            </a:r>
            <a:r>
              <a:rPr lang="el-GR" sz="2400" dirty="0">
                <a:solidFill>
                  <a:schemeClr val="tx1"/>
                </a:solidFill>
              </a:rPr>
              <a:t>νωτιαίο μυελό αλλά και σπάνιας περιφερικά </a:t>
            </a:r>
            <a:r>
              <a:rPr lang="el-GR" sz="2400" dirty="0" smtClean="0">
                <a:solidFill>
                  <a:schemeClr val="tx1"/>
                </a:solidFill>
              </a:rPr>
              <a:t>νεύρα</a:t>
            </a:r>
          </a:p>
          <a:p>
            <a:pPr>
              <a:buFont typeface="Courier New" pitchFamily="49" charset="0"/>
              <a:buChar char="o"/>
            </a:pPr>
            <a:r>
              <a:rPr lang="el-GR" sz="2400" dirty="0" smtClean="0">
                <a:solidFill>
                  <a:schemeClr val="tx1"/>
                </a:solidFill>
              </a:rPr>
              <a:t>Η </a:t>
            </a:r>
            <a:r>
              <a:rPr lang="el-GR" sz="2400" dirty="0">
                <a:solidFill>
                  <a:schemeClr val="tx1"/>
                </a:solidFill>
              </a:rPr>
              <a:t>αιτιολογία της παραμένει μέχρι στιγμής </a:t>
            </a:r>
            <a:r>
              <a:rPr lang="el-GR" sz="2400" dirty="0" smtClean="0">
                <a:solidFill>
                  <a:schemeClr val="tx1"/>
                </a:solidFill>
              </a:rPr>
              <a:t>άγνωστη</a:t>
            </a:r>
          </a:p>
          <a:p>
            <a:pPr>
              <a:buFont typeface="Courier New" pitchFamily="49" charset="0"/>
              <a:buChar char="o"/>
            </a:pPr>
            <a:r>
              <a:rPr lang="el-GR" sz="2400" dirty="0" smtClean="0">
                <a:solidFill>
                  <a:schemeClr val="tx1"/>
                </a:solidFill>
              </a:rPr>
              <a:t>Εξετάζοντας </a:t>
            </a:r>
            <a:r>
              <a:rPr lang="el-GR" sz="2400" dirty="0">
                <a:solidFill>
                  <a:schemeClr val="tx1"/>
                </a:solidFill>
              </a:rPr>
              <a:t>το εγκεφαλονωτιαίο υγρό βρίσκουμε ότι η σύστασή του έχει διαφοροποιηθεί </a:t>
            </a:r>
            <a:r>
              <a:rPr lang="el-GR" sz="2400" dirty="0" smtClean="0">
                <a:solidFill>
                  <a:schemeClr val="tx1"/>
                </a:solidFill>
              </a:rPr>
              <a:t>αλλοιωθεί</a:t>
            </a:r>
          </a:p>
          <a:p>
            <a:pPr>
              <a:buFont typeface="Courier New" pitchFamily="49" charset="0"/>
              <a:buChar char="o"/>
            </a:pPr>
            <a:r>
              <a:rPr lang="el-GR" sz="2400" dirty="0" smtClean="0">
                <a:solidFill>
                  <a:schemeClr val="tx1"/>
                </a:solidFill>
              </a:rPr>
              <a:t>Με </a:t>
            </a:r>
            <a:r>
              <a:rPr lang="el-GR" sz="2400" dirty="0">
                <a:solidFill>
                  <a:schemeClr val="tx1"/>
                </a:solidFill>
              </a:rPr>
              <a:t>μαγνητική </a:t>
            </a:r>
            <a:r>
              <a:rPr lang="el-GR" sz="2400" dirty="0" smtClean="0">
                <a:solidFill>
                  <a:schemeClr val="tx1"/>
                </a:solidFill>
              </a:rPr>
              <a:t>τομογραφία</a:t>
            </a:r>
          </a:p>
          <a:p>
            <a:pPr>
              <a:buFont typeface="Courier New" pitchFamily="49" charset="0"/>
              <a:buChar char="o"/>
            </a:pPr>
            <a:r>
              <a:rPr lang="el-GR" sz="2400" dirty="0" smtClean="0">
                <a:solidFill>
                  <a:schemeClr val="tx1"/>
                </a:solidFill>
              </a:rPr>
              <a:t>Χαρακτηριστική </a:t>
            </a:r>
            <a:r>
              <a:rPr lang="el-GR" sz="2400" dirty="0">
                <a:solidFill>
                  <a:schemeClr val="tx1"/>
                </a:solidFill>
              </a:rPr>
              <a:t>βλάβη τη σκλήρυνση κατά πλάκας είναι μία πλάκα στη λευκή ουσία του κεντρικού νευρικού συστήματος συχνές τέτοιες εντόπισης βλαβών πλακών εμφανίζονται στην </a:t>
            </a:r>
            <a:r>
              <a:rPr lang="el-GR" sz="2400" dirty="0" smtClean="0">
                <a:solidFill>
                  <a:schemeClr val="tx1"/>
                </a:solidFill>
              </a:rPr>
              <a:t>παρεγκεφαλίδα </a:t>
            </a:r>
            <a:r>
              <a:rPr lang="el-GR" sz="2400" dirty="0">
                <a:solidFill>
                  <a:schemeClr val="tx1"/>
                </a:solidFill>
              </a:rPr>
              <a:t>και το νωτιαίο μυελό</a:t>
            </a:r>
          </a:p>
          <a:p>
            <a:endParaRPr lang="el-GR" sz="18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Κλινική εικόνα</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δεν υπάρχει κλινική εικόνα η νόσος χαρακτηρίζεται από εξάρσεις και υφέσεις οι εξάρσεις διαρκούν από 24  ώρες έως ημέρες ή εβδομάδες και οι υφέσεις διαρκούν εβδομάδες μήνες και χρόνια.</a:t>
            </a:r>
          </a:p>
          <a:p>
            <a:r>
              <a:rPr lang="el-GR" dirty="0" smtClean="0"/>
              <a:t> στα πρώτα στάδια της νόσου  κάθε ασθενής παρουσιάζει ξεχωριστά συμπτώματα ανάλογα με το μέρος της βλάβης του κεντρικού νευρικού συστήματος που θα έχει υποστεί βλάβες αλλά στα προχωρημένα στάδια παρουσιάζουν σχεδόν όλοι παρόμοια κλινική εικόνα όπως δυσαρθρία ,νυσταγμό ,τρόμος κατά την  </a:t>
            </a:r>
            <a:r>
              <a:rPr lang="el-GR" dirty="0" err="1" smtClean="0"/>
              <a:t>κινήση</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Διαταραχές </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Η δυσαρθρία είναι μια κινητική διαταραχή του λόγου και είναι αποτέλεσμα παράλυσης, αδυναμίας και έλλειψης συγχρονισμού των μυών της ομιλίας.</a:t>
            </a:r>
          </a:p>
          <a:p>
            <a:r>
              <a:rPr lang="el-GR" dirty="0" smtClean="0"/>
              <a:t>Οπτικές διαταραχές ο ασθενής μπορεί να νιώθει παροδικά θάμπωμα των ματιών του και η όρασή του να μειώνεται συνήθως το ένα μάτι μπορεί επίσης να παραλύσει το βλέμμα ή να γίνει πτώση των βλεφάρων κτλ, βασικό σύμπτωμα της νόσου είναι ο νυσταγμός πού μπορεί να συνοδεύεται από ίλιγγο εμετό κτλ</a:t>
            </a:r>
          </a:p>
          <a:p>
            <a:r>
              <a:rPr lang="el-GR" dirty="0" smtClean="0"/>
              <a:t>Νυσταγμός είναι η ασθένεια κατά την οποία τα μάτια κάνουν ακούσια ταχείες, επαναλαμβανόμενες κινήσεις, προς οποιαδήποτε κατεύθυνση οριζόντιες, κάθετες ή κυκλικές.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Κινητικές διαταραχές </a:t>
            </a:r>
            <a:endParaRPr lang="el-GR" dirty="0"/>
          </a:p>
        </p:txBody>
      </p:sp>
      <p:sp>
        <p:nvSpPr>
          <p:cNvPr id="3" name="2 - Θέση περιεχομένου"/>
          <p:cNvSpPr>
            <a:spLocks noGrp="1"/>
          </p:cNvSpPr>
          <p:nvPr>
            <p:ph idx="1"/>
          </p:nvPr>
        </p:nvSpPr>
        <p:spPr/>
        <p:txBody>
          <a:bodyPr/>
          <a:lstStyle/>
          <a:p>
            <a:pPr>
              <a:buNone/>
            </a:pPr>
            <a:r>
              <a:rPr lang="el-GR" dirty="0" smtClean="0"/>
              <a:t>Οι κινητικές διαταραχές που είναι δυνατόν να εμφανιστούν είναι</a:t>
            </a:r>
          </a:p>
          <a:p>
            <a:r>
              <a:rPr lang="el-GR" dirty="0" smtClean="0"/>
              <a:t> παραπληγία</a:t>
            </a:r>
          </a:p>
          <a:p>
            <a:r>
              <a:rPr lang="el-GR" dirty="0" smtClean="0"/>
              <a:t> </a:t>
            </a:r>
            <a:r>
              <a:rPr lang="el-GR" dirty="0" err="1" smtClean="0"/>
              <a:t>μονοπληγια</a:t>
            </a:r>
            <a:r>
              <a:rPr lang="el-GR" dirty="0" smtClean="0"/>
              <a:t> </a:t>
            </a:r>
          </a:p>
          <a:p>
            <a:r>
              <a:rPr lang="el-GR" dirty="0" smtClean="0"/>
              <a:t> ημιπληγία</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Σε βλάβη της παρεγκεφαλίδας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Σε βλάβη της παρεγκεφαλίδας θα εμφανιστούν συμπτώματα αταξίας δηλαδή διαταραχή της βάδιση με τρόμο των χεριών και των  ποδιών  και μυϊκή </a:t>
            </a:r>
            <a:r>
              <a:rPr lang="el-GR" dirty="0" err="1" smtClean="0"/>
              <a:t>ασυνέργεια</a:t>
            </a:r>
            <a:r>
              <a:rPr lang="el-GR" dirty="0" smtClean="0"/>
              <a:t> -</a:t>
            </a:r>
            <a:r>
              <a:rPr lang="el-GR" dirty="0" err="1" smtClean="0"/>
              <a:t>αδιάδοχοκινησία</a:t>
            </a:r>
            <a:r>
              <a:rPr lang="el-GR" dirty="0" smtClean="0"/>
              <a:t>  δηλαδή το σταμάτημα του ασθενούς πιο πριν ή λίγο μετά το στόχο του όταν εκείνος προσπαθεί να κάνει μία κίνηση η ομιλία γίνεται μονότονη ομιλία ή </a:t>
            </a:r>
            <a:r>
              <a:rPr lang="el-GR" dirty="0" err="1" smtClean="0"/>
              <a:t>σκοντάπτουσα</a:t>
            </a:r>
            <a:r>
              <a:rPr lang="el-GR" dirty="0" smtClean="0"/>
              <a:t> ομιλία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Αισθητικές διαταραχές</a:t>
            </a:r>
            <a:endParaRPr lang="el-GR" dirty="0"/>
          </a:p>
        </p:txBody>
      </p:sp>
      <p:sp>
        <p:nvSpPr>
          <p:cNvPr id="3" name="2 - Θέση περιεχομένου"/>
          <p:cNvSpPr>
            <a:spLocks noGrp="1"/>
          </p:cNvSpPr>
          <p:nvPr>
            <p:ph idx="1"/>
          </p:nvPr>
        </p:nvSpPr>
        <p:spPr/>
        <p:txBody>
          <a:bodyPr>
            <a:normAutofit fontScale="77500" lnSpcReduction="20000"/>
          </a:bodyPr>
          <a:lstStyle/>
          <a:p>
            <a:pPr>
              <a:buFont typeface="Arial" pitchFamily="34" charset="0"/>
              <a:buChar char="•"/>
            </a:pPr>
            <a:r>
              <a:rPr lang="el-GR" dirty="0" smtClean="0"/>
              <a:t>Αισθητικές διαταραχές κατατάσσουμε τις Αιμωδίες τις μυρμηγκιάσεις ,της παραίσθησης ή το αίσθημα Θέρμου η ψυχρού σε διάφορες επιφάνειες του σώματος  και η περίπτωση πλήρους αναισθησίας </a:t>
            </a:r>
          </a:p>
          <a:p>
            <a:r>
              <a:rPr lang="el-GR" dirty="0" smtClean="0"/>
              <a:t>Συνήθως ο ασθενής έχει ακράτεια ή νιώθει το αίσθημα επιτακτικής ούρησης επίσης μπορεί ένα μέρος του σώματός του να είναι σε σύσπαση και να υπάρχει ταυτόχρονα και πόνος χωρίς διαταραχή της συνείδησης μπορεί ακόμα να γελά συνεχώς και χωρίς λόγο ή να κλαίει αναίτια προοδευτικά θα υπάρχει και μείωση της μνήμης και της νοημοσύνης του συνήθως είναι Επίσης το αίσθημα κόπωσης που νιώθεις σχεδόν συνεχώς καθώς και η μυϊκή αδυναμία</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Προβλήματα του ασθενούς στην καθημερινή του ζωή</a:t>
            </a: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Είναι πιθανόν ο ασθενής να μην μπορεί να εργαστεί ή να μειωθεί η αποδοτικότητα στη δουλειά, το αυτοκίνητο δεν μπορεί να το οδηγήσει εκτός αν κάνει κάποιες τροποποιήσεις στα όργανα χειρισμού η ομιλία Η κατάποση του φαγητού και η </a:t>
            </a:r>
            <a:r>
              <a:rPr lang="el-GR" dirty="0" err="1" smtClean="0"/>
              <a:t>ασυνέργεια</a:t>
            </a:r>
            <a:r>
              <a:rPr lang="el-GR" dirty="0" smtClean="0"/>
              <a:t> κινήσεων καθώς και η προβληματική βάδιση οδηγούν τον ασθενή πολλές φορές στην αποφυγή των συναντήσεων και την μοναξιά. Σε προχωρημένα στάδια υπάρχει και πρόβλημα αυτοεξυπηρέτησης.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Πρόγνωση </a:t>
            </a:r>
            <a:endParaRPr lang="el-GR" dirty="0"/>
          </a:p>
        </p:txBody>
      </p:sp>
      <p:sp>
        <p:nvSpPr>
          <p:cNvPr id="3" name="2 - Θέση περιεχομένου"/>
          <p:cNvSpPr>
            <a:spLocks noGrp="1"/>
          </p:cNvSpPr>
          <p:nvPr>
            <p:ph idx="1"/>
          </p:nvPr>
        </p:nvSpPr>
        <p:spPr/>
        <p:txBody>
          <a:bodyPr>
            <a:normAutofit/>
          </a:bodyPr>
          <a:lstStyle/>
          <a:p>
            <a:r>
              <a:rPr lang="el-GR" dirty="0" smtClean="0"/>
              <a:t>Το 1/3 των ατόμων με διαγνωσμένη σκλήρυνση κατά πλάκας παρουσιάζουν μία ήπια κλινική εικόνα</a:t>
            </a:r>
          </a:p>
          <a:p>
            <a:r>
              <a:rPr lang="el-GR" dirty="0" smtClean="0"/>
              <a:t>Το 1/3 έχουν μία σοβαρότερη μορφή που τους οδηγεί σε μέτρια ανικανότητα</a:t>
            </a:r>
          </a:p>
          <a:p>
            <a:r>
              <a:rPr lang="el-GR" dirty="0" smtClean="0"/>
              <a:t>Το υπόλοιπο 1/3 των ασθενών καθηλώνεται σε αναπηρική καρέκλα.</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353</TotalTime>
  <Words>830</Words>
  <Application>Microsoft Office PowerPoint</Application>
  <PresentationFormat>Προβολή στην οθόνη (4:3)</PresentationFormat>
  <Paragraphs>46</Paragraphs>
  <Slides>12</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Ηλιοστάσιο</vt:lpstr>
      <vt:lpstr>Σκλήρυνση κατά πλάκας </vt:lpstr>
      <vt:lpstr>Σκλήρυνση κατά πλάκας </vt:lpstr>
      <vt:lpstr>Κλινική εικόνα</vt:lpstr>
      <vt:lpstr>Διαταραχές </vt:lpstr>
      <vt:lpstr>Κινητικές διαταραχές </vt:lpstr>
      <vt:lpstr>Σε βλάβη της παρεγκεφαλίδας</vt:lpstr>
      <vt:lpstr>Αισθητικές διαταραχές</vt:lpstr>
      <vt:lpstr>Προβλήματα του ασθενούς στην καθημερινή του ζωή</vt:lpstr>
      <vt:lpstr>Πρόγνωση </vt:lpstr>
      <vt:lpstr>Ιατρική θεραπεία για ανακούφιση των συμπτωμάτων </vt:lpstr>
      <vt:lpstr>Στόχοι της φυσικοθεραπείας</vt:lpstr>
      <vt:lpstr>ποια είναι η επίδραση της μάλαξης στο νευρικό και ενδοκρινικό σύστημα:sos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Σκλήρυνση κατά πλάκας</dc:title>
  <dc:creator>user</dc:creator>
  <cp:lastModifiedBy>user</cp:lastModifiedBy>
  <cp:revision>3</cp:revision>
  <dcterms:created xsi:type="dcterms:W3CDTF">2022-10-23T19:31:46Z</dcterms:created>
  <dcterms:modified xsi:type="dcterms:W3CDTF">2023-01-15T21:50:17Z</dcterms:modified>
</cp:coreProperties>
</file>