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2" r:id="rId5"/>
    <p:sldId id="259" r:id="rId6"/>
    <p:sldId id="261" r:id="rId7"/>
    <p:sldId id="260"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4660"/>
  </p:normalViewPr>
  <p:slideViewPr>
    <p:cSldViewPr>
      <p:cViewPr varScale="1">
        <p:scale>
          <a:sx n="72" d="100"/>
          <a:sy n="72" d="100"/>
        </p:scale>
        <p:origin x="-11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6A56CBB-B69B-43E6-86B5-18883F76BC45}" type="datetimeFigureOut">
              <a:rPr lang="el-GR" smtClean="0"/>
              <a:pPr/>
              <a:t>12/11/2024</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75F6EF7D-9980-4B64-898E-3BDE9EBF115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06A56CBB-B69B-43E6-86B5-18883F76BC45}" type="datetimeFigureOut">
              <a:rPr lang="el-GR" smtClean="0"/>
              <a:pPr/>
              <a:t>12/11/2024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F6EF7D-9980-4B64-898E-3BDE9EBF11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06A56CBB-B69B-43E6-86B5-18883F76BC45}" type="datetimeFigureOut">
              <a:rPr lang="el-GR" smtClean="0"/>
              <a:pPr/>
              <a:t>12/11/2024</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75F6EF7D-9980-4B64-898E-3BDE9EBF11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6A56CBB-B69B-43E6-86B5-18883F76BC45}" type="datetimeFigureOut">
              <a:rPr lang="el-GR" smtClean="0"/>
              <a:pPr/>
              <a:t>12/11/2024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75F6EF7D-9980-4B64-898E-3BDE9EBF1159}"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06A56CBB-B69B-43E6-86B5-18883F76BC45}" type="datetimeFigureOut">
              <a:rPr lang="el-GR" smtClean="0"/>
              <a:pPr/>
              <a:t>12/11/2024</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5F6EF7D-9980-4B64-898E-3BDE9EBF1159}"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8" name="7 - Θέση ημερομηνίας"/>
          <p:cNvSpPr>
            <a:spLocks noGrp="1"/>
          </p:cNvSpPr>
          <p:nvPr>
            <p:ph type="dt" sz="half" idx="15"/>
          </p:nvPr>
        </p:nvSpPr>
        <p:spPr/>
        <p:txBody>
          <a:bodyPr rtlCol="0"/>
          <a:lstStyle/>
          <a:p>
            <a:fld id="{06A56CBB-B69B-43E6-86B5-18883F76BC45}" type="datetimeFigureOut">
              <a:rPr lang="el-GR" smtClean="0"/>
              <a:pPr/>
              <a:t>12/11/2024</a:t>
            </a:fld>
            <a:endParaRPr lang="el-GR"/>
          </a:p>
        </p:txBody>
      </p:sp>
      <p:sp>
        <p:nvSpPr>
          <p:cNvPr id="10" name="9 - Θέση αριθμού διαφάνειας"/>
          <p:cNvSpPr>
            <a:spLocks noGrp="1"/>
          </p:cNvSpPr>
          <p:nvPr>
            <p:ph type="sldNum" sz="quarter" idx="16"/>
          </p:nvPr>
        </p:nvSpPr>
        <p:spPr/>
        <p:txBody>
          <a:bodyPr rtlCol="0"/>
          <a:lstStyle/>
          <a:p>
            <a:fld id="{75F6EF7D-9980-4B64-898E-3BDE9EBF1159}"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Θέση ημερομηνίας"/>
          <p:cNvSpPr>
            <a:spLocks noGrp="1"/>
          </p:cNvSpPr>
          <p:nvPr>
            <p:ph type="dt" sz="half" idx="15"/>
          </p:nvPr>
        </p:nvSpPr>
        <p:spPr/>
        <p:txBody>
          <a:bodyPr rtlCol="0"/>
          <a:lstStyle/>
          <a:p>
            <a:fld id="{06A56CBB-B69B-43E6-86B5-18883F76BC45}" type="datetimeFigureOut">
              <a:rPr lang="el-GR" smtClean="0"/>
              <a:pPr/>
              <a:t>12/11/2024</a:t>
            </a:fld>
            <a:endParaRPr lang="el-GR"/>
          </a:p>
        </p:txBody>
      </p:sp>
      <p:sp>
        <p:nvSpPr>
          <p:cNvPr id="12" name="11 - Θέση αριθμού διαφάνειας"/>
          <p:cNvSpPr>
            <a:spLocks noGrp="1"/>
          </p:cNvSpPr>
          <p:nvPr>
            <p:ph type="sldNum" sz="quarter" idx="16"/>
          </p:nvPr>
        </p:nvSpPr>
        <p:spPr/>
        <p:txBody>
          <a:bodyPr rtlCol="0"/>
          <a:lstStyle/>
          <a:p>
            <a:fld id="{75F6EF7D-9980-4B64-898E-3BDE9EBF1159}"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6A56CBB-B69B-43E6-86B5-18883F76BC45}" type="datetimeFigureOut">
              <a:rPr lang="el-GR" smtClean="0"/>
              <a:pPr/>
              <a:t>12/11/2024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75F6EF7D-9980-4B64-898E-3BDE9EBF11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6A56CBB-B69B-43E6-86B5-18883F76BC45}" type="datetimeFigureOut">
              <a:rPr lang="el-GR" smtClean="0"/>
              <a:pPr/>
              <a:t>12/11/2024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75F6EF7D-9980-4B64-898E-3BDE9EBF11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06A56CBB-B69B-43E6-86B5-18883F76BC45}" type="datetimeFigureOut">
              <a:rPr lang="el-GR" smtClean="0"/>
              <a:pPr/>
              <a:t>12/11/2024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75F6EF7D-9980-4B64-898E-3BDE9EBF1159}"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06A56CBB-B69B-43E6-86B5-18883F76BC45}" type="datetimeFigureOut">
              <a:rPr lang="el-GR" smtClean="0"/>
              <a:pPr/>
              <a:t>12/11/2024</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75F6EF7D-9980-4B64-898E-3BDE9EBF1159}"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6A56CBB-B69B-43E6-86B5-18883F76BC45}" type="datetimeFigureOut">
              <a:rPr lang="el-GR" smtClean="0"/>
              <a:pPr/>
              <a:t>12/11/2024</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5F6EF7D-9980-4B64-898E-3BDE9EBF115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err="1"/>
              <a:t>Μαθημα</a:t>
            </a:r>
            <a:r>
              <a:rPr lang="el-GR" b="1" dirty="0"/>
              <a:t>: Αιμοδοσία</a:t>
            </a:r>
            <a:br>
              <a:rPr lang="el-GR" b="1" dirty="0"/>
            </a:br>
            <a:r>
              <a:rPr lang="el-GR" b="1" dirty="0"/>
              <a:t>Γ’ </a:t>
            </a:r>
            <a:r>
              <a:rPr lang="el-GR" b="1" dirty="0" err="1"/>
              <a:t>εξαμηνο</a:t>
            </a:r>
            <a:endParaRPr lang="el-GR" dirty="0"/>
          </a:p>
        </p:txBody>
      </p:sp>
      <p:sp>
        <p:nvSpPr>
          <p:cNvPr id="3" name="2 - Υπότιτλος"/>
          <p:cNvSpPr>
            <a:spLocks noGrp="1"/>
          </p:cNvSpPr>
          <p:nvPr>
            <p:ph type="subTitle" idx="1"/>
          </p:nvPr>
        </p:nvSpPr>
        <p:spPr/>
        <p:txBody>
          <a:bodyPr>
            <a:normAutofit fontScale="40000" lnSpcReduction="20000"/>
          </a:bodyPr>
          <a:lstStyle/>
          <a:p>
            <a:endParaRPr lang="el-GR" dirty="0"/>
          </a:p>
          <a:p>
            <a:r>
              <a:rPr lang="el-GR" sz="3800" dirty="0"/>
              <a:t>Σ.Α.Ε.Κ. </a:t>
            </a:r>
            <a:r>
              <a:rPr lang="el-GR" sz="3800" dirty="0" err="1"/>
              <a:t>Σίνδου</a:t>
            </a:r>
            <a:br>
              <a:rPr lang="el-GR" sz="3800" dirty="0"/>
            </a:br>
            <a:r>
              <a:rPr lang="el-GR" sz="3800" dirty="0"/>
              <a:t>Βοηθός Νοσηλευτή Γενικής Νοσηλείας</a:t>
            </a:r>
            <a:endParaRPr lang="el-GR" sz="3800" b="1"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Άμεση τεχνική σε πλάκα </a:t>
            </a:r>
          </a:p>
        </p:txBody>
      </p:sp>
      <p:sp>
        <p:nvSpPr>
          <p:cNvPr id="3" name="2 - Θέση περιεχομένου"/>
          <p:cNvSpPr>
            <a:spLocks noGrp="1"/>
          </p:cNvSpPr>
          <p:nvPr>
            <p:ph sz="quarter" idx="1"/>
          </p:nvPr>
        </p:nvSpPr>
        <p:spPr/>
        <p:txBody>
          <a:bodyPr>
            <a:normAutofit fontScale="92500" lnSpcReduction="10000"/>
          </a:bodyPr>
          <a:lstStyle/>
          <a:p>
            <a:pPr>
              <a:buNone/>
            </a:pPr>
            <a:r>
              <a:rPr lang="el-GR" b="1" dirty="0"/>
              <a:t>Δείγμα :</a:t>
            </a:r>
            <a:r>
              <a:rPr lang="el-GR" dirty="0"/>
              <a:t> ολικό αίμα με αντιπηκτικό ή συμπυκνωμένα ερυθρά. Το αίμα πρέπει να έχει ληφθεί το τελευταίο 24ωρο, να μην είναι </a:t>
            </a:r>
            <a:r>
              <a:rPr lang="el-GR" dirty="0" err="1"/>
              <a:t>αιμολυμένο</a:t>
            </a:r>
            <a:r>
              <a:rPr lang="el-GR" dirty="0"/>
              <a:t> και να μην έχει </a:t>
            </a:r>
            <a:r>
              <a:rPr lang="el-GR" dirty="0" err="1"/>
              <a:t>μικροθρόμβους</a:t>
            </a:r>
            <a:r>
              <a:rPr lang="el-GR" dirty="0"/>
              <a:t>.</a:t>
            </a:r>
          </a:p>
          <a:p>
            <a:pPr>
              <a:buNone/>
            </a:pPr>
            <a:r>
              <a:rPr lang="el-GR" b="1" dirty="0"/>
              <a:t>Αντιδραστήρια: </a:t>
            </a:r>
            <a:r>
              <a:rPr lang="el-GR" dirty="0"/>
              <a:t>ειδικοί οροί με αντισώματα , ονομάζονται </a:t>
            </a:r>
            <a:r>
              <a:rPr lang="el-GR" b="1" dirty="0" err="1"/>
              <a:t>αντιοροί</a:t>
            </a:r>
            <a:r>
              <a:rPr lang="el-GR" b="1" dirty="0"/>
              <a:t> </a:t>
            </a:r>
            <a:r>
              <a:rPr lang="el-GR" dirty="0"/>
              <a:t>βρίσκονται σε σταγονομετρικά φιαλίδια , έχουν ημερομηνία λήξης και συντηρούνται στο ψυγείο.</a:t>
            </a:r>
            <a:br>
              <a:rPr lang="en-US" dirty="0"/>
            </a:br>
            <a:r>
              <a:rPr lang="el-GR" dirty="0"/>
              <a:t> Πριν την χρήση τους,</a:t>
            </a:r>
            <a:br>
              <a:rPr lang="el-GR" dirty="0"/>
            </a:br>
            <a:r>
              <a:rPr lang="el-GR" dirty="0"/>
              <a:t> παραμένουν για</a:t>
            </a:r>
            <a:br>
              <a:rPr lang="el-GR" dirty="0"/>
            </a:br>
            <a:r>
              <a:rPr lang="el-GR" dirty="0"/>
              <a:t> 20 λεπτά εκτός ψυγείου.</a:t>
            </a:r>
            <a:endParaRPr lang="el-GR" b="1" dirty="0"/>
          </a:p>
        </p:txBody>
      </p:sp>
      <p:pic>
        <p:nvPicPr>
          <p:cNvPr id="3074" name="Picture 2"/>
          <p:cNvPicPr>
            <a:picLocks noChangeAspect="1" noChangeArrowheads="1"/>
          </p:cNvPicPr>
          <p:nvPr/>
        </p:nvPicPr>
        <p:blipFill>
          <a:blip r:embed="rId2" cstate="print"/>
          <a:srcRect/>
          <a:stretch>
            <a:fillRect/>
          </a:stretch>
        </p:blipFill>
        <p:spPr bwMode="auto">
          <a:xfrm>
            <a:off x="6049507" y="4293096"/>
            <a:ext cx="3094493" cy="256490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Άμεση τεχνική σε πλάκα </a:t>
            </a:r>
          </a:p>
        </p:txBody>
      </p:sp>
      <p:sp>
        <p:nvSpPr>
          <p:cNvPr id="3" name="2 - Θέση περιεχομένου"/>
          <p:cNvSpPr>
            <a:spLocks noGrp="1"/>
          </p:cNvSpPr>
          <p:nvPr>
            <p:ph sz="quarter" idx="1"/>
          </p:nvPr>
        </p:nvSpPr>
        <p:spPr/>
        <p:txBody>
          <a:bodyPr>
            <a:normAutofit fontScale="85000" lnSpcReduction="10000"/>
          </a:bodyPr>
          <a:lstStyle/>
          <a:p>
            <a:pPr>
              <a:buNone/>
            </a:pPr>
            <a:r>
              <a:rPr lang="el-GR" dirty="0"/>
              <a:t>Όργανα και σκεύη</a:t>
            </a:r>
          </a:p>
          <a:p>
            <a:r>
              <a:rPr lang="el-GR" dirty="0" err="1"/>
              <a:t>Διαφανοσκόπιο</a:t>
            </a:r>
            <a:r>
              <a:rPr lang="el-GR" dirty="0"/>
              <a:t> (φωτιζόμενη και θερμαινόμενη πλάκα 22</a:t>
            </a:r>
            <a:r>
              <a:rPr lang="en-US" baseline="30000" dirty="0" err="1"/>
              <a:t>o</a:t>
            </a:r>
            <a:r>
              <a:rPr lang="en-US" dirty="0" err="1"/>
              <a:t>C</a:t>
            </a:r>
            <a:endParaRPr lang="el-GR" dirty="0"/>
          </a:p>
          <a:p>
            <a:r>
              <a:rPr lang="el-GR" dirty="0"/>
              <a:t>Πλαστικοποιημένο </a:t>
            </a:r>
            <a:r>
              <a:rPr lang="el-GR" dirty="0" err="1"/>
              <a:t>χαρτοσέντονο</a:t>
            </a:r>
            <a:endParaRPr lang="en-US" dirty="0"/>
          </a:p>
          <a:p>
            <a:r>
              <a:rPr lang="el-GR" dirty="0"/>
              <a:t>Χρονόμετρο</a:t>
            </a:r>
          </a:p>
          <a:p>
            <a:r>
              <a:rPr lang="el-GR" dirty="0"/>
              <a:t>Γάντια</a:t>
            </a:r>
          </a:p>
          <a:p>
            <a:r>
              <a:rPr lang="el-GR" dirty="0" err="1"/>
              <a:t>Αντικειμενοφόρες</a:t>
            </a:r>
            <a:r>
              <a:rPr lang="el-GR" dirty="0"/>
              <a:t> πλάκες</a:t>
            </a:r>
          </a:p>
          <a:p>
            <a:r>
              <a:rPr lang="el-GR" dirty="0"/>
              <a:t>Ξύλινα ραβδάκια</a:t>
            </a:r>
          </a:p>
          <a:p>
            <a:r>
              <a:rPr lang="el-GR" dirty="0"/>
              <a:t>Πλαστικά ή γυάλινα τριχοειδή</a:t>
            </a:r>
          </a:p>
          <a:p>
            <a:r>
              <a:rPr lang="el-GR" dirty="0" err="1"/>
              <a:t>Δοχειο</a:t>
            </a:r>
            <a:r>
              <a:rPr lang="el-GR" dirty="0"/>
              <a:t> απορρίψεως αιχμηρών αντικειμένων </a:t>
            </a:r>
          </a:p>
          <a:p>
            <a:r>
              <a:rPr lang="el-GR" dirty="0"/>
              <a:t>Ποτήρι με διάλυμα χλωρίνης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Άμεση τεχνική σε πλάκα </a:t>
            </a:r>
            <a:br>
              <a:rPr lang="el-GR" dirty="0"/>
            </a:br>
            <a:r>
              <a:rPr lang="el-GR" dirty="0"/>
              <a:t>Πορεία τεχνικής</a:t>
            </a:r>
          </a:p>
        </p:txBody>
      </p:sp>
      <p:sp>
        <p:nvSpPr>
          <p:cNvPr id="3" name="2 - Θέση περιεχομένου"/>
          <p:cNvSpPr>
            <a:spLocks noGrp="1"/>
          </p:cNvSpPr>
          <p:nvPr>
            <p:ph sz="quarter" idx="1"/>
          </p:nvPr>
        </p:nvSpPr>
        <p:spPr/>
        <p:txBody>
          <a:bodyPr>
            <a:normAutofit fontScale="92500" lnSpcReduction="20000"/>
          </a:bodyPr>
          <a:lstStyle/>
          <a:p>
            <a:r>
              <a:rPr lang="el-GR" dirty="0"/>
              <a:t>Φοράμε γάντια και συγκεντρώνουμε τα υλικά</a:t>
            </a:r>
          </a:p>
          <a:p>
            <a:r>
              <a:rPr lang="el-GR" dirty="0"/>
              <a:t>Βάζουμε πάνω στο αριστερό  τμήμα μιας </a:t>
            </a:r>
            <a:r>
              <a:rPr lang="el-GR" dirty="0" err="1"/>
              <a:t>αντικειμενοφόρου</a:t>
            </a:r>
            <a:r>
              <a:rPr lang="el-GR" dirty="0"/>
              <a:t> πλάκας μία σταγόνα </a:t>
            </a:r>
            <a:r>
              <a:rPr lang="el-GR" dirty="0" err="1"/>
              <a:t>αντιορού</a:t>
            </a:r>
            <a:r>
              <a:rPr lang="el-GR" dirty="0"/>
              <a:t> </a:t>
            </a:r>
            <a:r>
              <a:rPr lang="el-GR" dirty="0" err="1"/>
              <a:t>αντι</a:t>
            </a:r>
            <a:r>
              <a:rPr lang="el-GR" dirty="0"/>
              <a:t>-Α και στο δεξί τμήμα μια σταγόνα </a:t>
            </a:r>
            <a:r>
              <a:rPr lang="el-GR" dirty="0" err="1"/>
              <a:t>αντιορού</a:t>
            </a:r>
            <a:r>
              <a:rPr lang="el-GR" dirty="0"/>
              <a:t> </a:t>
            </a:r>
            <a:r>
              <a:rPr lang="el-GR" dirty="0" err="1"/>
              <a:t>αντι</a:t>
            </a:r>
            <a:r>
              <a:rPr lang="el-GR" dirty="0"/>
              <a:t>-Β. Οι </a:t>
            </a:r>
            <a:r>
              <a:rPr lang="el-GR" dirty="0" err="1"/>
              <a:t>αντικειμενοφόρες</a:t>
            </a:r>
            <a:r>
              <a:rPr lang="el-GR" dirty="0"/>
              <a:t> πλάκες πρέπει να είναι τελείως καθαρές</a:t>
            </a:r>
          </a:p>
          <a:p>
            <a:r>
              <a:rPr lang="el-GR" dirty="0"/>
              <a:t>Ανακινούμε το φιαλίδιο συλλογής του αίματος για να γίνει το δείγμα ομοιογενές</a:t>
            </a:r>
          </a:p>
          <a:p>
            <a:r>
              <a:rPr lang="el-GR" dirty="0"/>
              <a:t>Μεταφέρουμε με τριχοειδές μία σταγόνα δείγματος δίπλα τις σταγόνες </a:t>
            </a:r>
            <a:r>
              <a:rPr lang="el-GR" dirty="0" err="1"/>
              <a:t>αντι</a:t>
            </a:r>
            <a:r>
              <a:rPr lang="el-GR" dirty="0"/>
              <a:t>-Α και </a:t>
            </a:r>
            <a:r>
              <a:rPr lang="el-GR" dirty="0" err="1"/>
              <a:t>αντι</a:t>
            </a:r>
            <a:r>
              <a:rPr lang="el-GR" dirty="0"/>
              <a:t>-Β. Ο όγκος των </a:t>
            </a:r>
            <a:r>
              <a:rPr lang="el-GR" dirty="0" err="1"/>
              <a:t>αντιορών</a:t>
            </a:r>
            <a:r>
              <a:rPr lang="el-GR" dirty="0"/>
              <a:t> πρέπει να είναι τόσος όσος και ο όγκος του </a:t>
            </a:r>
            <a:r>
              <a:rPr lang="el-GR" dirty="0" err="1"/>
              <a:t>δέιγματος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Άμεση τεχνική σε πλάκα </a:t>
            </a:r>
            <a:br>
              <a:rPr lang="el-GR" dirty="0"/>
            </a:br>
            <a:r>
              <a:rPr lang="el-GR" dirty="0"/>
              <a:t>Πορεία τεχνικής</a:t>
            </a:r>
          </a:p>
        </p:txBody>
      </p:sp>
      <p:sp>
        <p:nvSpPr>
          <p:cNvPr id="3" name="2 - Θέση περιεχομένου"/>
          <p:cNvSpPr>
            <a:spLocks noGrp="1"/>
          </p:cNvSpPr>
          <p:nvPr>
            <p:ph sz="quarter" idx="1"/>
          </p:nvPr>
        </p:nvSpPr>
        <p:spPr/>
        <p:txBody>
          <a:bodyPr>
            <a:normAutofit/>
          </a:bodyPr>
          <a:lstStyle/>
          <a:p>
            <a:r>
              <a:rPr lang="el-GR" dirty="0"/>
              <a:t>Παίρνουμε ένα καθαρό ραβδάκι ή τριχοειδές και αναμειγνύουμε  κυκλικά .</a:t>
            </a:r>
          </a:p>
          <a:p>
            <a:r>
              <a:rPr lang="el-GR" dirty="0"/>
              <a:t>Ανασηκώνουμε την πλάκα και ανακινούμε με κυκλικές κινήσεις. Η συγκόλληση εφόσον δημιουργηθεί θα γίνει με των σχηματισμών κροκίδων σε χρονικό διάστημα 2 λεπτών</a:t>
            </a:r>
          </a:p>
          <a:p>
            <a:r>
              <a:rPr lang="el-GR" dirty="0"/>
              <a:t>Επιβεβαιώνουμε την συγκόλληση παρατηρώντας στο </a:t>
            </a:r>
            <a:r>
              <a:rPr lang="el-GR" dirty="0" err="1"/>
              <a:t>διαφανοσκόπιο</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Αποτελέσματα </a:t>
            </a:r>
          </a:p>
        </p:txBody>
      </p:sp>
      <p:sp>
        <p:nvSpPr>
          <p:cNvPr id="3" name="2 - Θέση περιεχομένου"/>
          <p:cNvSpPr>
            <a:spLocks noGrp="1"/>
          </p:cNvSpPr>
          <p:nvPr>
            <p:ph sz="quarter" idx="1"/>
          </p:nvPr>
        </p:nvSpPr>
        <p:spPr/>
        <p:txBody>
          <a:bodyPr>
            <a:normAutofit fontScale="85000" lnSpcReduction="20000"/>
          </a:bodyPr>
          <a:lstStyle/>
          <a:p>
            <a:r>
              <a:rPr lang="el-GR" b="1" dirty="0"/>
              <a:t>Θετικό: </a:t>
            </a:r>
            <a:r>
              <a:rPr lang="el-GR" dirty="0"/>
              <a:t>Έγινε </a:t>
            </a:r>
            <a:r>
              <a:rPr lang="el-GR" b="1" dirty="0"/>
              <a:t> </a:t>
            </a:r>
            <a:r>
              <a:rPr lang="el-GR" dirty="0"/>
              <a:t>συγκόλληση η οποία φαίνεται στο σχηματισμό κροκίδων</a:t>
            </a:r>
          </a:p>
          <a:p>
            <a:r>
              <a:rPr lang="el-GR" b="1" dirty="0"/>
              <a:t>Αρνητικό:</a:t>
            </a:r>
            <a:r>
              <a:rPr lang="el-GR" dirty="0"/>
              <a:t>  Δεν έγινε συγκόλληση και γι’ αυτό δεν σχηματίστηκαν κροκίδες.</a:t>
            </a:r>
          </a:p>
          <a:p>
            <a:r>
              <a:rPr lang="el-GR" dirty="0"/>
              <a:t>Αν το αποτέλεσμα χαρακτηριστεί θετικό σημαίνει ότι τα </a:t>
            </a:r>
            <a:r>
              <a:rPr lang="el-GR" dirty="0" err="1"/>
              <a:t>ερυθροκυτταρικά</a:t>
            </a:r>
            <a:r>
              <a:rPr lang="el-GR" dirty="0"/>
              <a:t> αντιγόνα έχουν συνενωθεί με τα αντίστοιχα αιμοσφαίρια</a:t>
            </a:r>
          </a:p>
          <a:p>
            <a:r>
              <a:rPr lang="el-GR" dirty="0"/>
              <a:t>Αν το αποτέλεσμα χαρακτηριστεί αρνητικό σημαίνει ότι δεν υπάρχουν τα αντιγόνα Α και Β και γι’ αυτό δεν έγινε συγκόλληση</a:t>
            </a:r>
          </a:p>
          <a:p>
            <a:r>
              <a:rPr lang="el-GR" dirty="0"/>
              <a:t>Αν η συγκόλληση γίνει και στις δύο σταγόνες των </a:t>
            </a:r>
            <a:r>
              <a:rPr lang="el-GR" dirty="0" err="1"/>
              <a:t>αντιορών</a:t>
            </a:r>
            <a:r>
              <a:rPr lang="el-GR" dirty="0"/>
              <a:t> σημαίνει ότι υπάρχουν και τα δυο </a:t>
            </a:r>
            <a:r>
              <a:rPr lang="el-GR" dirty="0" err="1"/>
              <a:t>ερυθροκυτταρικά</a:t>
            </a:r>
            <a:r>
              <a:rPr lang="el-GR" dirty="0"/>
              <a:t> αντιγόνα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Αποτελέσματα</a:t>
            </a:r>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831850" y="2343150"/>
            <a:ext cx="7715250" cy="30099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Άμεση τεχνική σε σωληνάριο</a:t>
            </a:r>
          </a:p>
        </p:txBody>
      </p:sp>
      <p:sp>
        <p:nvSpPr>
          <p:cNvPr id="3" name="2 - Θέση περιεχομένου"/>
          <p:cNvSpPr>
            <a:spLocks noGrp="1"/>
          </p:cNvSpPr>
          <p:nvPr>
            <p:ph sz="quarter" idx="1"/>
          </p:nvPr>
        </p:nvSpPr>
        <p:spPr/>
        <p:txBody>
          <a:bodyPr/>
          <a:lstStyle/>
          <a:p>
            <a:pPr>
              <a:buNone/>
            </a:pPr>
            <a:r>
              <a:rPr lang="el-GR" b="1" dirty="0"/>
              <a:t>Δείγμα: </a:t>
            </a:r>
            <a:r>
              <a:rPr lang="el-GR" dirty="0"/>
              <a:t>εναιώρημα ερυθρών αιμοσφαιρίων </a:t>
            </a:r>
            <a:br>
              <a:rPr lang="el-GR" dirty="0"/>
            </a:br>
            <a:r>
              <a:rPr lang="el-GR" dirty="0"/>
              <a:t>2-5% σε </a:t>
            </a:r>
            <a:r>
              <a:rPr lang="en-US" dirty="0" err="1"/>
              <a:t>NaCl</a:t>
            </a:r>
            <a:r>
              <a:rPr lang="el-GR" dirty="0"/>
              <a:t> 0,9%</a:t>
            </a:r>
          </a:p>
          <a:p>
            <a:pPr>
              <a:buNone/>
            </a:pPr>
            <a:r>
              <a:rPr lang="el-GR" b="1" dirty="0"/>
              <a:t>Αντιδραστήρια: </a:t>
            </a:r>
            <a:r>
              <a:rPr lang="el-GR" dirty="0"/>
              <a:t>Χρησιμοποιούμε τους ίδιους </a:t>
            </a:r>
            <a:r>
              <a:rPr lang="el-GR" dirty="0" err="1"/>
              <a:t>αντιορούς</a:t>
            </a:r>
            <a:r>
              <a:rPr lang="el-GR" dirty="0"/>
              <a:t> που χρησιμοποιήσαμε για την εφαρμογή της μεθόδου σε </a:t>
            </a:r>
            <a:r>
              <a:rPr lang="el-GR" dirty="0" err="1"/>
              <a:t>αντικειμενοφόρο</a:t>
            </a:r>
            <a:r>
              <a:rPr lang="el-GR" dirty="0"/>
              <a:t> πλάκα  </a:t>
            </a:r>
            <a:endParaRPr lang="el-G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Άμεση τεχνική σε σωληνάριο</a:t>
            </a:r>
          </a:p>
        </p:txBody>
      </p:sp>
      <p:sp>
        <p:nvSpPr>
          <p:cNvPr id="3" name="2 - Θέση περιεχομένου"/>
          <p:cNvSpPr>
            <a:spLocks noGrp="1"/>
          </p:cNvSpPr>
          <p:nvPr>
            <p:ph sz="quarter" idx="1"/>
          </p:nvPr>
        </p:nvSpPr>
        <p:spPr/>
        <p:txBody>
          <a:bodyPr>
            <a:normAutofit fontScale="92500" lnSpcReduction="10000"/>
          </a:bodyPr>
          <a:lstStyle/>
          <a:p>
            <a:pPr>
              <a:buNone/>
            </a:pPr>
            <a:r>
              <a:rPr lang="el-GR" dirty="0"/>
              <a:t>Όργανα και σκεύη:</a:t>
            </a:r>
          </a:p>
          <a:p>
            <a:r>
              <a:rPr lang="el-GR" dirty="0"/>
              <a:t>Φυγόκεντρος </a:t>
            </a:r>
          </a:p>
          <a:p>
            <a:r>
              <a:rPr lang="el-GR" dirty="0" err="1"/>
              <a:t>Διαφανοσκόπιο</a:t>
            </a:r>
            <a:endParaRPr lang="el-GR" dirty="0"/>
          </a:p>
          <a:p>
            <a:r>
              <a:rPr lang="el-GR" dirty="0"/>
              <a:t>Γάντια </a:t>
            </a:r>
          </a:p>
          <a:p>
            <a:r>
              <a:rPr lang="el-GR" dirty="0" err="1"/>
              <a:t>Στατώ</a:t>
            </a:r>
            <a:r>
              <a:rPr lang="el-GR" dirty="0"/>
              <a:t> σωληναρίων</a:t>
            </a:r>
          </a:p>
          <a:p>
            <a:r>
              <a:rPr lang="el-GR" dirty="0"/>
              <a:t>Δοκιμαστικά σωληνάρια </a:t>
            </a:r>
            <a:r>
              <a:rPr lang="el-GR" dirty="0" err="1"/>
              <a:t>αιμόλυσης</a:t>
            </a:r>
            <a:endParaRPr lang="el-GR" dirty="0"/>
          </a:p>
          <a:p>
            <a:r>
              <a:rPr lang="el-GR" dirty="0"/>
              <a:t>Σιφώνιο </a:t>
            </a:r>
            <a:r>
              <a:rPr lang="en-US" dirty="0" err="1"/>
              <a:t>Paster</a:t>
            </a:r>
            <a:endParaRPr lang="en-US" dirty="0"/>
          </a:p>
          <a:p>
            <a:r>
              <a:rPr lang="el-GR" dirty="0" err="1"/>
              <a:t>Αντικειμενοφόρος</a:t>
            </a:r>
            <a:r>
              <a:rPr lang="el-GR" dirty="0"/>
              <a:t> πλάκα</a:t>
            </a:r>
          </a:p>
          <a:p>
            <a:r>
              <a:rPr lang="el-GR" dirty="0"/>
              <a:t>Διάλυμα χλωρίνης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Άμεση τεχνική σε σωληνάριο</a:t>
            </a:r>
            <a:br>
              <a:rPr lang="el-GR" dirty="0"/>
            </a:br>
            <a:r>
              <a:rPr lang="el-GR" dirty="0"/>
              <a:t>Πορεία τεχνικής</a:t>
            </a:r>
          </a:p>
        </p:txBody>
      </p:sp>
      <p:sp>
        <p:nvSpPr>
          <p:cNvPr id="3" name="2 - Θέση περιεχομένου"/>
          <p:cNvSpPr>
            <a:spLocks noGrp="1"/>
          </p:cNvSpPr>
          <p:nvPr>
            <p:ph sz="quarter" idx="1"/>
          </p:nvPr>
        </p:nvSpPr>
        <p:spPr/>
        <p:txBody>
          <a:bodyPr>
            <a:normAutofit/>
          </a:bodyPr>
          <a:lstStyle/>
          <a:p>
            <a:r>
              <a:rPr lang="el-GR" dirty="0"/>
              <a:t>Σημειώνουμε τα στοιχεία του εξεταζόμενου και από μία ένδειξη </a:t>
            </a:r>
            <a:r>
              <a:rPr lang="el-GR" dirty="0" err="1"/>
              <a:t>αντι</a:t>
            </a:r>
            <a:r>
              <a:rPr lang="el-GR" dirty="0"/>
              <a:t>-Α και </a:t>
            </a:r>
            <a:r>
              <a:rPr lang="el-GR" dirty="0" err="1"/>
              <a:t>αντι</a:t>
            </a:r>
            <a:r>
              <a:rPr lang="el-GR" dirty="0"/>
              <a:t>-Β, επάνω σε δύο δοκιμαστικά σωληνάρια </a:t>
            </a:r>
            <a:r>
              <a:rPr lang="el-GR" dirty="0" err="1"/>
              <a:t>αιμολύσεως</a:t>
            </a:r>
            <a:endParaRPr lang="el-GR" dirty="0"/>
          </a:p>
          <a:p>
            <a:r>
              <a:rPr lang="el-GR" dirty="0"/>
              <a:t>Τοποθετούμε από μία σταγόνα αντίστοιχου </a:t>
            </a:r>
            <a:r>
              <a:rPr lang="el-GR" dirty="0" err="1"/>
              <a:t>αντιορού</a:t>
            </a:r>
            <a:r>
              <a:rPr lang="el-GR" dirty="0"/>
              <a:t> σε κάθε σωληνάριο</a:t>
            </a:r>
          </a:p>
          <a:p>
            <a:r>
              <a:rPr lang="el-GR" dirty="0"/>
              <a:t>Προσθέτουμε με σιφώνιο </a:t>
            </a:r>
            <a:r>
              <a:rPr lang="en-US" dirty="0"/>
              <a:t>Pasteur </a:t>
            </a:r>
            <a:r>
              <a:rPr lang="el-GR" dirty="0"/>
              <a:t>μια σταγόνα εναιωρήματος ερυθρών σε κάθε σωληνάριο</a:t>
            </a:r>
          </a:p>
          <a:p>
            <a:r>
              <a:rPr lang="el-GR" dirty="0" err="1"/>
              <a:t>Φυγοκεντρούμε</a:t>
            </a:r>
            <a:r>
              <a:rPr lang="el-GR" dirty="0"/>
              <a:t> στις 1000 στροφές/λεπτό για 15-30 δευτερόλεπτα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Άμεση τεχνική σε σωληνάριο</a:t>
            </a:r>
            <a:br>
              <a:rPr lang="el-GR" dirty="0"/>
            </a:br>
            <a:r>
              <a:rPr lang="el-GR" dirty="0"/>
              <a:t>Πορεία τεχνικής</a:t>
            </a:r>
          </a:p>
        </p:txBody>
      </p:sp>
      <p:sp>
        <p:nvSpPr>
          <p:cNvPr id="3" name="2 - Θέση περιεχομένου"/>
          <p:cNvSpPr>
            <a:spLocks noGrp="1"/>
          </p:cNvSpPr>
          <p:nvPr>
            <p:ph sz="quarter" idx="1"/>
          </p:nvPr>
        </p:nvSpPr>
        <p:spPr/>
        <p:txBody>
          <a:bodyPr>
            <a:normAutofit/>
          </a:bodyPr>
          <a:lstStyle/>
          <a:p>
            <a:r>
              <a:rPr lang="el-GR" dirty="0"/>
              <a:t>Ανακινούμε το περιεχόμενο των σωληναρίων με απαλά χτυπήματα στο εσωτερικό της παλάμης</a:t>
            </a:r>
          </a:p>
          <a:p>
            <a:r>
              <a:rPr lang="el-GR" dirty="0"/>
              <a:t>Παρατηρούμε την δημιουργία ή μη συγκόλλησης</a:t>
            </a:r>
          </a:p>
          <a:p>
            <a:r>
              <a:rPr lang="el-GR" dirty="0"/>
              <a:t>Μεταφέρουμε με σιφώνιο </a:t>
            </a:r>
            <a:r>
              <a:rPr lang="en-US" dirty="0"/>
              <a:t>Pasteur </a:t>
            </a:r>
            <a:r>
              <a:rPr lang="el-GR" dirty="0"/>
              <a:t>μια σταγόνα από κάθε δοκιμαστικό σωληνάριο επάνω σε </a:t>
            </a:r>
            <a:r>
              <a:rPr lang="el-GR" dirty="0" err="1"/>
              <a:t>αντικειμενοφόρο</a:t>
            </a:r>
            <a:r>
              <a:rPr lang="el-GR" dirty="0"/>
              <a:t> πλάκα</a:t>
            </a:r>
          </a:p>
          <a:p>
            <a:r>
              <a:rPr lang="el-GR" dirty="0"/>
              <a:t>Επιβεβαιώνουμε την συγκόλληση στο μικροσκόπιο</a:t>
            </a:r>
          </a:p>
          <a:p>
            <a:r>
              <a:rPr lang="el-GR" dirty="0"/>
              <a:t>Η ερμηνεία των αποτελεσμάτων είναι ίδια με τη τεχνική σε πλάκα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Ερυθροκυτταρικά αντιγόνα</a:t>
            </a:r>
            <a:br>
              <a:rPr lang="el-GR" dirty="0"/>
            </a:br>
            <a:r>
              <a:rPr lang="el-GR" dirty="0"/>
              <a:t>Σύστημα ΑΒΟ</a:t>
            </a:r>
          </a:p>
        </p:txBody>
      </p:sp>
      <p:sp>
        <p:nvSpPr>
          <p:cNvPr id="3" name="2 - Θέση περιεχομένου"/>
          <p:cNvSpPr>
            <a:spLocks noGrp="1"/>
          </p:cNvSpPr>
          <p:nvPr>
            <p:ph sz="quarter" idx="1"/>
          </p:nvPr>
        </p:nvSpPr>
        <p:spPr/>
        <p:txBody>
          <a:bodyPr>
            <a:normAutofit/>
          </a:bodyPr>
          <a:lstStyle/>
          <a:p>
            <a:r>
              <a:rPr lang="el-GR" dirty="0"/>
              <a:t>Ο </a:t>
            </a:r>
            <a:r>
              <a:rPr lang="en-US" dirty="0"/>
              <a:t>Landsteiner </a:t>
            </a:r>
            <a:r>
              <a:rPr lang="el-GR" dirty="0"/>
              <a:t>ανακάλυψε ότι με την παρουσία ή την απουσία δύο μονάχα αντιγόνων, των Α και των Β, ήταν δυνατόν να αποτυπωθεί η ύπαρξη 4 ομάδων αίματος</a:t>
            </a:r>
          </a:p>
          <a:p>
            <a:r>
              <a:rPr lang="el-GR" b="1" dirty="0"/>
              <a:t>Στον ορό κάθε ανθρώπου περιέχεται κάποιο αντίσωμα που ενεργεί εναντίον των αντιγόνων τα οποία απουσιάζουν από τα ερυθρά αιμοσφαίρια του συγκεκριμένου ατόμου </a:t>
            </a:r>
            <a:r>
              <a:rPr lang="el-GR" dirty="0"/>
              <a:t>(δηλαδή αν είναι ομάδας Α περιέχει αντισώματα </a:t>
            </a:r>
            <a:r>
              <a:rPr lang="el-GR" dirty="0" err="1"/>
              <a:t>αντι</a:t>
            </a:r>
            <a:r>
              <a:rPr lang="el-GR" dirty="0"/>
              <a:t>-Β)</a:t>
            </a:r>
            <a:endParaRPr lang="el-G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a:t>Συγκολλήσεις κατά τον προσδιορισμό των ομάδων αίματος</a:t>
            </a:r>
          </a:p>
        </p:txBody>
      </p:sp>
      <p:sp>
        <p:nvSpPr>
          <p:cNvPr id="5" name="4 - Θέση περιεχομένου"/>
          <p:cNvSpPr>
            <a:spLocks noGrp="1"/>
          </p:cNvSpPr>
          <p:nvPr>
            <p:ph sz="quarter" idx="1"/>
          </p:nvPr>
        </p:nvSpPr>
        <p:spPr>
          <a:xfrm>
            <a:off x="457200" y="1600200"/>
            <a:ext cx="8507288" cy="4997152"/>
          </a:xfrm>
        </p:spPr>
        <p:txBody>
          <a:bodyPr>
            <a:normAutofit fontScale="85000" lnSpcReduction="10000"/>
          </a:bodyPr>
          <a:lstStyle/>
          <a:p>
            <a:pPr algn="just">
              <a:buNone/>
            </a:pPr>
            <a:r>
              <a:rPr lang="el-GR" dirty="0"/>
              <a:t>Ομάδα                   </a:t>
            </a:r>
            <a:r>
              <a:rPr lang="el-GR" dirty="0" err="1"/>
              <a:t>Αντι</a:t>
            </a:r>
            <a:r>
              <a:rPr lang="el-GR" dirty="0"/>
              <a:t>-Α ορός          </a:t>
            </a:r>
            <a:r>
              <a:rPr lang="el-GR" dirty="0" err="1"/>
              <a:t>Αντι</a:t>
            </a:r>
            <a:r>
              <a:rPr lang="el-GR" dirty="0"/>
              <a:t>-Β ορός</a:t>
            </a:r>
            <a:br>
              <a:rPr lang="el-GR" dirty="0"/>
            </a:br>
            <a:r>
              <a:rPr lang="el-GR" dirty="0"/>
              <a:t> αίματος               + Δείγμα                + δείγμα</a:t>
            </a:r>
            <a:br>
              <a:rPr lang="el-GR" dirty="0"/>
            </a:br>
            <a:endParaRPr lang="el-GR" dirty="0"/>
          </a:p>
          <a:p>
            <a:pPr algn="just">
              <a:buNone/>
            </a:pPr>
            <a:r>
              <a:rPr lang="el-GR" dirty="0"/>
              <a:t> Α       Συγκόλληση           Μη συγκόλληση</a:t>
            </a:r>
            <a:br>
              <a:rPr lang="el-GR" dirty="0"/>
            </a:br>
            <a:endParaRPr lang="el-GR" dirty="0"/>
          </a:p>
          <a:p>
            <a:pPr algn="just">
              <a:buNone/>
            </a:pPr>
            <a:r>
              <a:rPr lang="el-GR" dirty="0"/>
              <a:t>Β                    Μη συγκόλληση                                 Συγκόλληση</a:t>
            </a:r>
          </a:p>
          <a:p>
            <a:pPr algn="just">
              <a:buNone/>
            </a:pPr>
            <a:r>
              <a:rPr lang="el-GR" dirty="0"/>
              <a:t>   </a:t>
            </a:r>
          </a:p>
          <a:p>
            <a:pPr algn="just">
              <a:buNone/>
            </a:pPr>
            <a:r>
              <a:rPr lang="el-GR" dirty="0"/>
              <a:t>ΑΒ                  Συγκόλληση                                      </a:t>
            </a:r>
            <a:r>
              <a:rPr lang="el-GR" dirty="0" err="1"/>
              <a:t>Συγκόλληση</a:t>
            </a:r>
            <a:endParaRPr lang="el-GR" dirty="0"/>
          </a:p>
          <a:p>
            <a:pPr algn="just">
              <a:buNone/>
            </a:pPr>
            <a:r>
              <a:rPr lang="el-GR" dirty="0"/>
              <a:t>   </a:t>
            </a:r>
          </a:p>
          <a:p>
            <a:pPr algn="just">
              <a:buNone/>
            </a:pPr>
            <a:r>
              <a:rPr lang="el-GR" dirty="0"/>
              <a:t> Ο                   Μη συγκόλληση                        Μη συγκόλληση</a:t>
            </a:r>
          </a:p>
          <a:p>
            <a:pPr algn="just">
              <a:buNone/>
            </a:pPr>
            <a:r>
              <a:rPr lang="el-GR" dirty="0"/>
              <a:t>     </a:t>
            </a:r>
            <a:br>
              <a:rPr lang="el-GR" dirty="0"/>
            </a:br>
            <a:r>
              <a:rPr lang="el-GR" dirty="0"/>
              <a:t>           </a:t>
            </a:r>
            <a:endParaRPr lang="el-GR" u="sng" dirty="0"/>
          </a:p>
        </p:txBody>
      </p:sp>
      <p:cxnSp>
        <p:nvCxnSpPr>
          <p:cNvPr id="7" name="6 - Ευθεία γραμμή σύνδεσης"/>
          <p:cNvCxnSpPr/>
          <p:nvPr/>
        </p:nvCxnSpPr>
        <p:spPr>
          <a:xfrm>
            <a:off x="467544" y="2636912"/>
            <a:ext cx="86764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a:off x="395536" y="1700808"/>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a:off x="6012160" y="1700808"/>
            <a:ext cx="0" cy="4032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2267744" y="1700808"/>
            <a:ext cx="0" cy="424847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additive="base">
                                        <p:cTn id="2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Ομάδες αίματος</a:t>
            </a:r>
          </a:p>
        </p:txBody>
      </p:sp>
      <p:graphicFrame>
        <p:nvGraphicFramePr>
          <p:cNvPr id="4" name="3 - Θέση περιεχομένου"/>
          <p:cNvGraphicFramePr>
            <a:graphicFrameLocks noGrp="1"/>
          </p:cNvGraphicFramePr>
          <p:nvPr>
            <p:ph sz="quarter" idx="1"/>
          </p:nvPr>
        </p:nvGraphicFramePr>
        <p:xfrm>
          <a:off x="612775" y="1988840"/>
          <a:ext cx="8153400" cy="2304255"/>
        </p:xfrm>
        <a:graphic>
          <a:graphicData uri="http://schemas.openxmlformats.org/drawingml/2006/table">
            <a:tbl>
              <a:tblPr firstRow="1" bandRow="1">
                <a:tableStyleId>{5C22544A-7EE6-4342-B048-85BDC9FD1C3A}</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460851">
                <a:tc>
                  <a:txBody>
                    <a:bodyPr/>
                    <a:lstStyle/>
                    <a:p>
                      <a:r>
                        <a:rPr lang="el-GR" dirty="0"/>
                        <a:t>ΟΜΑΔΕΣ</a:t>
                      </a:r>
                      <a:r>
                        <a:rPr lang="el-GR" baseline="0" dirty="0"/>
                        <a:t> ΑΙΜΑΤΟΣ</a:t>
                      </a:r>
                      <a:endParaRPr lang="el-GR" dirty="0"/>
                    </a:p>
                  </a:txBody>
                  <a:tcPr/>
                </a:tc>
                <a:tc>
                  <a:txBody>
                    <a:bodyPr/>
                    <a:lstStyle/>
                    <a:p>
                      <a:r>
                        <a:rPr lang="el-GR" dirty="0"/>
                        <a:t>ΠΑΙΡΝΟΥΝ ΑΙΜΑ ΑΠΟ</a:t>
                      </a:r>
                    </a:p>
                  </a:txBody>
                  <a:tcPr/>
                </a:tc>
                <a:tc>
                  <a:txBody>
                    <a:bodyPr/>
                    <a:lstStyle/>
                    <a:p>
                      <a:r>
                        <a:rPr lang="el-GR" dirty="0"/>
                        <a:t>ΔΙΝΟΥΝ</a:t>
                      </a:r>
                      <a:r>
                        <a:rPr lang="el-GR" baseline="0" dirty="0"/>
                        <a:t> ΑΙΜΑ ΣΕ</a:t>
                      </a:r>
                      <a:endParaRPr lang="el-GR" dirty="0"/>
                    </a:p>
                  </a:txBody>
                  <a:tcPr/>
                </a:tc>
                <a:extLst>
                  <a:ext uri="{0D108BD9-81ED-4DB2-BD59-A6C34878D82A}">
                    <a16:rowId xmlns:a16="http://schemas.microsoft.com/office/drawing/2014/main" val="10000"/>
                  </a:ext>
                </a:extLst>
              </a:tr>
              <a:tr h="460851">
                <a:tc>
                  <a:txBody>
                    <a:bodyPr/>
                    <a:lstStyle/>
                    <a:p>
                      <a:r>
                        <a:rPr lang="el-GR" dirty="0"/>
                        <a:t>Α</a:t>
                      </a:r>
                    </a:p>
                  </a:txBody>
                  <a:tcPr/>
                </a:tc>
                <a:tc>
                  <a:txBody>
                    <a:bodyPr/>
                    <a:lstStyle/>
                    <a:p>
                      <a:r>
                        <a:rPr lang="el-GR" dirty="0"/>
                        <a:t>Α, Ο</a:t>
                      </a:r>
                    </a:p>
                  </a:txBody>
                  <a:tcPr/>
                </a:tc>
                <a:tc>
                  <a:txBody>
                    <a:bodyPr/>
                    <a:lstStyle/>
                    <a:p>
                      <a:r>
                        <a:rPr lang="el-GR" dirty="0"/>
                        <a:t>Α</a:t>
                      </a:r>
                    </a:p>
                  </a:txBody>
                  <a:tcPr/>
                </a:tc>
                <a:extLst>
                  <a:ext uri="{0D108BD9-81ED-4DB2-BD59-A6C34878D82A}">
                    <a16:rowId xmlns:a16="http://schemas.microsoft.com/office/drawing/2014/main" val="10001"/>
                  </a:ext>
                </a:extLst>
              </a:tr>
              <a:tr h="460851">
                <a:tc>
                  <a:txBody>
                    <a:bodyPr/>
                    <a:lstStyle/>
                    <a:p>
                      <a:r>
                        <a:rPr lang="el-GR" dirty="0"/>
                        <a:t>Β</a:t>
                      </a:r>
                    </a:p>
                  </a:txBody>
                  <a:tcPr/>
                </a:tc>
                <a:tc>
                  <a:txBody>
                    <a:bodyPr/>
                    <a:lstStyle/>
                    <a:p>
                      <a:r>
                        <a:rPr lang="el-GR" dirty="0"/>
                        <a:t>Β, Ο</a:t>
                      </a:r>
                    </a:p>
                  </a:txBody>
                  <a:tcPr/>
                </a:tc>
                <a:tc>
                  <a:txBody>
                    <a:bodyPr/>
                    <a:lstStyle/>
                    <a:p>
                      <a:r>
                        <a:rPr lang="el-GR" dirty="0"/>
                        <a:t>Β</a:t>
                      </a:r>
                    </a:p>
                  </a:txBody>
                  <a:tcPr/>
                </a:tc>
                <a:extLst>
                  <a:ext uri="{0D108BD9-81ED-4DB2-BD59-A6C34878D82A}">
                    <a16:rowId xmlns:a16="http://schemas.microsoft.com/office/drawing/2014/main" val="10002"/>
                  </a:ext>
                </a:extLst>
              </a:tr>
              <a:tr h="460851">
                <a:tc>
                  <a:txBody>
                    <a:bodyPr/>
                    <a:lstStyle/>
                    <a:p>
                      <a:r>
                        <a:rPr lang="el-GR" dirty="0"/>
                        <a:t>ΑΒ</a:t>
                      </a:r>
                    </a:p>
                  </a:txBody>
                  <a:tcPr/>
                </a:tc>
                <a:tc>
                  <a:txBody>
                    <a:bodyPr/>
                    <a:lstStyle/>
                    <a:p>
                      <a:r>
                        <a:rPr lang="el-GR" dirty="0"/>
                        <a:t>ΑΒΟ</a:t>
                      </a:r>
                    </a:p>
                  </a:txBody>
                  <a:tcPr/>
                </a:tc>
                <a:tc>
                  <a:txBody>
                    <a:bodyPr/>
                    <a:lstStyle/>
                    <a:p>
                      <a:r>
                        <a:rPr lang="el-GR" dirty="0"/>
                        <a:t>ΑΒ</a:t>
                      </a:r>
                    </a:p>
                  </a:txBody>
                  <a:tcPr/>
                </a:tc>
                <a:extLst>
                  <a:ext uri="{0D108BD9-81ED-4DB2-BD59-A6C34878D82A}">
                    <a16:rowId xmlns:a16="http://schemas.microsoft.com/office/drawing/2014/main" val="10003"/>
                  </a:ext>
                </a:extLst>
              </a:tr>
              <a:tr h="460851">
                <a:tc>
                  <a:txBody>
                    <a:bodyPr/>
                    <a:lstStyle/>
                    <a:p>
                      <a:r>
                        <a:rPr lang="el-GR" dirty="0"/>
                        <a:t>Ο</a:t>
                      </a:r>
                    </a:p>
                  </a:txBody>
                  <a:tcPr/>
                </a:tc>
                <a:tc>
                  <a:txBody>
                    <a:bodyPr/>
                    <a:lstStyle/>
                    <a:p>
                      <a:r>
                        <a:rPr lang="el-GR" dirty="0"/>
                        <a:t>Ο</a:t>
                      </a:r>
                    </a:p>
                  </a:txBody>
                  <a:tcPr/>
                </a:tc>
                <a:tc>
                  <a:txBody>
                    <a:bodyPr/>
                    <a:lstStyle/>
                    <a:p>
                      <a:r>
                        <a:rPr lang="el-GR" dirty="0"/>
                        <a:t>Α, Β, ΑΒ</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Τι είναι τα </a:t>
            </a:r>
            <a:r>
              <a:rPr lang="el-GR" dirty="0" err="1"/>
              <a:t>ερυθροκυτταρικά</a:t>
            </a:r>
            <a:r>
              <a:rPr lang="el-GR" dirty="0"/>
              <a:t> αντιγόνα</a:t>
            </a:r>
          </a:p>
        </p:txBody>
      </p:sp>
      <p:sp>
        <p:nvSpPr>
          <p:cNvPr id="3" name="2 - Θέση περιεχομένου"/>
          <p:cNvSpPr>
            <a:spLocks noGrp="1"/>
          </p:cNvSpPr>
          <p:nvPr>
            <p:ph sz="quarter" idx="1"/>
          </p:nvPr>
        </p:nvSpPr>
        <p:spPr/>
        <p:txBody>
          <a:bodyPr>
            <a:normAutofit lnSpcReduction="10000"/>
          </a:bodyPr>
          <a:lstStyle/>
          <a:p>
            <a:pPr>
              <a:buNone/>
            </a:pPr>
            <a:r>
              <a:rPr lang="el-GR" dirty="0"/>
              <a:t>    Η κυτταρική μεμβράνη των ερυθρών αιμοσφαιρίων σχηματίζεται από μια </a:t>
            </a:r>
            <a:r>
              <a:rPr lang="el-GR" dirty="0" err="1"/>
              <a:t>διπλοστιβάδα</a:t>
            </a:r>
            <a:r>
              <a:rPr lang="el-GR" dirty="0"/>
              <a:t> λιπιδίων και από πρωτεΐνες. (</a:t>
            </a:r>
            <a:r>
              <a:rPr lang="el-GR" dirty="0" err="1"/>
              <a:t>διαμεμβρανικές</a:t>
            </a:r>
            <a:r>
              <a:rPr lang="el-GR" dirty="0"/>
              <a:t> και μη). Στις </a:t>
            </a:r>
            <a:r>
              <a:rPr lang="el-GR" dirty="0" err="1"/>
              <a:t>διαμεμβρανικές</a:t>
            </a:r>
            <a:r>
              <a:rPr lang="el-GR" dirty="0"/>
              <a:t> πρωτεΐνες ένα τμήμα τους εξέχει της κυτταρικής μεμβράνης . Το τμήμα αυτό που προεξέχει παρέχει στο κύτταρο </a:t>
            </a:r>
            <a:r>
              <a:rPr lang="el-GR" dirty="0" err="1"/>
              <a:t>αντιγονική</a:t>
            </a:r>
            <a:r>
              <a:rPr lang="el-GR" dirty="0"/>
              <a:t> ικανότητα. Η αλληλουχία των αμινοξέων και των κυττάρων του τμήματος αποτελούν τα </a:t>
            </a:r>
            <a:r>
              <a:rPr lang="el-GR" b="1" dirty="0" err="1"/>
              <a:t>ερυθροκυτταρικά</a:t>
            </a:r>
            <a:r>
              <a:rPr lang="el-GR" b="1" dirty="0"/>
              <a:t> αντιγόνα ή </a:t>
            </a:r>
            <a:r>
              <a:rPr lang="el-GR" b="1" dirty="0" err="1"/>
              <a:t>συγκολλητινογόνα</a:t>
            </a:r>
            <a:r>
              <a:rPr lang="el-GR" b="1" dirty="0"/>
              <a:t>. Υπάρχουν δύο τύποι </a:t>
            </a:r>
            <a:r>
              <a:rPr lang="el-GR" b="1" dirty="0" err="1"/>
              <a:t>ερυθροκυτταρικών</a:t>
            </a:r>
            <a:r>
              <a:rPr lang="el-GR" b="1" dirty="0"/>
              <a:t> αντιγόνων Α και Β.</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t>Σχηματική παράσταση της κυτταρικής μεμβράνης των ερυθρών αιμοσφαιρίων και των αντιγόνων της</a:t>
            </a:r>
          </a:p>
        </p:txBody>
      </p:sp>
      <p:pic>
        <p:nvPicPr>
          <p:cNvPr id="2050" name="Picture 2"/>
          <p:cNvPicPr>
            <a:picLocks noGrp="1" noChangeAspect="1" noChangeArrowheads="1"/>
          </p:cNvPicPr>
          <p:nvPr>
            <p:ph sz="quarter" idx="1"/>
          </p:nvPr>
        </p:nvPicPr>
        <p:blipFill>
          <a:blip r:embed="rId2" cstate="print"/>
          <a:stretch>
            <a:fillRect/>
          </a:stretch>
        </p:blipFill>
        <p:spPr bwMode="auto">
          <a:xfrm>
            <a:off x="1028457" y="1727761"/>
            <a:ext cx="7322035" cy="424067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Ερυθροκυτταρικά αντιγόνα</a:t>
            </a:r>
          </a:p>
        </p:txBody>
      </p:sp>
      <p:sp>
        <p:nvSpPr>
          <p:cNvPr id="3" name="2 - Θέση περιεχομένου"/>
          <p:cNvSpPr>
            <a:spLocks noGrp="1"/>
          </p:cNvSpPr>
          <p:nvPr>
            <p:ph sz="quarter" idx="1"/>
          </p:nvPr>
        </p:nvSpPr>
        <p:spPr>
          <a:xfrm>
            <a:off x="457200" y="1700808"/>
            <a:ext cx="8229600" cy="4968552"/>
          </a:xfrm>
        </p:spPr>
        <p:txBody>
          <a:bodyPr>
            <a:normAutofit fontScale="92500" lnSpcReduction="10000"/>
          </a:bodyPr>
          <a:lstStyle/>
          <a:p>
            <a:pPr>
              <a:buNone/>
            </a:pPr>
            <a:r>
              <a:rPr lang="el-GR" dirty="0"/>
              <a:t>    Υπάρχει μια πρόδρομη βασική ουσία , η οποία αποτελείται από 4 σάκχαρα που τοποθετούνται με ορισμένη σειρά , το ένα μετά το άλλο. Η πρόδρομη ουσία αποτελείται από σάκχαρα με την εξής αλληλουχία: Ν-</a:t>
            </a:r>
            <a:r>
              <a:rPr lang="el-GR" dirty="0" err="1"/>
              <a:t>ακετυλογαλακτοζαμίνη,</a:t>
            </a:r>
            <a:r>
              <a:rPr lang="el-GR" dirty="0"/>
              <a:t> </a:t>
            </a:r>
            <a:r>
              <a:rPr lang="en-US" dirty="0"/>
              <a:t>D- </a:t>
            </a:r>
            <a:r>
              <a:rPr lang="el-GR" dirty="0"/>
              <a:t>γαλακτόζη, Ν-</a:t>
            </a:r>
            <a:r>
              <a:rPr lang="el-GR" dirty="0" err="1"/>
              <a:t>ακετυλογαλακτοζαμίνη </a:t>
            </a:r>
            <a:r>
              <a:rPr lang="el-GR" dirty="0"/>
              <a:t>και </a:t>
            </a:r>
            <a:r>
              <a:rPr lang="en-US" dirty="0"/>
              <a:t>D-</a:t>
            </a:r>
            <a:r>
              <a:rPr lang="el-GR" dirty="0"/>
              <a:t>γαλακτόζη. Αν προστεθούν και άλλα σάκχαρα η αλυσίδα λαμβάνει </a:t>
            </a:r>
            <a:r>
              <a:rPr lang="el-GR" dirty="0" err="1"/>
              <a:t>αντιγονικές</a:t>
            </a:r>
            <a:r>
              <a:rPr lang="el-GR" dirty="0"/>
              <a:t> ιδιότητες. Μόλις προστεθεί μια </a:t>
            </a:r>
            <a:r>
              <a:rPr lang="en-US" dirty="0"/>
              <a:t>L-</a:t>
            </a:r>
            <a:r>
              <a:rPr lang="el-GR" dirty="0" err="1"/>
              <a:t>φουκόζη</a:t>
            </a:r>
            <a:r>
              <a:rPr lang="el-GR" dirty="0"/>
              <a:t> , η πρόδρομη ουσία μετατρέπεται σε αντιγόνο Η. Παρατηρείται ότι το αντιγόνο Η υπάρχει στο σύνολο των κατηγοριών και αποτελεί απαραίτητη προϋπόθεση για την έκφραση όλων των ομάδων αίματος του συστήματος ΑΒΟ.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a:t>Σχηματική παράσταση των αντιγόνων που απαρτίζουν το σύστημα ΑΒΟ</a:t>
            </a:r>
          </a:p>
        </p:txBody>
      </p:sp>
      <p:pic>
        <p:nvPicPr>
          <p:cNvPr id="1026" name="Picture 2"/>
          <p:cNvPicPr>
            <a:picLocks noGrp="1" noChangeAspect="1" noChangeArrowheads="1"/>
          </p:cNvPicPr>
          <p:nvPr>
            <p:ph sz="quarter" idx="1"/>
          </p:nvPr>
        </p:nvPicPr>
        <p:blipFill>
          <a:blip r:embed="rId2" cstate="print"/>
          <a:stretch>
            <a:fillRect/>
          </a:stretch>
        </p:blipFill>
        <p:spPr bwMode="auto">
          <a:xfrm>
            <a:off x="1475656" y="1700808"/>
            <a:ext cx="6480720" cy="475252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Ομάδες αίματος</a:t>
            </a:r>
            <a:br>
              <a:rPr lang="el-GR" dirty="0"/>
            </a:br>
            <a:r>
              <a:rPr lang="el-GR" dirty="0"/>
              <a:t>Σύστημα ΑΒΟ</a:t>
            </a:r>
          </a:p>
        </p:txBody>
      </p:sp>
      <p:graphicFrame>
        <p:nvGraphicFramePr>
          <p:cNvPr id="5" name="4 - Θέση περιεχομένου"/>
          <p:cNvGraphicFramePr>
            <a:graphicFrameLocks noGrp="1"/>
          </p:cNvGraphicFramePr>
          <p:nvPr>
            <p:ph sz="quarter" idx="1"/>
          </p:nvPr>
        </p:nvGraphicFramePr>
        <p:xfrm>
          <a:off x="612775" y="1600200"/>
          <a:ext cx="8153400" cy="1854200"/>
        </p:xfrm>
        <a:graphic>
          <a:graphicData uri="http://schemas.openxmlformats.org/drawingml/2006/table">
            <a:tbl>
              <a:tblPr firstRow="1" bandRow="1">
                <a:tableStyleId>{93296810-A885-4BE3-A3E7-6D5BEEA58F35}</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l-GR" dirty="0"/>
                        <a:t>Ομάδα αίματος</a:t>
                      </a:r>
                    </a:p>
                  </a:txBody>
                  <a:tcPr marL="90593" marR="90593"/>
                </a:tc>
                <a:tc>
                  <a:txBody>
                    <a:bodyPr/>
                    <a:lstStyle/>
                    <a:p>
                      <a:r>
                        <a:rPr lang="el-GR" dirty="0"/>
                        <a:t>Αντιγόνα ερυθρών</a:t>
                      </a:r>
                    </a:p>
                  </a:txBody>
                  <a:tcPr marL="90593" marR="90593"/>
                </a:tc>
                <a:tc>
                  <a:txBody>
                    <a:bodyPr/>
                    <a:lstStyle/>
                    <a:p>
                      <a:r>
                        <a:rPr lang="el-GR" dirty="0"/>
                        <a:t>Αντισώματα</a:t>
                      </a:r>
                      <a:r>
                        <a:rPr lang="el-GR" baseline="0" dirty="0"/>
                        <a:t> ορού</a:t>
                      </a:r>
                      <a:endParaRPr lang="el-GR" dirty="0"/>
                    </a:p>
                  </a:txBody>
                  <a:tcPr marL="90593" marR="90593"/>
                </a:tc>
                <a:extLst>
                  <a:ext uri="{0D108BD9-81ED-4DB2-BD59-A6C34878D82A}">
                    <a16:rowId xmlns:a16="http://schemas.microsoft.com/office/drawing/2014/main" val="10000"/>
                  </a:ext>
                </a:extLst>
              </a:tr>
              <a:tr h="370840">
                <a:tc>
                  <a:txBody>
                    <a:bodyPr/>
                    <a:lstStyle/>
                    <a:p>
                      <a:r>
                        <a:rPr lang="el-GR" dirty="0"/>
                        <a:t>Α</a:t>
                      </a:r>
                    </a:p>
                  </a:txBody>
                  <a:tcPr marL="90593" marR="90593"/>
                </a:tc>
                <a:tc>
                  <a:txBody>
                    <a:bodyPr/>
                    <a:lstStyle/>
                    <a:p>
                      <a:r>
                        <a:rPr lang="el-GR" dirty="0"/>
                        <a:t>Α</a:t>
                      </a:r>
                    </a:p>
                  </a:txBody>
                  <a:tcPr marL="90593" marR="90593"/>
                </a:tc>
                <a:tc>
                  <a:txBody>
                    <a:bodyPr/>
                    <a:lstStyle/>
                    <a:p>
                      <a:r>
                        <a:rPr lang="el-GR" dirty="0" err="1"/>
                        <a:t>αντι</a:t>
                      </a:r>
                      <a:r>
                        <a:rPr lang="el-GR" dirty="0"/>
                        <a:t>-Β</a:t>
                      </a:r>
                    </a:p>
                  </a:txBody>
                  <a:tcPr marL="90593" marR="90593"/>
                </a:tc>
                <a:extLst>
                  <a:ext uri="{0D108BD9-81ED-4DB2-BD59-A6C34878D82A}">
                    <a16:rowId xmlns:a16="http://schemas.microsoft.com/office/drawing/2014/main" val="10001"/>
                  </a:ext>
                </a:extLst>
              </a:tr>
              <a:tr h="370840">
                <a:tc>
                  <a:txBody>
                    <a:bodyPr/>
                    <a:lstStyle/>
                    <a:p>
                      <a:r>
                        <a:rPr lang="el-GR" dirty="0"/>
                        <a:t>Β</a:t>
                      </a:r>
                    </a:p>
                  </a:txBody>
                  <a:tcPr marL="90593" marR="90593"/>
                </a:tc>
                <a:tc>
                  <a:txBody>
                    <a:bodyPr/>
                    <a:lstStyle/>
                    <a:p>
                      <a:r>
                        <a:rPr lang="el-GR" dirty="0"/>
                        <a:t>Β</a:t>
                      </a:r>
                    </a:p>
                  </a:txBody>
                  <a:tcPr marL="90593" marR="90593"/>
                </a:tc>
                <a:tc>
                  <a:txBody>
                    <a:bodyPr/>
                    <a:lstStyle/>
                    <a:p>
                      <a:r>
                        <a:rPr lang="el-GR" dirty="0" err="1"/>
                        <a:t>αντι</a:t>
                      </a:r>
                      <a:r>
                        <a:rPr lang="el-GR" dirty="0"/>
                        <a:t>-Α</a:t>
                      </a:r>
                    </a:p>
                  </a:txBody>
                  <a:tcPr marL="90593" marR="90593"/>
                </a:tc>
                <a:extLst>
                  <a:ext uri="{0D108BD9-81ED-4DB2-BD59-A6C34878D82A}">
                    <a16:rowId xmlns:a16="http://schemas.microsoft.com/office/drawing/2014/main" val="10002"/>
                  </a:ext>
                </a:extLst>
              </a:tr>
              <a:tr h="370840">
                <a:tc>
                  <a:txBody>
                    <a:bodyPr/>
                    <a:lstStyle/>
                    <a:p>
                      <a:r>
                        <a:rPr lang="el-GR" dirty="0"/>
                        <a:t>ΑΒ</a:t>
                      </a:r>
                    </a:p>
                  </a:txBody>
                  <a:tcPr marL="90593" marR="90593"/>
                </a:tc>
                <a:tc>
                  <a:txBody>
                    <a:bodyPr/>
                    <a:lstStyle/>
                    <a:p>
                      <a:r>
                        <a:rPr lang="el-GR" dirty="0"/>
                        <a:t>ΑΒ</a:t>
                      </a:r>
                    </a:p>
                  </a:txBody>
                  <a:tcPr marL="90593" marR="90593"/>
                </a:tc>
                <a:tc>
                  <a:txBody>
                    <a:bodyPr/>
                    <a:lstStyle/>
                    <a:p>
                      <a:r>
                        <a:rPr lang="el-GR" dirty="0"/>
                        <a:t>κανένα</a:t>
                      </a:r>
                    </a:p>
                  </a:txBody>
                  <a:tcPr marL="90593" marR="90593"/>
                </a:tc>
                <a:extLst>
                  <a:ext uri="{0D108BD9-81ED-4DB2-BD59-A6C34878D82A}">
                    <a16:rowId xmlns:a16="http://schemas.microsoft.com/office/drawing/2014/main" val="10003"/>
                  </a:ext>
                </a:extLst>
              </a:tr>
              <a:tr h="370840">
                <a:tc>
                  <a:txBody>
                    <a:bodyPr/>
                    <a:lstStyle/>
                    <a:p>
                      <a:r>
                        <a:rPr lang="el-GR" dirty="0"/>
                        <a:t>Ο</a:t>
                      </a:r>
                    </a:p>
                  </a:txBody>
                  <a:tcPr marL="90593" marR="90593"/>
                </a:tc>
                <a:tc>
                  <a:txBody>
                    <a:bodyPr/>
                    <a:lstStyle/>
                    <a:p>
                      <a:r>
                        <a:rPr lang="el-GR" dirty="0"/>
                        <a:t>κανένα</a:t>
                      </a:r>
                    </a:p>
                  </a:txBody>
                  <a:tcPr marL="90593" marR="90593"/>
                </a:tc>
                <a:tc>
                  <a:txBody>
                    <a:bodyPr/>
                    <a:lstStyle/>
                    <a:p>
                      <a:r>
                        <a:rPr lang="el-GR" dirty="0" err="1"/>
                        <a:t>αντι</a:t>
                      </a:r>
                      <a:r>
                        <a:rPr lang="el-GR" dirty="0"/>
                        <a:t>-Α, </a:t>
                      </a:r>
                      <a:r>
                        <a:rPr lang="el-GR" dirty="0" err="1"/>
                        <a:t>αντι</a:t>
                      </a:r>
                      <a:r>
                        <a:rPr lang="el-GR" dirty="0"/>
                        <a:t>-Β</a:t>
                      </a:r>
                    </a:p>
                  </a:txBody>
                  <a:tcPr marL="90593" marR="90593"/>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082354"/>
          </a:xfrm>
        </p:spPr>
        <p:txBody>
          <a:bodyPr>
            <a:normAutofit fontScale="90000"/>
          </a:bodyPr>
          <a:lstStyle/>
          <a:p>
            <a:r>
              <a:rPr lang="el-GR" sz="4000" dirty="0"/>
              <a:t>Τεχνικές προσδιορισμού των αντιγόνων Α και Β </a:t>
            </a:r>
            <a:br>
              <a:rPr lang="el-GR" dirty="0"/>
            </a:br>
            <a:br>
              <a:rPr lang="el-GR" dirty="0"/>
            </a:br>
            <a:r>
              <a:rPr lang="el-GR" sz="2700" b="1" dirty="0"/>
              <a:t>Σκοπός μας είναι να προσδιορίσουμε την ομάδα αίματος στην οποία ανήκει ένας άνθρωπος. Στο εργαστήριο πρέπει να προκαλέσουμε την ένωση του αντιγόνου που υπάρχει στα ερυθρά με ένα αντίσωμα που θα βάλουμε εμείς</a:t>
            </a:r>
          </a:p>
        </p:txBody>
      </p:sp>
      <p:sp>
        <p:nvSpPr>
          <p:cNvPr id="3" name="2 - Θέση περιεχομένου"/>
          <p:cNvSpPr>
            <a:spLocks noGrp="1"/>
          </p:cNvSpPr>
          <p:nvPr>
            <p:ph sz="quarter" idx="1"/>
          </p:nvPr>
        </p:nvSpPr>
        <p:spPr>
          <a:xfrm>
            <a:off x="457200" y="3212976"/>
            <a:ext cx="8229600" cy="2913187"/>
          </a:xfrm>
        </p:spPr>
        <p:txBody>
          <a:bodyPr/>
          <a:lstStyle/>
          <a:p>
            <a:pPr>
              <a:buNone/>
            </a:pPr>
            <a:r>
              <a:rPr lang="el-GR" dirty="0"/>
              <a:t>    </a:t>
            </a:r>
          </a:p>
          <a:p>
            <a:endParaRPr lang="el-GR" dirty="0"/>
          </a:p>
          <a:p>
            <a:pPr>
              <a:buFont typeface="Arial" pitchFamily="34" charset="0"/>
              <a:buChar char="•"/>
            </a:pPr>
            <a:r>
              <a:rPr lang="el-GR" dirty="0"/>
              <a:t>Άμεση τεχνική σε πλάκα</a:t>
            </a:r>
          </a:p>
          <a:p>
            <a:r>
              <a:rPr lang="el-GR" dirty="0"/>
              <a:t>Άμεση τεχνική σε σωληνάριο</a:t>
            </a:r>
            <a:br>
              <a:rPr lang="el-GR" dirty="0"/>
            </a:br>
            <a:r>
              <a:rPr lang="el-GR" dirty="0"/>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Άμεση τεχνική σε πλάκα</a:t>
            </a:r>
          </a:p>
        </p:txBody>
      </p:sp>
      <p:sp>
        <p:nvSpPr>
          <p:cNvPr id="3" name="2 - Θέση περιεχομένου"/>
          <p:cNvSpPr>
            <a:spLocks noGrp="1"/>
          </p:cNvSpPr>
          <p:nvPr>
            <p:ph sz="quarter" idx="1"/>
          </p:nvPr>
        </p:nvSpPr>
        <p:spPr/>
        <p:txBody>
          <a:bodyPr/>
          <a:lstStyle/>
          <a:p>
            <a:pPr>
              <a:buNone/>
            </a:pPr>
            <a:r>
              <a:rPr lang="el-GR" dirty="0"/>
              <a:t>    Όταν προστεθεί το κατάλληλο αντίσωμα , αυτό πλησιάζει το </a:t>
            </a:r>
            <a:r>
              <a:rPr lang="el-GR" dirty="0" err="1"/>
              <a:t>ερυθροκύτταρο</a:t>
            </a:r>
            <a:r>
              <a:rPr lang="el-GR" dirty="0"/>
              <a:t> και συνδέεται με δυνάμεις συνοχής με το ομόλογο αντιγόνο φτιάχνοντας ένα ζευγάρι. Το ζευγάρι αυτό θα ενωθεί με το άλλο ζευγάρι μέχρι να κολλήσουν όλα μεταξύ τους. Αυτό το φαινόμενο ονομάζεται </a:t>
            </a:r>
            <a:r>
              <a:rPr lang="el-GR" b="1" dirty="0"/>
              <a:t>συγκόλληση</a:t>
            </a:r>
            <a:r>
              <a:rPr lang="el-GR" dirty="0"/>
              <a:t> και  γίνεται αντιληπτή με των σχηματισμό </a:t>
            </a:r>
            <a:r>
              <a:rPr lang="el-GR" b="1" dirty="0"/>
              <a:t>κροκίδων</a:t>
            </a:r>
          </a:p>
        </p:txBody>
      </p:sp>
      <p:pic>
        <p:nvPicPr>
          <p:cNvPr id="1026" name="Picture 2"/>
          <p:cNvPicPr>
            <a:picLocks noChangeAspect="1" noChangeArrowheads="1"/>
          </p:cNvPicPr>
          <p:nvPr/>
        </p:nvPicPr>
        <p:blipFill>
          <a:blip r:embed="rId2" cstate="print"/>
          <a:srcRect/>
          <a:stretch>
            <a:fillRect/>
          </a:stretch>
        </p:blipFill>
        <p:spPr bwMode="auto">
          <a:xfrm>
            <a:off x="5508104" y="4869160"/>
            <a:ext cx="2809875" cy="162877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Διάμεσος">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Κλασικό Offic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457</TotalTime>
  <Words>866</Words>
  <Application>Microsoft Office PowerPoint</Application>
  <PresentationFormat>Προβολή στην οθόνη (4:3)</PresentationFormat>
  <Paragraphs>118</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Διάμεσος</vt:lpstr>
      <vt:lpstr>Μαθημα: Αιμοδοσία Γ’ εξαμηνο</vt:lpstr>
      <vt:lpstr>Ερυθροκυτταρικά αντιγόνα Σύστημα ΑΒΟ</vt:lpstr>
      <vt:lpstr>Τι είναι τα ερυθροκυτταρικά αντιγόνα</vt:lpstr>
      <vt:lpstr>Σχηματική παράσταση της κυτταρικής μεμβράνης των ερυθρών αιμοσφαιρίων και των αντιγόνων της</vt:lpstr>
      <vt:lpstr>Ερυθροκυτταρικά αντιγόνα</vt:lpstr>
      <vt:lpstr>Σχηματική παράσταση των αντιγόνων που απαρτίζουν το σύστημα ΑΒΟ</vt:lpstr>
      <vt:lpstr>Ομάδες αίματος Σύστημα ΑΒΟ</vt:lpstr>
      <vt:lpstr>Τεχνικές προσδιορισμού των αντιγόνων Α και Β   Σκοπός μας είναι να προσδιορίσουμε την ομάδα αίματος στην οποία ανήκει ένας άνθρωπος. Στο εργαστήριο πρέπει να προκαλέσουμε την ένωση του αντιγόνου που υπάρχει στα ερυθρά με ένα αντίσωμα που θα βάλουμε εμείς</vt:lpstr>
      <vt:lpstr>Άμεση τεχνική σε πλάκα</vt:lpstr>
      <vt:lpstr>Άμεση τεχνική σε πλάκα </vt:lpstr>
      <vt:lpstr>Άμεση τεχνική σε πλάκα </vt:lpstr>
      <vt:lpstr>Άμεση τεχνική σε πλάκα  Πορεία τεχνικής</vt:lpstr>
      <vt:lpstr>Άμεση τεχνική σε πλάκα  Πορεία τεχνικής</vt:lpstr>
      <vt:lpstr>Αποτελέσματα </vt:lpstr>
      <vt:lpstr>Αποτελέσματα</vt:lpstr>
      <vt:lpstr>Άμεση τεχνική σε σωληνάριο</vt:lpstr>
      <vt:lpstr>Άμεση τεχνική σε σωληνάριο</vt:lpstr>
      <vt:lpstr>Άμεση τεχνική σε σωληνάριο Πορεία τεχνικής</vt:lpstr>
      <vt:lpstr>Άμεση τεχνική σε σωληνάριο Πορεία τεχνικής</vt:lpstr>
      <vt:lpstr>Συγκολλήσεις κατά τον προσδιορισμό των ομάδων αίματος</vt:lpstr>
      <vt:lpstr>Ομάδες αίματος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iliana maipa</cp:lastModifiedBy>
  <cp:revision>42</cp:revision>
  <dcterms:created xsi:type="dcterms:W3CDTF">1980-02-20T00:23:17Z</dcterms:created>
  <dcterms:modified xsi:type="dcterms:W3CDTF">2024-11-12T17:48:43Z</dcterms:modified>
</cp:coreProperties>
</file>