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9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1"/>
      </p:bgRef>
    </p:bg>
    <p:spTree>
      <p:nvGrpSpPr>
        <p:cNvPr id="1" name=""/>
        <p:cNvGrpSpPr/>
        <p:nvPr/>
      </p:nvGrpSpPr>
      <p:grpSpPr>
        <a:xfrm>
          <a:off x="0" y="0"/>
          <a:ext cx="0" cy="0"/>
          <a:chOff x="0" y="0"/>
          <a:chExt cx="0" cy="0"/>
        </a:xfrm>
      </p:grpSpPr>
      <p:sp>
        <p:nvSpPr>
          <p:cNvPr id="8" name="Ορθογώνιο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Ευθεία γραμμή σύνδεσης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Τίτλος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l-GR" smtClean="0"/>
              <a:t>Στυλ κύριου τίτλου</a:t>
            </a:r>
            <a:endParaRPr kumimoji="0" lang="en-US"/>
          </a:p>
        </p:txBody>
      </p:sp>
      <p:sp>
        <p:nvSpPr>
          <p:cNvPr id="25" name="Υπότιτλος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Στυλ κύριου υπότιτλου</a:t>
            </a:r>
            <a:endParaRPr kumimoji="0" lang="en-US"/>
          </a:p>
        </p:txBody>
      </p:sp>
      <p:sp>
        <p:nvSpPr>
          <p:cNvPr id="31" name="Θέση ημερομηνίας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3519A8A-ABD8-4CBD-9F63-811D6E5C120C}" type="datetimeFigureOut">
              <a:rPr lang="el-GR" smtClean="0"/>
              <a:t>11/10/2019</a:t>
            </a:fld>
            <a:endParaRPr lang="el-GR"/>
          </a:p>
        </p:txBody>
      </p:sp>
      <p:sp>
        <p:nvSpPr>
          <p:cNvPr id="18" name="Θέση υποσέλιδου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l-GR"/>
          </a:p>
        </p:txBody>
      </p:sp>
      <p:sp>
        <p:nvSpPr>
          <p:cNvPr id="29" name="Θέση αριθμού διαφάνειας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87DC2DEA-DFA5-40AE-A9E0-546861BE59A2}"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83519A8A-ABD8-4CBD-9F63-811D6E5C120C}" type="datetimeFigureOut">
              <a:rPr lang="el-GR" smtClean="0"/>
              <a:t>11/10/2019</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87DC2DEA-DFA5-40AE-A9E0-546861BE59A2}"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553200" y="274955"/>
            <a:ext cx="1524000" cy="5851525"/>
          </a:xfrm>
        </p:spPr>
        <p:txBody>
          <a:bodyPr vert="eaVert" anchor="t"/>
          <a:lstStyle>
            <a:extLs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42"/>
            <a:ext cx="6019800" cy="5851525"/>
          </a:xfrm>
        </p:spPr>
        <p:txBody>
          <a:bodyPr vert="eaVert"/>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a:xfrm>
            <a:off x="4242816" y="6557946"/>
            <a:ext cx="2002464" cy="226902"/>
          </a:xfrm>
        </p:spPr>
        <p:txBody>
          <a:bodyPr/>
          <a:lstStyle>
            <a:extLst/>
          </a:lstStyle>
          <a:p>
            <a:fld id="{83519A8A-ABD8-4CBD-9F63-811D6E5C120C}" type="datetimeFigureOut">
              <a:rPr lang="el-GR" smtClean="0"/>
              <a:t>11/10/2019</a:t>
            </a:fld>
            <a:endParaRPr lang="el-GR"/>
          </a:p>
        </p:txBody>
      </p:sp>
      <p:sp>
        <p:nvSpPr>
          <p:cNvPr id="5" name="Θέση υποσέλιδου 4"/>
          <p:cNvSpPr>
            <a:spLocks noGrp="1"/>
          </p:cNvSpPr>
          <p:nvPr>
            <p:ph type="ftr" sz="quarter" idx="11"/>
          </p:nvPr>
        </p:nvSpPr>
        <p:spPr>
          <a:xfrm>
            <a:off x="457200" y="6556248"/>
            <a:ext cx="3657600" cy="228600"/>
          </a:xfrm>
        </p:spPr>
        <p:txBody>
          <a:bodyPr/>
          <a:lstStyle>
            <a:extLst/>
          </a:lstStyle>
          <a:p>
            <a:endParaRPr lang="el-GR"/>
          </a:p>
        </p:txBody>
      </p:sp>
      <p:sp>
        <p:nvSpPr>
          <p:cNvPr id="6" name="Θέση αριθμού διαφάνειας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87DC2DEA-DFA5-40AE-A9E0-546861BE59A2}"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kumimoji="0" lang="el-GR" smtClean="0"/>
              <a:t>Στυλ κύριου τίτλου</a:t>
            </a:r>
            <a:endParaRPr kumimoji="0" lang="en-US"/>
          </a:p>
        </p:txBody>
      </p:sp>
      <p:sp>
        <p:nvSpPr>
          <p:cNvPr id="3" name="Θέση περιεχομένου 2"/>
          <p:cNvSpPr>
            <a:spLocks noGrp="1"/>
          </p:cNvSpPr>
          <p:nvPr>
            <p:ph idx="1"/>
          </p:nvPr>
        </p:nvSpPr>
        <p:spPr/>
        <p:txBody>
          <a:bodyPr/>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83519A8A-ABD8-4CBD-9F63-811D6E5C120C}" type="datetimeFigureOut">
              <a:rPr lang="el-GR" smtClean="0"/>
              <a:t>11/10/2019</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87DC2DEA-DFA5-40AE-A9E0-546861BE59A2}"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3519A8A-ABD8-4CBD-9F63-811D6E5C120C}" type="datetimeFigureOut">
              <a:rPr lang="el-GR" smtClean="0"/>
              <a:t>11/10/2019</a:t>
            </a:fld>
            <a:endParaRPr lang="el-GR"/>
          </a:p>
        </p:txBody>
      </p:sp>
      <p:sp>
        <p:nvSpPr>
          <p:cNvPr id="5" name="Θέση υποσέλιδου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l-GR"/>
          </a:p>
        </p:txBody>
      </p:sp>
      <p:sp>
        <p:nvSpPr>
          <p:cNvPr id="6" name="Θέση αριθμού διαφάνειας 5"/>
          <p:cNvSpPr>
            <a:spLocks noGrp="1"/>
          </p:cNvSpPr>
          <p:nvPr>
            <p:ph type="sldNum" sz="quarter" idx="12"/>
          </p:nvPr>
        </p:nvSpPr>
        <p:spPr>
          <a:xfrm>
            <a:off x="6733952" y="6555112"/>
            <a:ext cx="588336" cy="228600"/>
          </a:xfrm>
        </p:spPr>
        <p:txBody>
          <a:bodyPr/>
          <a:lstStyle>
            <a:extLst/>
          </a:lstStyle>
          <a:p>
            <a:fld id="{87DC2DEA-DFA5-40AE-A9E0-546861BE59A2}"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320040"/>
            <a:ext cx="7242048" cy="1143000"/>
          </a:xfrm>
        </p:spPr>
        <p:txBody>
          <a:bodyPr/>
          <a:lstStyle>
            <a:extLst/>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83519A8A-ABD8-4CBD-9F63-811D6E5C120C}" type="datetimeFigureOut">
              <a:rPr lang="el-GR" smtClean="0"/>
              <a:t>11/10/2019</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87DC2DEA-DFA5-40AE-A9E0-546861BE59A2}"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320040"/>
            <a:ext cx="7242048" cy="1143000"/>
          </a:xfrm>
        </p:spPr>
        <p:txBody>
          <a:bodyPr anchor="b"/>
          <a:lstStyle>
            <a:lvl1pPr>
              <a:defRPr/>
            </a:lvl1pPr>
            <a:extLst/>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extLst/>
          </a:lstStyle>
          <a:p>
            <a:fld id="{83519A8A-ABD8-4CBD-9F63-811D6E5C120C}" type="datetimeFigureOut">
              <a:rPr lang="el-GR" smtClean="0"/>
              <a:t>11/10/2019</a:t>
            </a:fld>
            <a:endParaRPr lang="el-GR"/>
          </a:p>
        </p:txBody>
      </p:sp>
      <p:sp>
        <p:nvSpPr>
          <p:cNvPr id="8" name="Θέση υποσέλιδου 7"/>
          <p:cNvSpPr>
            <a:spLocks noGrp="1"/>
          </p:cNvSpPr>
          <p:nvPr>
            <p:ph type="ftr" sz="quarter" idx="11"/>
          </p:nvPr>
        </p:nvSpPr>
        <p:spPr/>
        <p:txBody>
          <a:bodyPr/>
          <a:lstStyle>
            <a:extLst/>
          </a:lstStyle>
          <a:p>
            <a:endParaRPr lang="el-GR"/>
          </a:p>
        </p:txBody>
      </p:sp>
      <p:sp>
        <p:nvSpPr>
          <p:cNvPr id="9" name="Θέση αριθμού διαφάνειας 8"/>
          <p:cNvSpPr>
            <a:spLocks noGrp="1"/>
          </p:cNvSpPr>
          <p:nvPr>
            <p:ph type="sldNum" sz="quarter" idx="12"/>
          </p:nvPr>
        </p:nvSpPr>
        <p:spPr/>
        <p:txBody>
          <a:bodyPr/>
          <a:lstStyle>
            <a:extLst/>
          </a:lstStyle>
          <a:p>
            <a:fld id="{87DC2DEA-DFA5-40AE-A9E0-546861BE59A2}"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320040"/>
            <a:ext cx="7242048" cy="1143000"/>
          </a:xfrm>
        </p:spPr>
        <p:txBody>
          <a:bodyPr/>
          <a:lstStyle>
            <a:extLst/>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extLst/>
          </a:lstStyle>
          <a:p>
            <a:fld id="{83519A8A-ABD8-4CBD-9F63-811D6E5C120C}" type="datetimeFigureOut">
              <a:rPr lang="el-GR" smtClean="0"/>
              <a:t>11/10/2019</a:t>
            </a:fld>
            <a:endParaRPr lang="el-GR"/>
          </a:p>
        </p:txBody>
      </p:sp>
      <p:sp>
        <p:nvSpPr>
          <p:cNvPr id="4" name="Θέση υποσέλιδου 3"/>
          <p:cNvSpPr>
            <a:spLocks noGrp="1"/>
          </p:cNvSpPr>
          <p:nvPr>
            <p:ph type="ftr" sz="quarter" idx="11"/>
          </p:nvPr>
        </p:nvSpPr>
        <p:spPr/>
        <p:txBody>
          <a:bodyPr/>
          <a:lstStyle>
            <a:extLst/>
          </a:lstStyle>
          <a:p>
            <a:endParaRPr lang="el-GR"/>
          </a:p>
        </p:txBody>
      </p:sp>
      <p:sp>
        <p:nvSpPr>
          <p:cNvPr id="5" name="Θέση αριθμού διαφάνειας 4"/>
          <p:cNvSpPr>
            <a:spLocks noGrp="1"/>
          </p:cNvSpPr>
          <p:nvPr>
            <p:ph type="sldNum" sz="quarter" idx="12"/>
          </p:nvPr>
        </p:nvSpPr>
        <p:spPr/>
        <p:txBody>
          <a:bodyPr/>
          <a:lstStyle>
            <a:extLst/>
          </a:lstStyle>
          <a:p>
            <a:fld id="{87DC2DEA-DFA5-40AE-A9E0-546861BE59A2}"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lvl1pPr>
              <a:defRPr>
                <a:solidFill>
                  <a:schemeClr val="tx2"/>
                </a:solidFill>
              </a:defRPr>
            </a:lvl1pPr>
            <a:extLst/>
          </a:lstStyle>
          <a:p>
            <a:fld id="{83519A8A-ABD8-4CBD-9F63-811D6E5C120C}" type="datetimeFigureOut">
              <a:rPr lang="el-GR" smtClean="0"/>
              <a:t>11/10/2019</a:t>
            </a:fld>
            <a:endParaRPr lang="el-GR"/>
          </a:p>
        </p:txBody>
      </p:sp>
      <p:sp>
        <p:nvSpPr>
          <p:cNvPr id="3" name="Θέση υποσέλιδου 2"/>
          <p:cNvSpPr>
            <a:spLocks noGrp="1"/>
          </p:cNvSpPr>
          <p:nvPr>
            <p:ph type="ftr" sz="quarter" idx="11"/>
          </p:nvPr>
        </p:nvSpPr>
        <p:spPr/>
        <p:txBody>
          <a:bodyPr/>
          <a:lstStyle>
            <a:lvl1pPr>
              <a:defRPr>
                <a:solidFill>
                  <a:schemeClr val="tx2"/>
                </a:solidFill>
              </a:defRPr>
            </a:lvl1pPr>
            <a:extLst/>
          </a:lstStyle>
          <a:p>
            <a:endParaRPr lang="el-GR"/>
          </a:p>
        </p:txBody>
      </p:sp>
      <p:sp>
        <p:nvSpPr>
          <p:cNvPr id="4" name="Θέση αριθμού διαφάνειας 3"/>
          <p:cNvSpPr>
            <a:spLocks noGrp="1"/>
          </p:cNvSpPr>
          <p:nvPr>
            <p:ph type="sldNum" sz="quarter" idx="12"/>
          </p:nvPr>
        </p:nvSpPr>
        <p:spPr/>
        <p:txBody>
          <a:bodyPr/>
          <a:lstStyle>
            <a:extLst/>
          </a:lstStyle>
          <a:p>
            <a:fld id="{87DC2DEA-DFA5-40AE-A9E0-546861BE59A2}"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83519A8A-ABD8-4CBD-9F63-811D6E5C120C}" type="datetimeFigureOut">
              <a:rPr lang="el-GR" smtClean="0"/>
              <a:t>11/10/2019</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87DC2DEA-DFA5-40AE-A9E0-546861BE59A2}"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2"/>
      </p:bgRef>
    </p:bg>
    <p:spTree>
      <p:nvGrpSpPr>
        <p:cNvPr id="1" name=""/>
        <p:cNvGrpSpPr/>
        <p:nvPr/>
      </p:nvGrpSpPr>
      <p:grpSpPr>
        <a:xfrm>
          <a:off x="0" y="0"/>
          <a:ext cx="0" cy="0"/>
          <a:chOff x="0" y="0"/>
          <a:chExt cx="0" cy="0"/>
        </a:xfrm>
      </p:grpSpPr>
      <p:sp>
        <p:nvSpPr>
          <p:cNvPr id="8" name="Ορθογώνιο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Ορθογώνιο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Τίτλος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l-GR" smtClean="0"/>
              <a:t>Στυλ κύριου τίτλου</a:t>
            </a:r>
            <a:endParaRPr kumimoji="0" lang="en-US" dirty="0"/>
          </a:p>
        </p:txBody>
      </p:sp>
      <p:sp>
        <p:nvSpPr>
          <p:cNvPr id="4" name="Θέση κειμένου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extLst/>
          </a:lstStyle>
          <a:p>
            <a:fld id="{83519A8A-ABD8-4CBD-9F63-811D6E5C120C}" type="datetimeFigureOut">
              <a:rPr lang="el-GR" smtClean="0"/>
              <a:t>11/10/2019</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87DC2DEA-DFA5-40AE-A9E0-546861BE59A2}" type="slidenum">
              <a:rPr lang="el-GR" smtClean="0"/>
              <a:t>‹#›</a:t>
            </a:fld>
            <a:endParaRPr lang="el-GR"/>
          </a:p>
        </p:txBody>
      </p:sp>
      <p:sp>
        <p:nvSpPr>
          <p:cNvPr id="10" name="Θέση εικόνας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Ορθογώνιο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Θέση τίτλου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l-GR" smtClean="0"/>
              <a:t>Στυλ κύριου τίτλου</a:t>
            </a:r>
            <a:endParaRPr kumimoji="0" lang="en-US"/>
          </a:p>
        </p:txBody>
      </p:sp>
      <p:sp>
        <p:nvSpPr>
          <p:cNvPr id="31" name="Θέση κειμένου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7" name="Θέση ημερομηνίας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3519A8A-ABD8-4CBD-9F63-811D6E5C120C}" type="datetimeFigureOut">
              <a:rPr lang="el-GR" smtClean="0"/>
              <a:t>11/10/2019</a:t>
            </a:fld>
            <a:endParaRPr lang="el-GR"/>
          </a:p>
        </p:txBody>
      </p:sp>
      <p:sp>
        <p:nvSpPr>
          <p:cNvPr id="4" name="Θέση υποσέλιδου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l-GR"/>
          </a:p>
        </p:txBody>
      </p:sp>
      <p:sp>
        <p:nvSpPr>
          <p:cNvPr id="16" name="Θέση αριθμού διαφάνειας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87DC2DEA-DFA5-40AE-A9E0-546861BE59A2}"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err="1" smtClean="0"/>
              <a:t>τριτη</a:t>
            </a:r>
            <a:r>
              <a:rPr lang="el-GR" dirty="0" smtClean="0"/>
              <a:t> </a:t>
            </a:r>
            <a:r>
              <a:rPr lang="el-GR" dirty="0" err="1" smtClean="0"/>
              <a:t>ηλικια</a:t>
            </a:r>
            <a:r>
              <a:rPr lang="el-GR" dirty="0"/>
              <a:t/>
            </a:r>
            <a:br>
              <a:rPr lang="el-GR" dirty="0"/>
            </a:br>
            <a:endParaRPr lang="el-GR" dirty="0"/>
          </a:p>
        </p:txBody>
      </p:sp>
      <p:sp>
        <p:nvSpPr>
          <p:cNvPr id="3" name="Υπότιτλος 2"/>
          <p:cNvSpPr>
            <a:spLocks noGrp="1"/>
          </p:cNvSpPr>
          <p:nvPr>
            <p:ph type="subTitle" idx="1"/>
          </p:nvPr>
        </p:nvSpPr>
        <p:spPr/>
        <p:txBody>
          <a:bodyPr/>
          <a:lstStyle/>
          <a:p>
            <a:r>
              <a:rPr lang="el-GR" dirty="0" smtClean="0"/>
              <a:t>Ορισμός, χαρακτηριστικά, προβλήματα και τρόποι παρέμβασης.</a:t>
            </a:r>
            <a:endParaRPr lang="el-GR" dirty="0"/>
          </a:p>
        </p:txBody>
      </p:sp>
    </p:spTree>
    <p:extLst>
      <p:ext uri="{BB962C8B-B14F-4D97-AF65-F5344CB8AC3E}">
        <p14:creationId xmlns:p14="http://schemas.microsoft.com/office/powerpoint/2010/main" val="2467466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905000" y="332656"/>
            <a:ext cx="7239000" cy="1143000"/>
          </a:xfrm>
        </p:spPr>
        <p:txBody>
          <a:bodyPr/>
          <a:lstStyle/>
          <a:p>
            <a:r>
              <a:rPr lang="el-GR" dirty="0" err="1" smtClean="0"/>
              <a:t>Παρεμβασεισ</a:t>
            </a:r>
            <a:r>
              <a:rPr lang="el-GR" dirty="0" smtClean="0"/>
              <a:t> </a:t>
            </a:r>
            <a:endParaRPr lang="el-GR" dirty="0"/>
          </a:p>
        </p:txBody>
      </p:sp>
      <p:sp>
        <p:nvSpPr>
          <p:cNvPr id="3" name="Θέση περιεχομένου 2"/>
          <p:cNvSpPr>
            <a:spLocks noGrp="1"/>
          </p:cNvSpPr>
          <p:nvPr>
            <p:ph idx="1"/>
          </p:nvPr>
        </p:nvSpPr>
        <p:spPr/>
        <p:txBody>
          <a:bodyPr>
            <a:normAutofit lnSpcReduction="10000"/>
          </a:bodyPr>
          <a:lstStyle/>
          <a:p>
            <a:r>
              <a:rPr lang="el-GR" dirty="0" smtClean="0"/>
              <a:t>Προτροπή των ηλικιωμένων για συμμετοχή σε αθλητικές και πολιτιστικές δραστηριότητες.</a:t>
            </a:r>
          </a:p>
          <a:p>
            <a:r>
              <a:rPr lang="el-GR" dirty="0" smtClean="0"/>
              <a:t>Επαφή και εξοικείωση με τη σύγχρονη τεχνολογία.</a:t>
            </a:r>
          </a:p>
          <a:p>
            <a:r>
              <a:rPr lang="el-GR" dirty="0" smtClean="0"/>
              <a:t>Προτροπή για εκμάθηση καινούριων δεξιοτήτων.</a:t>
            </a:r>
          </a:p>
          <a:p>
            <a:r>
              <a:rPr lang="el-GR" dirty="0" smtClean="0"/>
              <a:t>Διοργάνωση εκδηλώσεων και δραστηριοτήτων στις δομές φιλοξενίας των ηλικιωμένων ατόμων.</a:t>
            </a:r>
          </a:p>
          <a:p>
            <a:r>
              <a:rPr lang="el-GR" dirty="0" smtClean="0"/>
              <a:t>Συμμετοχή, όσο το δυνατόν, στην οικογενειακή ζωή.</a:t>
            </a:r>
            <a:endParaRPr lang="el-GR" dirty="0"/>
          </a:p>
        </p:txBody>
      </p:sp>
    </p:spTree>
    <p:extLst>
      <p:ext uri="{BB962C8B-B14F-4D97-AF65-F5344CB8AC3E}">
        <p14:creationId xmlns:p14="http://schemas.microsoft.com/office/powerpoint/2010/main" val="37279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267744" y="404664"/>
            <a:ext cx="7239000" cy="1143000"/>
          </a:xfrm>
        </p:spPr>
        <p:txBody>
          <a:bodyPr/>
          <a:lstStyle/>
          <a:p>
            <a:r>
              <a:rPr lang="el-GR" dirty="0" err="1" smtClean="0"/>
              <a:t>Συνεχεια</a:t>
            </a:r>
            <a:r>
              <a:rPr lang="el-GR" dirty="0" smtClean="0"/>
              <a:t>                   </a:t>
            </a:r>
            <a:endParaRPr lang="el-GR" dirty="0"/>
          </a:p>
        </p:txBody>
      </p:sp>
      <p:sp>
        <p:nvSpPr>
          <p:cNvPr id="3" name="Θέση περιεχομένου 2"/>
          <p:cNvSpPr>
            <a:spLocks noGrp="1"/>
          </p:cNvSpPr>
          <p:nvPr>
            <p:ph idx="1"/>
          </p:nvPr>
        </p:nvSpPr>
        <p:spPr/>
        <p:txBody>
          <a:bodyPr/>
          <a:lstStyle/>
          <a:p>
            <a:r>
              <a:rPr lang="el-GR" dirty="0" smtClean="0"/>
              <a:t>Έμφαση στην Κοινωνική πολιτική( καλύτερη υγειονομική περίθαλψη, βελτιωμένες υπηρεσίες σε ΚΑΠΗ και ΚΗΦΗ, …).</a:t>
            </a:r>
          </a:p>
          <a:p>
            <a:r>
              <a:rPr lang="el-GR" dirty="0" smtClean="0"/>
              <a:t>Επίδειξη ευγένειας και σεβασμού των νεότερων ανθρώπων προς </a:t>
            </a:r>
            <a:r>
              <a:rPr lang="el-GR" smtClean="0"/>
              <a:t>τους ηλικιωμένους.</a:t>
            </a:r>
            <a:endParaRPr lang="el-GR" dirty="0"/>
          </a:p>
        </p:txBody>
      </p:sp>
    </p:spTree>
    <p:extLst>
      <p:ext uri="{BB962C8B-B14F-4D97-AF65-F5344CB8AC3E}">
        <p14:creationId xmlns:p14="http://schemas.microsoft.com/office/powerpoint/2010/main" val="2308882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Φροντιστεσ</a:t>
            </a:r>
            <a:r>
              <a:rPr lang="el-GR" dirty="0" smtClean="0"/>
              <a:t> </a:t>
            </a:r>
            <a:r>
              <a:rPr lang="el-GR" dirty="0" err="1" smtClean="0"/>
              <a:t>τριτησ</a:t>
            </a:r>
            <a:r>
              <a:rPr lang="el-GR" dirty="0" smtClean="0"/>
              <a:t> </a:t>
            </a:r>
            <a:r>
              <a:rPr lang="el-GR" dirty="0" err="1" smtClean="0"/>
              <a:t>ηλικιασ</a:t>
            </a:r>
            <a:endParaRPr lang="el-GR" dirty="0"/>
          </a:p>
        </p:txBody>
      </p:sp>
      <p:sp>
        <p:nvSpPr>
          <p:cNvPr id="3" name="Θέση περιεχομένου 2"/>
          <p:cNvSpPr>
            <a:spLocks noGrp="1"/>
          </p:cNvSpPr>
          <p:nvPr>
            <p:ph idx="1"/>
          </p:nvPr>
        </p:nvSpPr>
        <p:spPr/>
        <p:txBody>
          <a:bodyPr>
            <a:normAutofit lnSpcReduction="10000"/>
          </a:bodyPr>
          <a:lstStyle/>
          <a:p>
            <a:pPr marL="0" indent="0">
              <a:buNone/>
            </a:pPr>
            <a:r>
              <a:rPr lang="el-GR" dirty="0" smtClean="0"/>
              <a:t>Το τι σημαίνει </a:t>
            </a:r>
            <a:r>
              <a:rPr lang="el-GR" dirty="0" smtClean="0">
                <a:solidFill>
                  <a:srgbClr val="FF0000"/>
                </a:solidFill>
              </a:rPr>
              <a:t>φροντίζω</a:t>
            </a:r>
            <a:r>
              <a:rPr lang="el-GR" dirty="0" smtClean="0"/>
              <a:t> </a:t>
            </a:r>
            <a:r>
              <a:rPr lang="el-GR" dirty="0" smtClean="0">
                <a:solidFill>
                  <a:srgbClr val="FF0000"/>
                </a:solidFill>
              </a:rPr>
              <a:t>εξαρτάται</a:t>
            </a:r>
            <a:r>
              <a:rPr lang="el-GR" dirty="0" smtClean="0"/>
              <a:t> από την εποχή που ζούμε, αλλά και από την κουλτούρα και το πολιτιστικό πλαίσιο στο οποίο μεγαλώνουμε. Άρα για τον καθένα μας, ό όρος </a:t>
            </a:r>
            <a:r>
              <a:rPr lang="el-GR" dirty="0" smtClean="0">
                <a:solidFill>
                  <a:srgbClr val="FF0000"/>
                </a:solidFill>
              </a:rPr>
              <a:t>φροντίδα</a:t>
            </a:r>
            <a:r>
              <a:rPr lang="el-GR" dirty="0" smtClean="0"/>
              <a:t> έχει μια διαφορετική διάσταση.</a:t>
            </a:r>
          </a:p>
          <a:p>
            <a:pPr marL="0" indent="0">
              <a:buNone/>
            </a:pPr>
            <a:r>
              <a:rPr lang="el-GR" dirty="0" smtClean="0"/>
              <a:t>Με την αύξηση πάντως του προσδόκιμου ζωής, την εξέλιξη της ιατρικής και τη βελτίωση των συνθηκών της ζωής, έχει αυξηθεί και το ποσοστό των ανθρώπων που ζουν μεν περισσότερα χρόνια, αλλά που χρειάζονται φροντίδα στην καθημερινότητά τους, είτε ολιγόωρη και μερική, είτε πολύωρη και αποκλειστική.</a:t>
            </a:r>
            <a:endParaRPr lang="el-GR" dirty="0"/>
          </a:p>
        </p:txBody>
      </p:sp>
    </p:spTree>
    <p:extLst>
      <p:ext uri="{BB962C8B-B14F-4D97-AF65-F5344CB8AC3E}">
        <p14:creationId xmlns:p14="http://schemas.microsoft.com/office/powerpoint/2010/main" val="257385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Φροντιστεσ</a:t>
            </a:r>
            <a:r>
              <a:rPr lang="el-GR" dirty="0" smtClean="0"/>
              <a:t> </a:t>
            </a:r>
            <a:r>
              <a:rPr lang="el-GR" dirty="0" err="1" smtClean="0"/>
              <a:t>τριτησ</a:t>
            </a:r>
            <a:r>
              <a:rPr lang="el-GR" dirty="0" smtClean="0"/>
              <a:t> </a:t>
            </a:r>
            <a:r>
              <a:rPr lang="el-GR" dirty="0" err="1" smtClean="0"/>
              <a:t>ηλικιασ</a:t>
            </a:r>
            <a:endParaRPr lang="el-GR" dirty="0"/>
          </a:p>
        </p:txBody>
      </p:sp>
      <p:sp>
        <p:nvSpPr>
          <p:cNvPr id="3" name="Θέση περιεχομένου 2"/>
          <p:cNvSpPr>
            <a:spLocks noGrp="1"/>
          </p:cNvSpPr>
          <p:nvPr>
            <p:ph idx="1"/>
          </p:nvPr>
        </p:nvSpPr>
        <p:spPr/>
        <p:txBody>
          <a:bodyPr>
            <a:normAutofit fontScale="92500"/>
          </a:bodyPr>
          <a:lstStyle/>
          <a:p>
            <a:pPr marL="0" indent="0">
              <a:buNone/>
            </a:pPr>
            <a:r>
              <a:rPr lang="el-GR" dirty="0" smtClean="0"/>
              <a:t>Έτσι προέκυψε η ανάγκη της ύπαρξης φροντιστών.</a:t>
            </a:r>
          </a:p>
          <a:p>
            <a:pPr marL="0" indent="0">
              <a:buNone/>
            </a:pPr>
            <a:r>
              <a:rPr lang="el-GR" dirty="0" smtClean="0"/>
              <a:t>Οι φροντιστές διακρίνονται στους</a:t>
            </a:r>
            <a:r>
              <a:rPr lang="en-US" dirty="0" smtClean="0"/>
              <a:t>:</a:t>
            </a:r>
            <a:r>
              <a:rPr lang="el-GR" dirty="0" smtClean="0"/>
              <a:t> 1.</a:t>
            </a:r>
            <a:r>
              <a:rPr lang="el-GR" dirty="0" smtClean="0">
                <a:solidFill>
                  <a:srgbClr val="FF0000"/>
                </a:solidFill>
              </a:rPr>
              <a:t>Επίσημους</a:t>
            </a:r>
            <a:r>
              <a:rPr lang="el-GR" dirty="0" smtClean="0"/>
              <a:t> και 2.</a:t>
            </a:r>
            <a:r>
              <a:rPr lang="el-GR" dirty="0" smtClean="0">
                <a:solidFill>
                  <a:srgbClr val="FF0000"/>
                </a:solidFill>
              </a:rPr>
              <a:t>Ανεπίσημους</a:t>
            </a:r>
            <a:r>
              <a:rPr lang="el-GR" dirty="0" smtClean="0"/>
              <a:t>.</a:t>
            </a:r>
          </a:p>
          <a:p>
            <a:pPr marL="0" indent="0">
              <a:buNone/>
            </a:pPr>
            <a:r>
              <a:rPr lang="el-GR" dirty="0" smtClean="0"/>
              <a:t>Επίσημοι είναι οι φροντιστές που ειδικεύονται σε επαγγελματικές υπηρεσίες μακροχρόνιας φροντίδας , ως υπάλληλοι κάποιου φορέα δημόσιου ή ιδιωτικού. Σε αυτούς συγκαταλέγονται οι νοσηλευτές, οι κοινωνικοί λειτουργοί ..</a:t>
            </a:r>
          </a:p>
          <a:p>
            <a:pPr marL="0" indent="0">
              <a:buNone/>
            </a:pPr>
            <a:r>
              <a:rPr lang="el-GR" dirty="0" smtClean="0"/>
              <a:t>Ανεπίσημοι είναι οι φροντιστές που δεν έχουν κάποια εξειδίκευση και που κάποιες φορές είναι αμειβόμενοι αλλά τις περισσότερες </a:t>
            </a:r>
            <a:r>
              <a:rPr lang="el-GR" dirty="0" smtClean="0"/>
              <a:t>είναι </a:t>
            </a:r>
            <a:r>
              <a:rPr lang="el-GR" dirty="0" smtClean="0"/>
              <a:t>άμισθοι.</a:t>
            </a:r>
            <a:endParaRPr lang="el-GR" dirty="0"/>
          </a:p>
        </p:txBody>
      </p:sp>
    </p:spTree>
    <p:extLst>
      <p:ext uri="{BB962C8B-B14F-4D97-AF65-F5344CB8AC3E}">
        <p14:creationId xmlns:p14="http://schemas.microsoft.com/office/powerpoint/2010/main" val="21274608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55776" y="404664"/>
            <a:ext cx="7239000" cy="1143000"/>
          </a:xfrm>
        </p:spPr>
        <p:txBody>
          <a:bodyPr/>
          <a:lstStyle/>
          <a:p>
            <a:r>
              <a:rPr lang="el-GR" dirty="0" err="1" smtClean="0"/>
              <a:t>συνεχεια</a:t>
            </a:r>
            <a:endParaRPr lang="el-GR" dirty="0"/>
          </a:p>
        </p:txBody>
      </p:sp>
      <p:sp>
        <p:nvSpPr>
          <p:cNvPr id="3" name="Θέση περιεχομένου 2"/>
          <p:cNvSpPr>
            <a:spLocks noGrp="1"/>
          </p:cNvSpPr>
          <p:nvPr>
            <p:ph idx="1"/>
          </p:nvPr>
        </p:nvSpPr>
        <p:spPr>
          <a:xfrm>
            <a:off x="611560" y="1628800"/>
            <a:ext cx="7239000" cy="4846320"/>
          </a:xfrm>
        </p:spPr>
        <p:txBody>
          <a:bodyPr/>
          <a:lstStyle/>
          <a:p>
            <a:pPr marL="0" indent="0">
              <a:buNone/>
            </a:pPr>
            <a:r>
              <a:rPr lang="el-GR" dirty="0" smtClean="0"/>
              <a:t>Στους ανεπίσημους φροντιστές ανήκουν συνήθως τα μέλη της οικογένειας του ηλικιωμένου. Οι φροντιστές αυτοί ονομάζονται </a:t>
            </a:r>
            <a:r>
              <a:rPr lang="el-GR" dirty="0" smtClean="0">
                <a:solidFill>
                  <a:srgbClr val="FF0000"/>
                </a:solidFill>
              </a:rPr>
              <a:t>Οικογενειακοί</a:t>
            </a:r>
            <a:r>
              <a:rPr lang="el-GR" dirty="0" smtClean="0"/>
              <a:t> φροντιστές. Στη χώρα μας λόγω της κουλτούρας που έχουμε, η οικογένεια διατηρεί κυρίως την ευθύνη των ηλικιωμένων. Ακόμα κι αν το έργο αυτό είναι δύσκολο και απαιτεί αλλαγές </a:t>
            </a:r>
            <a:r>
              <a:rPr lang="el-GR" dirty="0" smtClean="0"/>
              <a:t>στην </a:t>
            </a:r>
            <a:r>
              <a:rPr lang="el-GR" dirty="0" smtClean="0"/>
              <a:t>οικογενειακή δομή. Το ζήτημα οικογενειακός </a:t>
            </a:r>
            <a:r>
              <a:rPr lang="el-GR" dirty="0" smtClean="0"/>
              <a:t>φροντιστής </a:t>
            </a:r>
            <a:r>
              <a:rPr lang="el-GR" dirty="0" smtClean="0"/>
              <a:t>έχει συζητηθεί ελάχιστα ως εκ τούτου, εφόσον θεωρείται </a:t>
            </a:r>
            <a:r>
              <a:rPr lang="el-GR" dirty="0" smtClean="0">
                <a:solidFill>
                  <a:srgbClr val="FF0000"/>
                </a:solidFill>
              </a:rPr>
              <a:t>καθήκον και υποχρέωση </a:t>
            </a:r>
            <a:r>
              <a:rPr lang="el-GR" dirty="0" smtClean="0"/>
              <a:t>η φροντίδα του ηλικιωμένου από την οικογένεια του.</a:t>
            </a:r>
            <a:endParaRPr lang="el-GR" dirty="0"/>
          </a:p>
        </p:txBody>
      </p:sp>
    </p:spTree>
    <p:extLst>
      <p:ext uri="{BB962C8B-B14F-4D97-AF65-F5344CB8AC3E}">
        <p14:creationId xmlns:p14="http://schemas.microsoft.com/office/powerpoint/2010/main" val="973671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smtClean="0"/>
              <a:t>Ρολοσ</a:t>
            </a:r>
            <a:r>
              <a:rPr lang="el-GR" dirty="0" smtClean="0"/>
              <a:t> – </a:t>
            </a:r>
            <a:r>
              <a:rPr lang="el-GR" dirty="0" err="1" smtClean="0"/>
              <a:t>καθηκοντα</a:t>
            </a:r>
            <a:r>
              <a:rPr lang="el-GR" dirty="0" smtClean="0"/>
              <a:t> </a:t>
            </a:r>
            <a:r>
              <a:rPr lang="el-GR" dirty="0" err="1" smtClean="0"/>
              <a:t>φροντιστη</a:t>
            </a:r>
            <a:endParaRPr lang="el-GR" dirty="0"/>
          </a:p>
        </p:txBody>
      </p:sp>
      <p:sp>
        <p:nvSpPr>
          <p:cNvPr id="3" name="Θέση περιεχομένου 2"/>
          <p:cNvSpPr>
            <a:spLocks noGrp="1"/>
          </p:cNvSpPr>
          <p:nvPr>
            <p:ph idx="1"/>
          </p:nvPr>
        </p:nvSpPr>
        <p:spPr/>
        <p:txBody>
          <a:bodyPr>
            <a:normAutofit lnSpcReduction="10000"/>
          </a:bodyPr>
          <a:lstStyle/>
          <a:p>
            <a:pPr marL="0" indent="0">
              <a:buNone/>
            </a:pPr>
            <a:r>
              <a:rPr lang="el-GR" dirty="0" smtClean="0"/>
              <a:t>Τα καθήκοντα ενός φροντιστή αλλάζουν ανάλογα με τις ανάγκες του ωφελούμενου.</a:t>
            </a:r>
            <a:r>
              <a:rPr lang="en-US" dirty="0" smtClean="0"/>
              <a:t> </a:t>
            </a:r>
            <a:r>
              <a:rPr lang="el-GR" dirty="0" smtClean="0"/>
              <a:t>Ωστόσο σε γενικές γραμμές είναι τα ακόλουθα</a:t>
            </a:r>
            <a:r>
              <a:rPr lang="en-US" dirty="0" smtClean="0"/>
              <a:t>:</a:t>
            </a:r>
            <a:r>
              <a:rPr lang="el-GR" dirty="0" smtClean="0"/>
              <a:t> </a:t>
            </a:r>
          </a:p>
          <a:p>
            <a:pPr marL="514350" indent="-514350">
              <a:buFont typeface="+mj-lt"/>
              <a:buAutoNum type="arabicPeriod"/>
            </a:pPr>
            <a:r>
              <a:rPr lang="el-GR" dirty="0" smtClean="0"/>
              <a:t>Κάλυψη καθημερινών αναγκών (ψώνια, μαγειρική, καθαριότητα, προσωπική υγιεινή..)</a:t>
            </a:r>
          </a:p>
          <a:p>
            <a:pPr marL="514350" indent="-514350">
              <a:buFont typeface="+mj-lt"/>
              <a:buAutoNum type="arabicPeriod"/>
            </a:pPr>
            <a:r>
              <a:rPr lang="el-GR" dirty="0" smtClean="0"/>
              <a:t>Ψυχοκοινωνική κάλυψη (παρέα, ενθάρρυνση, επιβράβευση, κοινωνικές δεξιότητες..)</a:t>
            </a:r>
          </a:p>
          <a:p>
            <a:pPr marL="514350" indent="-514350">
              <a:buFont typeface="+mj-lt"/>
              <a:buAutoNum type="arabicPeriod"/>
            </a:pPr>
            <a:r>
              <a:rPr lang="el-GR" dirty="0" smtClean="0"/>
              <a:t>Κάλυψη οικονομικών υποχρεώσεων (πληρωμή  λογαριασμών</a:t>
            </a:r>
            <a:r>
              <a:rPr lang="el-GR" dirty="0"/>
              <a:t> </a:t>
            </a:r>
            <a:r>
              <a:rPr lang="el-GR" dirty="0" smtClean="0"/>
              <a:t>, αγορά φαρμάκων..)</a:t>
            </a:r>
          </a:p>
          <a:p>
            <a:pPr marL="514350" indent="-514350">
              <a:buFont typeface="+mj-lt"/>
              <a:buAutoNum type="arabicPeriod"/>
            </a:pPr>
            <a:endParaRPr lang="el-GR" dirty="0"/>
          </a:p>
        </p:txBody>
      </p:sp>
    </p:spTree>
    <p:extLst>
      <p:ext uri="{BB962C8B-B14F-4D97-AF65-F5344CB8AC3E}">
        <p14:creationId xmlns:p14="http://schemas.microsoft.com/office/powerpoint/2010/main" val="3106201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smtClean="0"/>
              <a:t>Βασικεσ</a:t>
            </a:r>
            <a:r>
              <a:rPr lang="el-GR" dirty="0" smtClean="0"/>
              <a:t> </a:t>
            </a:r>
            <a:r>
              <a:rPr lang="el-GR" dirty="0" err="1" smtClean="0"/>
              <a:t>αρχεσ</a:t>
            </a:r>
            <a:r>
              <a:rPr lang="el-GR" dirty="0" smtClean="0"/>
              <a:t> στη </a:t>
            </a:r>
            <a:r>
              <a:rPr lang="el-GR" dirty="0" err="1" smtClean="0"/>
              <a:t>φροντιδα</a:t>
            </a:r>
            <a:r>
              <a:rPr lang="el-GR" dirty="0" smtClean="0"/>
              <a:t> </a:t>
            </a:r>
            <a:r>
              <a:rPr lang="el-GR" dirty="0" err="1" smtClean="0"/>
              <a:t>ηλικιωμενων</a:t>
            </a:r>
            <a:r>
              <a:rPr lang="el-GR" dirty="0" smtClean="0"/>
              <a:t>.</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Σεβασμός στην ανθρώπινη αξιοπρέπεια.</a:t>
            </a:r>
          </a:p>
          <a:p>
            <a:r>
              <a:rPr lang="el-GR" dirty="0" smtClean="0"/>
              <a:t>Φροντίδα για σωματική και πνευματική ευεξία του ηλικιωμένου.</a:t>
            </a:r>
          </a:p>
          <a:p>
            <a:r>
              <a:rPr lang="el-GR" dirty="0" smtClean="0"/>
              <a:t>Παροχή ασφάλειας.</a:t>
            </a:r>
          </a:p>
          <a:p>
            <a:r>
              <a:rPr lang="el-GR" dirty="0" smtClean="0"/>
              <a:t>Εχεμύθεια και δημιουργία κλίματος εμπιστοσύνης.</a:t>
            </a:r>
          </a:p>
          <a:p>
            <a:r>
              <a:rPr lang="el-GR" dirty="0" smtClean="0"/>
              <a:t>Προώθηση της ανεξαρτησίας και της αυτονομίας του ωφελούμενου, κατά το δυνατόν. (συμμετοχή του ίδιου στη σίτιση, ώρες ύπνου, κινητικότητα…)</a:t>
            </a:r>
          </a:p>
          <a:p>
            <a:r>
              <a:rPr lang="el-GR" dirty="0" smtClean="0"/>
              <a:t>Κατάλληλη διαμόρφωση του χώρου παραμονής, σύμφωνα με τις ανάγκες του ηλικιωμένου ατόμου.</a:t>
            </a:r>
          </a:p>
          <a:p>
            <a:endParaRPr lang="el-GR" dirty="0"/>
          </a:p>
        </p:txBody>
      </p:sp>
    </p:spTree>
    <p:extLst>
      <p:ext uri="{BB962C8B-B14F-4D97-AF65-F5344CB8AC3E}">
        <p14:creationId xmlns:p14="http://schemas.microsoft.com/office/powerpoint/2010/main" val="2621177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smtClean="0"/>
              <a:t>Προσδιορισμοσ</a:t>
            </a:r>
            <a:r>
              <a:rPr lang="el-GR" dirty="0" smtClean="0"/>
              <a:t> </a:t>
            </a:r>
            <a:r>
              <a:rPr lang="el-GR" dirty="0" err="1" smtClean="0"/>
              <a:t>τησ</a:t>
            </a:r>
            <a:r>
              <a:rPr lang="el-GR" dirty="0" smtClean="0"/>
              <a:t> </a:t>
            </a:r>
            <a:r>
              <a:rPr lang="el-GR" dirty="0" err="1" smtClean="0"/>
              <a:t>τριτησ</a:t>
            </a:r>
            <a:r>
              <a:rPr lang="el-GR" dirty="0" smtClean="0"/>
              <a:t> </a:t>
            </a:r>
            <a:r>
              <a:rPr lang="el-GR" dirty="0" err="1" smtClean="0"/>
              <a:t>ηλικιασ</a:t>
            </a:r>
            <a:r>
              <a:rPr lang="el-GR" dirty="0" smtClean="0"/>
              <a:t>.</a:t>
            </a:r>
            <a:endParaRPr lang="el-GR" dirty="0"/>
          </a:p>
        </p:txBody>
      </p:sp>
      <p:sp>
        <p:nvSpPr>
          <p:cNvPr id="3" name="Θέση περιεχομένου 2"/>
          <p:cNvSpPr>
            <a:spLocks noGrp="1"/>
          </p:cNvSpPr>
          <p:nvPr>
            <p:ph idx="1"/>
          </p:nvPr>
        </p:nvSpPr>
        <p:spPr/>
        <p:txBody>
          <a:bodyPr>
            <a:normAutofit fontScale="92500"/>
          </a:bodyPr>
          <a:lstStyle/>
          <a:p>
            <a:r>
              <a:rPr lang="el-GR" dirty="0" smtClean="0"/>
              <a:t>Διεθνώς πλέον αναγνωρίζεται ως έναρξη της τρίτης ηλικίας το 65</a:t>
            </a:r>
            <a:r>
              <a:rPr lang="el-GR" baseline="30000" dirty="0" smtClean="0"/>
              <a:t>ο</a:t>
            </a:r>
            <a:r>
              <a:rPr lang="el-GR" dirty="0" smtClean="0"/>
              <a:t> έτος, που ταυτίζεται με τη συνταξιοδότηση.</a:t>
            </a:r>
          </a:p>
          <a:p>
            <a:r>
              <a:rPr lang="el-GR" dirty="0" smtClean="0"/>
              <a:t>Ωστόσο ανάλογα με τις εποχή που διανύουμε, αλλά και τις διαφορετικές κοινωνίες, επικράτησαν κατά καιρούς διαφορετικές απόψεις για το χρονολογικό προσδιορισμό του γήρατος, αλλά και για τα χαρακτηριστικά αυτού.</a:t>
            </a:r>
          </a:p>
          <a:p>
            <a:r>
              <a:rPr lang="el-GR" dirty="0" smtClean="0"/>
              <a:t>Στη σημερινή εποχή που το προσδόκιμο ζωής έχει αυξηθεί σημαντικά, αναφερόμαστε πια και σε μια τέταρτη ηλικία(80 ή 85 έτος κι άνω).</a:t>
            </a:r>
          </a:p>
          <a:p>
            <a:endParaRPr lang="el-GR" dirty="0"/>
          </a:p>
        </p:txBody>
      </p:sp>
    </p:spTree>
    <p:extLst>
      <p:ext uri="{BB962C8B-B14F-4D97-AF65-F5344CB8AC3E}">
        <p14:creationId xmlns:p14="http://schemas.microsoft.com/office/powerpoint/2010/main" val="440679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55576" y="332656"/>
            <a:ext cx="7239000" cy="1143000"/>
          </a:xfrm>
        </p:spPr>
        <p:txBody>
          <a:bodyPr>
            <a:normAutofit fontScale="90000"/>
          </a:bodyPr>
          <a:lstStyle/>
          <a:p>
            <a:r>
              <a:rPr lang="el-GR" dirty="0" smtClean="0"/>
              <a:t/>
            </a:r>
            <a:br>
              <a:rPr lang="el-GR" dirty="0" smtClean="0"/>
            </a:br>
            <a:r>
              <a:rPr lang="el-GR" dirty="0"/>
              <a:t/>
            </a:r>
            <a:br>
              <a:rPr lang="el-GR" dirty="0"/>
            </a:br>
            <a:r>
              <a:rPr lang="el-GR" dirty="0" smtClean="0"/>
              <a:t/>
            </a:r>
            <a:br>
              <a:rPr lang="el-GR" dirty="0" smtClean="0"/>
            </a:br>
            <a:r>
              <a:rPr lang="el-GR" dirty="0" smtClean="0"/>
              <a:t>Τι είναι η </a:t>
            </a:r>
            <a:r>
              <a:rPr lang="el-GR" dirty="0" err="1" smtClean="0"/>
              <a:t>γηρανση</a:t>
            </a:r>
            <a:r>
              <a:rPr lang="en-US" dirty="0" smtClean="0"/>
              <a:t>;</a:t>
            </a:r>
            <a:endParaRPr lang="el-GR" dirty="0"/>
          </a:p>
        </p:txBody>
      </p:sp>
      <p:sp>
        <p:nvSpPr>
          <p:cNvPr id="3" name="Θέση περιεχομένου 2"/>
          <p:cNvSpPr>
            <a:spLocks noGrp="1"/>
          </p:cNvSpPr>
          <p:nvPr>
            <p:ph idx="1"/>
          </p:nvPr>
        </p:nvSpPr>
        <p:spPr/>
        <p:txBody>
          <a:bodyPr>
            <a:normAutofit lnSpcReduction="10000"/>
          </a:bodyPr>
          <a:lstStyle/>
          <a:p>
            <a:r>
              <a:rPr lang="el-GR" dirty="0" smtClean="0"/>
              <a:t>Η γήρανση θεωρείται ως μια ατέρμονη διαδικασία, η οποία διαφοροποιείται από άτομο σε άτομο, αλλά και από σύστημα σε σύστημα του ίδιου του ατόμου.</a:t>
            </a:r>
          </a:p>
          <a:p>
            <a:r>
              <a:rPr lang="el-GR" dirty="0" smtClean="0"/>
              <a:t>Η γήρανση ουσιαστικά συμβολίζει τις αλλαγές που συντελούνται στον οργανικό – σωματικό τομέα, στον ψυχοσυναισθηματικό, στον γνωστικό, αλλά και στον κοινωνικό.</a:t>
            </a:r>
          </a:p>
          <a:p>
            <a:r>
              <a:rPr lang="el-GR" dirty="0" smtClean="0"/>
              <a:t>Το πότε και με ποιο ρυθμό θα επέλθει το γήρας στον κάθε άνθρωπο, αλλά και στον κάθε τομέα της ολότητάς του, εξαρτάται από πολλές παραμέτρους</a:t>
            </a:r>
            <a:r>
              <a:rPr lang="en-US" dirty="0" smtClean="0"/>
              <a:t>:</a:t>
            </a:r>
            <a:endParaRPr lang="el-GR" dirty="0" smtClean="0"/>
          </a:p>
          <a:p>
            <a:endParaRPr lang="el-GR" dirty="0"/>
          </a:p>
        </p:txBody>
      </p:sp>
    </p:spTree>
    <p:extLst>
      <p:ext uri="{BB962C8B-B14F-4D97-AF65-F5344CB8AC3E}">
        <p14:creationId xmlns:p14="http://schemas.microsoft.com/office/powerpoint/2010/main" val="4256431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67544" y="1412776"/>
            <a:ext cx="7239000" cy="4846320"/>
          </a:xfrm>
        </p:spPr>
        <p:txBody>
          <a:bodyPr/>
          <a:lstStyle/>
          <a:p>
            <a:pPr marL="514350" indent="-514350">
              <a:buFont typeface="+mj-lt"/>
              <a:buAutoNum type="arabicPeriod"/>
            </a:pPr>
            <a:r>
              <a:rPr lang="el-GR" dirty="0" smtClean="0"/>
              <a:t>Γονίδιο – κληρονομικότητα.</a:t>
            </a:r>
          </a:p>
          <a:p>
            <a:pPr marL="514350" indent="-514350">
              <a:buFont typeface="+mj-lt"/>
              <a:buAutoNum type="arabicPeriod"/>
            </a:pPr>
            <a:r>
              <a:rPr lang="el-GR" dirty="0" smtClean="0"/>
              <a:t>Διατροφή , άσκηση και γενικά τρόπος ζωής και καθημερινές συνήθειες.</a:t>
            </a:r>
          </a:p>
          <a:p>
            <a:pPr marL="514350" indent="-514350">
              <a:buFont typeface="+mj-lt"/>
              <a:buAutoNum type="arabicPeriod"/>
            </a:pPr>
            <a:r>
              <a:rPr lang="el-GR" dirty="0" smtClean="0"/>
              <a:t>Κοινωνική ζωή.</a:t>
            </a:r>
          </a:p>
          <a:p>
            <a:pPr marL="514350" indent="-514350">
              <a:buFont typeface="+mj-lt"/>
              <a:buAutoNum type="arabicPeriod"/>
            </a:pPr>
            <a:r>
              <a:rPr lang="el-GR" dirty="0" smtClean="0"/>
              <a:t>Ψυχοσυναισθηματικός τομέας και γενικότερη ψυχική ευεξία.</a:t>
            </a:r>
          </a:p>
          <a:p>
            <a:pPr marL="514350" indent="-514350">
              <a:buFont typeface="+mj-lt"/>
              <a:buAutoNum type="arabicPeriod"/>
            </a:pPr>
            <a:r>
              <a:rPr lang="el-GR" dirty="0" smtClean="0"/>
              <a:t>Υποστηρικτικό πλαίσιο. (Τυπικό και άτυπο).</a:t>
            </a:r>
          </a:p>
          <a:p>
            <a:pPr marL="0" indent="0">
              <a:buNone/>
            </a:pPr>
            <a:r>
              <a:rPr lang="el-GR" dirty="0" smtClean="0"/>
              <a:t>Γεγονός είναι πάντως ότι στον 21</a:t>
            </a:r>
            <a:r>
              <a:rPr lang="el-GR" baseline="30000" dirty="0" smtClean="0"/>
              <a:t>ο</a:t>
            </a:r>
            <a:r>
              <a:rPr lang="el-GR" dirty="0" smtClean="0"/>
              <a:t> Αιώνα το ποσοστό των ηλικιωμένων ατόμων σε σχέση με το συνολικό πληθυσμό, καθώς και το προσδόκιμο ζωής έχουν αυξηθεί σημαντικά.</a:t>
            </a:r>
          </a:p>
          <a:p>
            <a:pPr marL="0" indent="0">
              <a:buNone/>
            </a:pPr>
            <a:endParaRPr lang="el-GR" dirty="0"/>
          </a:p>
        </p:txBody>
      </p:sp>
    </p:spTree>
    <p:extLst>
      <p:ext uri="{BB962C8B-B14F-4D97-AF65-F5344CB8AC3E}">
        <p14:creationId xmlns:p14="http://schemas.microsoft.com/office/powerpoint/2010/main" val="2936037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smtClean="0"/>
              <a:t>Χαρακτηριστικα</a:t>
            </a:r>
            <a:r>
              <a:rPr lang="el-GR" dirty="0" smtClean="0"/>
              <a:t> </a:t>
            </a:r>
            <a:r>
              <a:rPr lang="el-GR" dirty="0" err="1" smtClean="0"/>
              <a:t>τησ</a:t>
            </a:r>
            <a:r>
              <a:rPr lang="el-GR" dirty="0" smtClean="0"/>
              <a:t> </a:t>
            </a:r>
            <a:r>
              <a:rPr lang="el-GR" dirty="0" err="1" smtClean="0"/>
              <a:t>τριτησ</a:t>
            </a:r>
            <a:r>
              <a:rPr lang="el-GR" dirty="0" smtClean="0"/>
              <a:t> </a:t>
            </a:r>
            <a:r>
              <a:rPr lang="el-GR" dirty="0" err="1" smtClean="0"/>
              <a:t>ηλικιασ</a:t>
            </a:r>
            <a:r>
              <a:rPr lang="el-GR" dirty="0" smtClean="0"/>
              <a:t>.</a:t>
            </a:r>
            <a:br>
              <a:rPr lang="el-GR" dirty="0" smtClean="0"/>
            </a:br>
            <a:r>
              <a:rPr lang="el-GR" dirty="0"/>
              <a:t> </a:t>
            </a:r>
            <a:r>
              <a:rPr lang="el-GR" dirty="0" smtClean="0"/>
              <a:t>              </a:t>
            </a:r>
            <a:r>
              <a:rPr lang="el-GR" dirty="0" err="1" smtClean="0"/>
              <a:t>θετικα</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smtClean="0"/>
              <a:t>Οι ηλικιωμένοι άνθρωποι έχουν λόγω της εμπειρίας ζωής τους, ρεαλιστική θεώρηση των πραγμάτων.</a:t>
            </a:r>
          </a:p>
          <a:p>
            <a:r>
              <a:rPr lang="el-GR" dirty="0" smtClean="0"/>
              <a:t>Διδάσκουν πολλά πράγματα στους νεότερους τους.</a:t>
            </a:r>
          </a:p>
          <a:p>
            <a:r>
              <a:rPr lang="el-GR" dirty="0" smtClean="0"/>
              <a:t>Προσφέρουν σημαντική υποστήριξη και βοήθεια στα παιδιά τους, είτε συναισθηματική, είτε οικονομική.</a:t>
            </a:r>
          </a:p>
          <a:p>
            <a:r>
              <a:rPr lang="el-GR" dirty="0" smtClean="0"/>
              <a:t>Συχνά προτάσσουν τη λογική, αντί του συναισθήματος, προκειμένου να επιλύσουν ένα θέμα.</a:t>
            </a:r>
          </a:p>
          <a:p>
            <a:r>
              <a:rPr lang="el-GR" dirty="0" smtClean="0"/>
              <a:t>Έχουν συνήθως αρκετό ελεύθερο χρόνο, για να ασχοληθούν με δραστηριότητες και χόμπι , που δεν μπορούσαν στη νεότητά τους.</a:t>
            </a:r>
            <a:endParaRPr lang="el-GR" dirty="0"/>
          </a:p>
        </p:txBody>
      </p:sp>
    </p:spTree>
    <p:extLst>
      <p:ext uri="{BB962C8B-B14F-4D97-AF65-F5344CB8AC3E}">
        <p14:creationId xmlns:p14="http://schemas.microsoft.com/office/powerpoint/2010/main" val="3371822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           </a:t>
            </a:r>
            <a:r>
              <a:rPr lang="el-GR" dirty="0" err="1" smtClean="0"/>
              <a:t>αρνητικα</a:t>
            </a:r>
            <a:endParaRPr lang="el-GR" dirty="0"/>
          </a:p>
        </p:txBody>
      </p:sp>
      <p:sp>
        <p:nvSpPr>
          <p:cNvPr id="3" name="Θέση περιεχομένου 2"/>
          <p:cNvSpPr>
            <a:spLocks noGrp="1"/>
          </p:cNvSpPr>
          <p:nvPr>
            <p:ph idx="1"/>
          </p:nvPr>
        </p:nvSpPr>
        <p:spPr/>
        <p:txBody>
          <a:bodyPr>
            <a:normAutofit lnSpcReduction="10000"/>
          </a:bodyPr>
          <a:lstStyle/>
          <a:p>
            <a:r>
              <a:rPr lang="el-GR" dirty="0" smtClean="0"/>
              <a:t>Συχνά οι ηλικιωμένοι γίνονται έντονα εγωκεντρικοί.</a:t>
            </a:r>
          </a:p>
          <a:p>
            <a:r>
              <a:rPr lang="el-GR" dirty="0" smtClean="0"/>
              <a:t>Είναι κάποιες φορές δύστροποι και απαισιόδοξοι.</a:t>
            </a:r>
          </a:p>
          <a:p>
            <a:r>
              <a:rPr lang="el-GR" dirty="0" smtClean="0"/>
              <a:t>Έχουν μειωμένη ενεργητικότητα, λόγω κούρασης σωματικής και ψυχικής.</a:t>
            </a:r>
          </a:p>
          <a:p>
            <a:r>
              <a:rPr lang="el-GR" dirty="0" smtClean="0"/>
              <a:t>Αποδοκιμάζουν τις πιο σύγχρονες απόψεις και τις επιλογές των νέων ανθρώπων.</a:t>
            </a:r>
          </a:p>
          <a:p>
            <a:r>
              <a:rPr lang="el-GR" dirty="0" smtClean="0"/>
              <a:t>Έχουν μια πιο συντηρητική «ματιά» και διακρίνονται από καχυποψία.</a:t>
            </a:r>
          </a:p>
          <a:p>
            <a:r>
              <a:rPr lang="el-GR" dirty="0" smtClean="0"/>
              <a:t>Είναι περισσότερο άτολμοι. Φοβούνται ή δυσπιστούν στο «καινούριο».</a:t>
            </a:r>
          </a:p>
          <a:p>
            <a:endParaRPr lang="el-GR" dirty="0"/>
          </a:p>
        </p:txBody>
      </p:sp>
    </p:spTree>
    <p:extLst>
      <p:ext uri="{BB962C8B-B14F-4D97-AF65-F5344CB8AC3E}">
        <p14:creationId xmlns:p14="http://schemas.microsoft.com/office/powerpoint/2010/main" val="2048188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smtClean="0"/>
              <a:t>Προβληματα</a:t>
            </a:r>
            <a:r>
              <a:rPr lang="el-GR" dirty="0" smtClean="0"/>
              <a:t> στην </a:t>
            </a:r>
            <a:r>
              <a:rPr lang="el-GR" dirty="0" err="1" smtClean="0"/>
              <a:t>τριτη</a:t>
            </a:r>
            <a:r>
              <a:rPr lang="el-GR" dirty="0" smtClean="0"/>
              <a:t> </a:t>
            </a:r>
            <a:r>
              <a:rPr lang="el-GR" dirty="0" err="1" smtClean="0"/>
              <a:t>ηλικια</a:t>
            </a:r>
            <a:r>
              <a:rPr lang="el-GR" dirty="0" smtClean="0"/>
              <a:t>.</a:t>
            </a:r>
            <a:endParaRPr lang="el-GR" dirty="0"/>
          </a:p>
        </p:txBody>
      </p:sp>
      <p:sp>
        <p:nvSpPr>
          <p:cNvPr id="3" name="Θέση περιεχομένου 2"/>
          <p:cNvSpPr>
            <a:spLocks noGrp="1"/>
          </p:cNvSpPr>
          <p:nvPr>
            <p:ph idx="1"/>
          </p:nvPr>
        </p:nvSpPr>
        <p:spPr/>
        <p:txBody>
          <a:bodyPr>
            <a:normAutofit fontScale="92500"/>
          </a:bodyPr>
          <a:lstStyle/>
          <a:p>
            <a:pPr marL="0" indent="0">
              <a:buNone/>
            </a:pPr>
            <a:r>
              <a:rPr lang="el-GR" dirty="0" smtClean="0"/>
              <a:t>Τα προβλήματα αυτής της ηλικίας διακρίνονται σε</a:t>
            </a:r>
            <a:r>
              <a:rPr lang="en-US" dirty="0" smtClean="0"/>
              <a:t>:</a:t>
            </a:r>
            <a:endParaRPr lang="el-GR" dirty="0" smtClean="0"/>
          </a:p>
          <a:p>
            <a:pPr marL="0" indent="0">
              <a:buNone/>
            </a:pPr>
            <a:r>
              <a:rPr lang="el-GR" dirty="0" smtClean="0">
                <a:solidFill>
                  <a:srgbClr val="FF0000"/>
                </a:solidFill>
              </a:rPr>
              <a:t>Βιολογικά – Οργανικά</a:t>
            </a:r>
            <a:r>
              <a:rPr lang="el-GR" dirty="0" smtClean="0"/>
              <a:t>.</a:t>
            </a:r>
          </a:p>
          <a:p>
            <a:pPr marL="0" indent="0">
              <a:buNone/>
            </a:pPr>
            <a:r>
              <a:rPr lang="el-GR" dirty="0" smtClean="0">
                <a:solidFill>
                  <a:srgbClr val="FF0000"/>
                </a:solidFill>
              </a:rPr>
              <a:t>Ψυχολογικά – Κοινωνικά</a:t>
            </a:r>
            <a:r>
              <a:rPr lang="el-GR" dirty="0" smtClean="0"/>
              <a:t>.</a:t>
            </a:r>
          </a:p>
          <a:p>
            <a:pPr marL="0" indent="0">
              <a:buNone/>
            </a:pPr>
            <a:r>
              <a:rPr lang="el-GR" dirty="0" smtClean="0">
                <a:solidFill>
                  <a:srgbClr val="FF0000"/>
                </a:solidFill>
              </a:rPr>
              <a:t>Οικονομικά</a:t>
            </a:r>
            <a:r>
              <a:rPr lang="el-GR" dirty="0" smtClean="0"/>
              <a:t>. </a:t>
            </a:r>
          </a:p>
          <a:p>
            <a:pPr marL="0" indent="0">
              <a:buNone/>
            </a:pPr>
            <a:r>
              <a:rPr lang="el-GR" dirty="0">
                <a:solidFill>
                  <a:schemeClr val="tx2"/>
                </a:solidFill>
              </a:rPr>
              <a:t> </a:t>
            </a:r>
            <a:r>
              <a:rPr lang="el-GR" dirty="0" smtClean="0">
                <a:solidFill>
                  <a:schemeClr val="tx2"/>
                </a:solidFill>
              </a:rPr>
              <a:t>                Βιολογικά – οργανικά</a:t>
            </a:r>
            <a:r>
              <a:rPr lang="el-GR" dirty="0" smtClean="0"/>
              <a:t>.</a:t>
            </a:r>
          </a:p>
          <a:p>
            <a:r>
              <a:rPr lang="el-GR" dirty="0" smtClean="0"/>
              <a:t>Νόσοι, παθήσεις.</a:t>
            </a:r>
          </a:p>
          <a:p>
            <a:r>
              <a:rPr lang="el-GR" dirty="0" smtClean="0"/>
              <a:t>Κινητικά προβλήματα – δυσκολίες.</a:t>
            </a:r>
          </a:p>
          <a:p>
            <a:r>
              <a:rPr lang="el-GR" dirty="0" smtClean="0"/>
              <a:t>Αισθητηριακή έκπτωση (μειωμένη ακοή και όραση).</a:t>
            </a:r>
          </a:p>
          <a:p>
            <a:r>
              <a:rPr lang="el-GR" dirty="0" smtClean="0"/>
              <a:t>Περιορισμένη ενεργητικότητα – κούραση σωματική.</a:t>
            </a:r>
          </a:p>
        </p:txBody>
      </p:sp>
    </p:spTree>
    <p:extLst>
      <p:ext uri="{BB962C8B-B14F-4D97-AF65-F5344CB8AC3E}">
        <p14:creationId xmlns:p14="http://schemas.microsoft.com/office/powerpoint/2010/main" val="1895371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err="1" smtClean="0"/>
              <a:t>Ψυχολογικα</a:t>
            </a:r>
            <a:r>
              <a:rPr lang="el-GR" dirty="0" smtClean="0"/>
              <a:t> – </a:t>
            </a:r>
            <a:r>
              <a:rPr lang="el-GR" dirty="0" err="1" smtClean="0"/>
              <a:t>κοινωνικα</a:t>
            </a:r>
            <a:endParaRPr lang="el-GR" dirty="0"/>
          </a:p>
        </p:txBody>
      </p:sp>
      <p:sp>
        <p:nvSpPr>
          <p:cNvPr id="3" name="Θέση περιεχομένου 2"/>
          <p:cNvSpPr>
            <a:spLocks noGrp="1"/>
          </p:cNvSpPr>
          <p:nvPr>
            <p:ph idx="1"/>
          </p:nvPr>
        </p:nvSpPr>
        <p:spPr/>
        <p:txBody>
          <a:bodyPr/>
          <a:lstStyle/>
          <a:p>
            <a:r>
              <a:rPr lang="el-GR" dirty="0" smtClean="0"/>
              <a:t>Ψυχική κούραση.</a:t>
            </a:r>
          </a:p>
          <a:p>
            <a:r>
              <a:rPr lang="el-GR" dirty="0" smtClean="0"/>
              <a:t>Τάση απομόνωσης και απόσυρσης.</a:t>
            </a:r>
          </a:p>
          <a:p>
            <a:r>
              <a:rPr lang="el-GR" dirty="0" smtClean="0"/>
              <a:t>Απώλεια του νοήματος της ζωής.</a:t>
            </a:r>
          </a:p>
          <a:p>
            <a:r>
              <a:rPr lang="el-GR" dirty="0" smtClean="0"/>
              <a:t>Έντονη επίκριση απέναντι στους νεότερους.</a:t>
            </a:r>
          </a:p>
          <a:p>
            <a:r>
              <a:rPr lang="el-GR" dirty="0" smtClean="0"/>
              <a:t>Άγχος και φόβος θανάτου.</a:t>
            </a:r>
          </a:p>
          <a:p>
            <a:r>
              <a:rPr lang="el-GR" dirty="0" smtClean="0"/>
              <a:t>Κατάθλιψη.</a:t>
            </a:r>
          </a:p>
          <a:p>
            <a:r>
              <a:rPr lang="el-GR" dirty="0" smtClean="0"/>
              <a:t>Άνοια.</a:t>
            </a:r>
          </a:p>
          <a:p>
            <a:r>
              <a:rPr lang="el-GR" dirty="0" smtClean="0"/>
              <a:t>Μειωμένη συμμετοχή σε κοινωνικά δρώμενα.</a:t>
            </a:r>
          </a:p>
          <a:p>
            <a:endParaRPr lang="el-GR" dirty="0"/>
          </a:p>
        </p:txBody>
      </p:sp>
    </p:spTree>
    <p:extLst>
      <p:ext uri="{BB962C8B-B14F-4D97-AF65-F5344CB8AC3E}">
        <p14:creationId xmlns:p14="http://schemas.microsoft.com/office/powerpoint/2010/main" val="3295084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Οικονομικα</a:t>
            </a:r>
            <a:r>
              <a:rPr lang="el-GR" dirty="0" smtClean="0"/>
              <a:t> </a:t>
            </a:r>
            <a:r>
              <a:rPr lang="el-GR" dirty="0" err="1" smtClean="0"/>
              <a:t>προβληματα</a:t>
            </a:r>
            <a:endParaRPr lang="el-GR" dirty="0"/>
          </a:p>
        </p:txBody>
      </p:sp>
      <p:sp>
        <p:nvSpPr>
          <p:cNvPr id="3" name="Θέση περιεχομένου 2"/>
          <p:cNvSpPr>
            <a:spLocks noGrp="1"/>
          </p:cNvSpPr>
          <p:nvPr>
            <p:ph idx="1"/>
          </p:nvPr>
        </p:nvSpPr>
        <p:spPr/>
        <p:txBody>
          <a:bodyPr>
            <a:normAutofit fontScale="92500"/>
          </a:bodyPr>
          <a:lstStyle/>
          <a:p>
            <a:r>
              <a:rPr lang="el-GR" dirty="0" smtClean="0"/>
              <a:t>Δυσκολία να ανταπεξέλθουν σε καθημερινές οικονομικές καταστάσεις.</a:t>
            </a:r>
          </a:p>
          <a:p>
            <a:r>
              <a:rPr lang="el-GR" dirty="0" smtClean="0"/>
              <a:t>Φόβος οικονομικός απέναντι στο ενδεχόμενο σοβαρών και μακροχρόνιων προβλημάτων υγείας.</a:t>
            </a:r>
          </a:p>
          <a:p>
            <a:pPr marL="0" indent="0">
              <a:buNone/>
            </a:pPr>
            <a:r>
              <a:rPr lang="el-GR" dirty="0" smtClean="0"/>
              <a:t>Όλα τα παραπάνω προβλήματα προκύπτουν σαφέστατα από το πέρασμα του χρόνου, ωστόσο σχετίζονται και με την </a:t>
            </a:r>
            <a:r>
              <a:rPr lang="el-GR" dirty="0" err="1" smtClean="0"/>
              <a:t>ελλειπή</a:t>
            </a:r>
            <a:r>
              <a:rPr lang="el-GR" dirty="0" smtClean="0"/>
              <a:t> κοινωνική πρόνοια και φροντίδα απέναντι στην Τρίτη ηλικία , καθώς και από την κακομεταχείριση και εκμετάλλευση των ηλικιωμένων, που συμβαίνουν σε κάποιες περιπτώσεις.</a:t>
            </a:r>
            <a:endParaRPr lang="el-GR" dirty="0"/>
          </a:p>
        </p:txBody>
      </p:sp>
    </p:spTree>
    <p:extLst>
      <p:ext uri="{BB962C8B-B14F-4D97-AF65-F5344CB8AC3E}">
        <p14:creationId xmlns:p14="http://schemas.microsoft.com/office/powerpoint/2010/main" val="2981616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φθονία">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Αφθονί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5838</TotalTime>
  <Words>968</Words>
  <Application>Microsoft Office PowerPoint</Application>
  <PresentationFormat>Προβολή στην οθόνη (4:3)</PresentationFormat>
  <Paragraphs>83</Paragraphs>
  <Slides>16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Αφθονία</vt:lpstr>
      <vt:lpstr>τριτη ηλικια </vt:lpstr>
      <vt:lpstr>Προσδιορισμοσ τησ τριτησ ηλικιασ.</vt:lpstr>
      <vt:lpstr>   Τι είναι η γηρανση;</vt:lpstr>
      <vt:lpstr>Παρουσίαση του PowerPoint</vt:lpstr>
      <vt:lpstr>Χαρακτηριστικα τησ τριτησ ηλικιασ.                θετικα</vt:lpstr>
      <vt:lpstr>           αρνητικα</vt:lpstr>
      <vt:lpstr>Προβληματα στην τριτη ηλικια.</vt:lpstr>
      <vt:lpstr>Ψυχολογικα – κοινωνικα</vt:lpstr>
      <vt:lpstr>Οικονομικα προβληματα</vt:lpstr>
      <vt:lpstr>Παρεμβασεισ </vt:lpstr>
      <vt:lpstr>Συνεχεια                   </vt:lpstr>
      <vt:lpstr>Φροντιστεσ τριτησ ηλικιασ</vt:lpstr>
      <vt:lpstr>Φροντιστεσ τριτησ ηλικιασ</vt:lpstr>
      <vt:lpstr>συνεχεια</vt:lpstr>
      <vt:lpstr>Ρολοσ – καθηκοντα φροντιστη</vt:lpstr>
      <vt:lpstr>Βασικεσ αρχεσ στη φροντιδα ηλικιωμενων.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τριτη ηλικια</dc:title>
  <dc:creator>Dora</dc:creator>
  <cp:lastModifiedBy>Dora</cp:lastModifiedBy>
  <cp:revision>20</cp:revision>
  <dcterms:created xsi:type="dcterms:W3CDTF">2019-02-25T07:53:24Z</dcterms:created>
  <dcterms:modified xsi:type="dcterms:W3CDTF">2019-10-11T10:01:04Z</dcterms:modified>
</cp:coreProperties>
</file>