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56" r:id="rId5"/>
    <p:sldId id="273" r:id="rId6"/>
    <p:sldId id="274" r:id="rId7"/>
    <p:sldId id="288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6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D2AA-7262-49D7-A32C-0FDEC8A3C3E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D6E3-0511-45C8-B28B-8BCC1794139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8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D2AA-7262-49D7-A32C-0FDEC8A3C3E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D6E3-0511-45C8-B28B-8BCC1794139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D2AA-7262-49D7-A32C-0FDEC8A3C3E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D6E3-0511-45C8-B28B-8BCC1794139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9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D2AA-7262-49D7-A32C-0FDEC8A3C3E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D6E3-0511-45C8-B28B-8BCC1794139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1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D2AA-7262-49D7-A32C-0FDEC8A3C3E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D6E3-0511-45C8-B28B-8BCC1794139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1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D2AA-7262-49D7-A32C-0FDEC8A3C3E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D6E3-0511-45C8-B28B-8BCC1794139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D2AA-7262-49D7-A32C-0FDEC8A3C3E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D6E3-0511-45C8-B28B-8BCC1794139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0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D2AA-7262-49D7-A32C-0FDEC8A3C3E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D6E3-0511-45C8-B28B-8BCC1794139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3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D2AA-7262-49D7-A32C-0FDEC8A3C3E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D6E3-0511-45C8-B28B-8BCC1794139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8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D2AA-7262-49D7-A32C-0FDEC8A3C3E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D6E3-0511-45C8-B28B-8BCC1794139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2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D2AA-7262-49D7-A32C-0FDEC8A3C3E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D6E3-0511-45C8-B28B-8BCC1794139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0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2D2AA-7262-49D7-A32C-0FDEC8A3C3E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7D6E3-0511-45C8-B28B-8BCC1794139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4%CE%B9%CE%B5%CE%B8%CE%BD%CE%AD%CF%82_%CE%A3%CF%8D%CF%83%CF%84%CE%B7%CE%BC%CE%B1_%CE%9C%CE%BF%CE%BD%CE%AC%CE%B4%CF%89%CE%B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es, You Can Be a Vegetarian and an Athlete Too – Health Essentials from  Cleveland Cli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43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305900" y="551713"/>
            <a:ext cx="91841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Σύσταση &amp; </a:t>
            </a:r>
          </a:p>
          <a:p>
            <a:pPr algn="ctr"/>
            <a:r>
              <a:rPr lang="el-GR" sz="6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θερμιδικό </a:t>
            </a:r>
            <a:r>
              <a:rPr lang="el-GR" sz="6600" dirty="0">
                <a:solidFill>
                  <a:srgbClr val="002060"/>
                </a:solidFill>
                <a:latin typeface="Century Gothic" panose="020B0502020202020204" pitchFamily="34" charset="0"/>
              </a:rPr>
              <a:t>περιεχόμενο των </a:t>
            </a:r>
            <a:r>
              <a:rPr lang="el-GR" sz="6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τροφών</a:t>
            </a:r>
            <a:r>
              <a:rPr lang="el-GR" sz="6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6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hysicists Finally Discover Why Grapes Ignite in the Microwave | Discover  Mag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7957" y="1267098"/>
            <a:ext cx="9245489" cy="55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32959" y="378822"/>
            <a:ext cx="1042416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002060"/>
                </a:solidFill>
                <a:latin typeface="Bookman Old Style" panose="02050604050505020204" pitchFamily="18" charset="0"/>
              </a:rPr>
              <a:t>Η ενέργεια που περιέχει το κάθε τρόφιμο εξαρτάται από τα μακροθρεπτικά </a:t>
            </a:r>
            <a:r>
              <a:rPr lang="el-GR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συστατικά: </a:t>
            </a:r>
            <a:endParaRPr lang="el-GR" sz="3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n-US" sz="36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Y</a:t>
            </a:r>
            <a:r>
              <a:rPr lang="el-GR" sz="36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δατάνθρακες		 4</a:t>
            </a:r>
            <a:r>
              <a:rPr lang="en-US" sz="36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kcal</a:t>
            </a:r>
            <a:endParaRPr lang="el-GR" sz="36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endParaRPr lang="en-US" sz="36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r>
              <a:rPr lang="el-GR" sz="36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Λίπη	</a:t>
            </a:r>
            <a:r>
              <a:rPr lang="en-US" sz="36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			9kcal</a:t>
            </a:r>
            <a:endParaRPr lang="el-GR" sz="36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endParaRPr lang="en-US" sz="36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r>
              <a:rPr lang="el-GR" sz="36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Πρωτεΐνες </a:t>
            </a:r>
            <a:r>
              <a:rPr lang="en-US" sz="36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			4kcal</a:t>
            </a:r>
          </a:p>
          <a:p>
            <a:endParaRPr lang="en-US" sz="36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</a:t>
            </a:r>
            <a:r>
              <a:rPr lang="el-GR" sz="24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λκοόλ				7</a:t>
            </a:r>
            <a:r>
              <a:rPr lang="en-US" sz="24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kcal</a:t>
            </a:r>
            <a:endParaRPr lang="el-GR" sz="2400" dirty="0" smtClean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endParaRPr lang="el-GR" sz="3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l-GR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endParaRPr lang="el-GR" dirty="0"/>
          </a:p>
        </p:txBody>
      </p:sp>
      <p:sp>
        <p:nvSpPr>
          <p:cNvPr id="4" name="AutoShape 2" descr="Physicists Finally Discover Why Grapes Ignite in the Microwave | Discover 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1346654" cy="134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Orange Nutrition Facts and Health Benef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1711" y="0"/>
            <a:ext cx="9637102" cy="72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979964" y="759655"/>
            <a:ext cx="721203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Θερμιδική Αξία 1 πορτοκαλιού </a:t>
            </a:r>
          </a:p>
          <a:p>
            <a:endParaRPr lang="el-GR" sz="28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l-GR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Υδατάνθρακες 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15.4g</a:t>
            </a:r>
            <a:endParaRPr lang="el-GR" sz="28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l-GR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Λίπος 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	0.16g</a:t>
            </a:r>
            <a:endParaRPr lang="el-GR" sz="28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l-GR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Πρωτεΐνες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	1.2g</a:t>
            </a:r>
            <a:endParaRPr lang="el-GR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l-GR" sz="28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l-GR" sz="28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l-GR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l-GR" sz="28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l-GR" sz="28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range Nutrition Facts and Health Benef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6641" y="0"/>
            <a:ext cx="9229139" cy="69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/>
          <p:cNvSpPr/>
          <p:nvPr/>
        </p:nvSpPr>
        <p:spPr>
          <a:xfrm>
            <a:off x="211015" y="2771335"/>
            <a:ext cx="1645919" cy="15896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98475" y="3151163"/>
            <a:ext cx="2349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68kca</a:t>
            </a:r>
            <a:r>
              <a:rPr lang="en-US" sz="4000" dirty="0" smtClean="0">
                <a:solidFill>
                  <a:srgbClr val="FFC000"/>
                </a:solidFill>
              </a:rPr>
              <a:t>l</a:t>
            </a:r>
            <a:endParaRPr lang="en-US" sz="40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27580" y="693843"/>
            <a:ext cx="662514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2060"/>
                </a:solidFill>
                <a:latin typeface="Bookman Old Style" panose="02050604050505020204" pitchFamily="18" charset="0"/>
              </a:rPr>
              <a:t>Υδατάνθρακες</a:t>
            </a:r>
            <a:r>
              <a:rPr lang="el-GR" sz="4000" dirty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latin typeface="Bookman Old Style" panose="02050604050505020204" pitchFamily="18" charset="0"/>
              </a:rPr>
              <a:t>	</a:t>
            </a:r>
            <a:endParaRPr lang="en-US" sz="4000" dirty="0" smtClean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r>
              <a:rPr lang="en-US" sz="4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15.4 x 4 = 61.6 kcal</a:t>
            </a:r>
            <a:endParaRPr lang="el-GR" sz="40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endParaRPr lang="en-US" sz="4000" dirty="0" smtClean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r>
              <a:rPr lang="el-GR" sz="4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Λίπος</a:t>
            </a:r>
            <a:r>
              <a:rPr lang="el-GR" sz="4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latin typeface="Bookman Old Style" panose="02050604050505020204" pitchFamily="18" charset="0"/>
              </a:rPr>
              <a:t>		</a:t>
            </a:r>
            <a:endParaRPr lang="en-US" sz="4000" dirty="0" smtClean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r>
              <a:rPr lang="en-US" sz="4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0.16 x 9 = 1.44 kcal  </a:t>
            </a:r>
            <a:endParaRPr lang="el-GR" sz="40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endParaRPr lang="en-US" sz="4000" dirty="0" smtClean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r>
              <a:rPr lang="el-GR" sz="4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Πρωτεΐνες</a:t>
            </a:r>
            <a:r>
              <a:rPr lang="en-US" sz="4000" dirty="0">
                <a:solidFill>
                  <a:srgbClr val="FFC000"/>
                </a:solidFill>
                <a:latin typeface="Bookman Old Style" panose="02050604050505020204" pitchFamily="18" charset="0"/>
              </a:rPr>
              <a:t>	</a:t>
            </a:r>
            <a:r>
              <a:rPr lang="en-US" sz="4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  </a:t>
            </a:r>
          </a:p>
          <a:p>
            <a:r>
              <a:rPr lang="en-US" sz="4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1.2 x 4 = 4.8 kcal</a:t>
            </a:r>
            <a:endParaRPr lang="el-GR" sz="4000" dirty="0" smtClean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endParaRPr lang="el-GR" sz="40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r>
              <a:rPr lang="el-GR" sz="4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Σύνολο = 68 </a:t>
            </a:r>
            <a:r>
              <a:rPr lang="en-US" sz="40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kcal</a:t>
            </a:r>
            <a:endParaRPr lang="el-GR" sz="40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8811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ow Cooker Italian Chicken &amp; Potatoes | The Recipe Cri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26" y="0"/>
            <a:ext cx="4747874" cy="71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67287" y="1547446"/>
            <a:ext cx="63023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Θερμιδική Αξία </a:t>
            </a:r>
            <a:r>
              <a:rPr lang="en-US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150g </a:t>
            </a:r>
            <a:r>
              <a:rPr lang="el-GR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κοτόπουλου</a:t>
            </a:r>
          </a:p>
          <a:p>
            <a:endParaRPr lang="el-GR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l-GR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Υδατάνθρακες </a:t>
            </a: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3g</a:t>
            </a:r>
            <a:endParaRPr lang="el-GR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l-GR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Λίπος </a:t>
            </a: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		</a:t>
            </a:r>
            <a:r>
              <a:rPr lang="el-GR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25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g</a:t>
            </a:r>
            <a:endParaRPr lang="el-GR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l-GR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Πρωτεΐνες</a:t>
            </a: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l-GR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22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g</a:t>
            </a:r>
            <a:endParaRPr lang="el-GR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2233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44062" y="942535"/>
            <a:ext cx="82999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002060"/>
                </a:solidFill>
                <a:latin typeface="Bookman Old Style" panose="02050604050505020204" pitchFamily="18" charset="0"/>
              </a:rPr>
              <a:t>Υδατάνθρακες</a:t>
            </a:r>
            <a:r>
              <a:rPr lang="el-GR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	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3 </a:t>
            </a:r>
            <a:r>
              <a:rPr lang="en-US" sz="3200" dirty="0">
                <a:solidFill>
                  <a:srgbClr val="FF0000"/>
                </a:solidFill>
                <a:latin typeface="Bookman Old Style" panose="02050604050505020204" pitchFamily="18" charset="0"/>
              </a:rPr>
              <a:t>x 4 = </a:t>
            </a:r>
            <a:r>
              <a:rPr lang="en-US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12 </a:t>
            </a:r>
            <a:r>
              <a:rPr lang="en-US" sz="3200" dirty="0">
                <a:solidFill>
                  <a:srgbClr val="FF0000"/>
                </a:solidFill>
                <a:latin typeface="Bookman Old Style" panose="02050604050505020204" pitchFamily="18" charset="0"/>
              </a:rPr>
              <a:t>kcal</a:t>
            </a:r>
            <a:endParaRPr lang="el-GR" sz="32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endParaRPr lang="en-US" sz="32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r>
              <a:rPr lang="el-GR" sz="3200" dirty="0">
                <a:solidFill>
                  <a:srgbClr val="002060"/>
                </a:solidFill>
                <a:latin typeface="Bookman Old Style" panose="02050604050505020204" pitchFamily="18" charset="0"/>
              </a:rPr>
              <a:t>Λίπος</a:t>
            </a:r>
            <a:r>
              <a:rPr lang="el-GR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		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25 </a:t>
            </a:r>
            <a:r>
              <a:rPr lang="en-US" sz="3200" dirty="0">
                <a:solidFill>
                  <a:srgbClr val="FF0000"/>
                </a:solidFill>
                <a:latin typeface="Bookman Old Style" panose="02050604050505020204" pitchFamily="18" charset="0"/>
              </a:rPr>
              <a:t>x 9 = </a:t>
            </a:r>
            <a:r>
              <a:rPr lang="en-US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225 </a:t>
            </a:r>
            <a:r>
              <a:rPr lang="en-US" sz="3200" dirty="0">
                <a:solidFill>
                  <a:srgbClr val="FF0000"/>
                </a:solidFill>
                <a:latin typeface="Bookman Old Style" panose="02050604050505020204" pitchFamily="18" charset="0"/>
              </a:rPr>
              <a:t>kcal  </a:t>
            </a:r>
            <a:endParaRPr lang="el-GR" sz="32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endParaRPr lang="en-US" sz="32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r>
              <a:rPr lang="el-GR" sz="3200" dirty="0">
                <a:solidFill>
                  <a:srgbClr val="002060"/>
                </a:solidFill>
                <a:latin typeface="Bookman Old Style" panose="02050604050505020204" pitchFamily="18" charset="0"/>
              </a:rPr>
              <a:t>Πρωτεΐνες</a:t>
            </a:r>
            <a:r>
              <a:rPr lang="en-US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	 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22 </a:t>
            </a:r>
            <a:r>
              <a:rPr lang="en-US" sz="3200" dirty="0">
                <a:solidFill>
                  <a:srgbClr val="FF0000"/>
                </a:solidFill>
                <a:latin typeface="Bookman Old Style" panose="02050604050505020204" pitchFamily="18" charset="0"/>
              </a:rPr>
              <a:t>x 4 = </a:t>
            </a:r>
            <a:r>
              <a:rPr lang="en-US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88 kcal</a:t>
            </a:r>
          </a:p>
          <a:p>
            <a:endParaRPr lang="en-US" sz="32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r>
              <a:rPr lang="el-GR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Σύνολο = 325 </a:t>
            </a:r>
            <a:r>
              <a:rPr lang="en-US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kcal</a:t>
            </a:r>
            <a:r>
              <a:rPr lang="el-GR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endParaRPr lang="el-GR" sz="32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 descr="Slow Cooker Italian Chicken &amp; Potatoes | The Recipe Cri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26" y="0"/>
            <a:ext cx="4747874" cy="71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6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29797" y="1237957"/>
            <a:ext cx="74980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Θερμιδική Αξία </a:t>
            </a:r>
            <a:r>
              <a:rPr lang="en-US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</a:t>
            </a:r>
            <a:r>
              <a:rPr lang="el-GR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φλ. </a:t>
            </a:r>
            <a:r>
              <a:rPr lang="el-GR" sz="3600" dirty="0">
                <a:solidFill>
                  <a:srgbClr val="002060"/>
                </a:solidFill>
                <a:latin typeface="Bookman Old Style" panose="02050604050505020204" pitchFamily="18" charset="0"/>
              </a:rPr>
              <a:t>π</a:t>
            </a:r>
            <a:r>
              <a:rPr lang="el-GR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ατάτες φούρνου</a:t>
            </a:r>
          </a:p>
          <a:p>
            <a:endParaRPr lang="el-GR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l-GR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Υδατάνθρακες </a:t>
            </a: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l-GR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26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g</a:t>
            </a:r>
            <a:endParaRPr lang="el-GR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l-GR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Λίπος </a:t>
            </a: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		</a:t>
            </a:r>
            <a:r>
              <a:rPr lang="el-GR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0,2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g</a:t>
            </a:r>
            <a:endParaRPr lang="el-GR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l-GR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Πρωτεΐνες</a:t>
            </a: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l-GR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l-GR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2,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4g</a:t>
            </a:r>
            <a:endParaRPr lang="el-GR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 descr="Slow Cooker Italian Chicken &amp; Potatoes | The Recipe Cri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50498" y="0"/>
            <a:ext cx="5432446" cy="71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3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ow Cooker Italian Chicken &amp; Potatoes | The Recipe Cri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50498" y="0"/>
            <a:ext cx="5432446" cy="71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120640" y="576775"/>
            <a:ext cx="768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002060"/>
                </a:solidFill>
                <a:latin typeface="Bookman Old Style" panose="02050604050505020204" pitchFamily="18" charset="0"/>
              </a:rPr>
              <a:t>Υδατάνθρακες</a:t>
            </a:r>
            <a:r>
              <a:rPr lang="el-GR" sz="3600" dirty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en-US" sz="3600" dirty="0">
                <a:solidFill>
                  <a:srgbClr val="FFC000"/>
                </a:solidFill>
                <a:latin typeface="Bookman Old Style" panose="02050604050505020204" pitchFamily="18" charset="0"/>
              </a:rPr>
              <a:t>	</a:t>
            </a:r>
          </a:p>
          <a:p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26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x 4 =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1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04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kcal</a:t>
            </a:r>
            <a:endParaRPr lang="el-GR" sz="36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en-US" sz="36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r>
              <a:rPr lang="el-GR" sz="3600" dirty="0">
                <a:solidFill>
                  <a:srgbClr val="002060"/>
                </a:solidFill>
                <a:latin typeface="Bookman Old Style" panose="02050604050505020204" pitchFamily="18" charset="0"/>
              </a:rPr>
              <a:t>Λίπος</a:t>
            </a:r>
            <a:r>
              <a:rPr lang="el-GR" sz="3600" dirty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en-US" sz="3600" dirty="0">
                <a:solidFill>
                  <a:srgbClr val="FFC000"/>
                </a:solidFill>
                <a:latin typeface="Bookman Old Style" panose="02050604050505020204" pitchFamily="18" charset="0"/>
              </a:rPr>
              <a:t>		</a:t>
            </a:r>
          </a:p>
          <a:p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0,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x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9 =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kcal  </a:t>
            </a:r>
            <a:endParaRPr lang="el-GR" sz="36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en-US" sz="36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r>
              <a:rPr lang="el-GR" sz="3600" dirty="0">
                <a:solidFill>
                  <a:srgbClr val="002060"/>
                </a:solidFill>
                <a:latin typeface="Bookman Old Style" panose="02050604050505020204" pitchFamily="18" charset="0"/>
              </a:rPr>
              <a:t>Πρωτεΐνες</a:t>
            </a:r>
            <a:r>
              <a:rPr lang="en-US" sz="3600" dirty="0">
                <a:solidFill>
                  <a:srgbClr val="FFC000"/>
                </a:solidFill>
                <a:latin typeface="Bookman Old Style" panose="02050604050505020204" pitchFamily="18" charset="0"/>
              </a:rPr>
              <a:t>	  </a:t>
            </a: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,4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x 4 =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10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kcal</a:t>
            </a:r>
          </a:p>
          <a:p>
            <a:endParaRPr lang="en-US" sz="36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Σύνολο =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116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kcal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3660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Κρητικό παρθένο ελαιόλαδο 5lt - ΗΡΑΚΛΕΙΟ - Wikifar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79" y="0"/>
            <a:ext cx="9066627" cy="906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76776" y="1955408"/>
            <a:ext cx="75262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Θερμιδική Αξία 2 κουταλιών ελαιόλαδο</a:t>
            </a:r>
            <a:r>
              <a:rPr lang="el-GR" sz="3600" dirty="0">
                <a:solidFill>
                  <a:srgbClr val="002060"/>
                </a:solidFill>
                <a:latin typeface="Bookman Old Style" panose="02050604050505020204" pitchFamily="18" charset="0"/>
              </a:rPr>
              <a:t>υ</a:t>
            </a:r>
            <a:endParaRPr lang="el-GR" sz="36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l-GR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l-GR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Υδατάνθρακες </a:t>
            </a: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0g</a:t>
            </a:r>
            <a:endParaRPr lang="el-GR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l-GR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Λίπος </a:t>
            </a: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		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13</a:t>
            </a:r>
            <a:r>
              <a:rPr lang="el-GR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5g</a:t>
            </a:r>
            <a:endParaRPr lang="el-GR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l-GR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Πρωτεΐνες</a:t>
            </a:r>
            <a:r>
              <a:rPr lang="en-US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l-GR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	</a:t>
            </a:r>
            <a:r>
              <a:rPr lang="en-US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0g</a:t>
            </a:r>
            <a:endParaRPr lang="el-GR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91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Κρητικό παρθένο ελαιόλαδο 5lt - ΗΡΑΚΛΕΙΟ - Wikifar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79" y="0"/>
            <a:ext cx="9066627" cy="906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322363" y="1153551"/>
            <a:ext cx="78216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002060"/>
                </a:solidFill>
                <a:latin typeface="Bookman Old Style" panose="02050604050505020204" pitchFamily="18" charset="0"/>
              </a:rPr>
              <a:t>Υδατάνθρακες</a:t>
            </a:r>
            <a:r>
              <a:rPr lang="el-GR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	</a:t>
            </a:r>
          </a:p>
          <a:p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0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x 4 = </a:t>
            </a: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0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kcal</a:t>
            </a:r>
            <a:endParaRPr lang="el-GR" sz="3200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en-US" sz="32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r>
              <a:rPr lang="el-GR" sz="3200" dirty="0">
                <a:solidFill>
                  <a:srgbClr val="002060"/>
                </a:solidFill>
                <a:latin typeface="Bookman Old Style" panose="02050604050505020204" pitchFamily="18" charset="0"/>
              </a:rPr>
              <a:t>Λίπος</a:t>
            </a:r>
            <a:r>
              <a:rPr lang="el-GR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		</a:t>
            </a:r>
          </a:p>
          <a:p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13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x 9 = </a:t>
            </a: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117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kcal  </a:t>
            </a:r>
            <a:endParaRPr lang="el-GR" sz="3200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en-US" sz="3200" dirty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r>
              <a:rPr lang="el-GR" sz="3200" dirty="0">
                <a:solidFill>
                  <a:srgbClr val="002060"/>
                </a:solidFill>
                <a:latin typeface="Bookman Old Style" panose="02050604050505020204" pitchFamily="18" charset="0"/>
              </a:rPr>
              <a:t>Πρωτεΐνες</a:t>
            </a:r>
            <a:r>
              <a:rPr lang="en-US" sz="3200" dirty="0">
                <a:solidFill>
                  <a:srgbClr val="FFC000"/>
                </a:solidFill>
                <a:latin typeface="Bookman Old Style" panose="02050604050505020204" pitchFamily="18" charset="0"/>
              </a:rPr>
              <a:t>	  </a:t>
            </a:r>
          </a:p>
          <a:p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0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x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4 = </a:t>
            </a: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0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kcal</a:t>
            </a: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l-GR" sz="32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Σύνολο = </a:t>
            </a: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117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kcal</a:t>
            </a:r>
            <a:r>
              <a:rPr lang="el-GR" sz="32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933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44062" y="942535"/>
            <a:ext cx="82999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Υδατάνθρακες</a:t>
            </a:r>
            <a:r>
              <a:rPr lang="el-GR" sz="32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	</a:t>
            </a:r>
          </a:p>
          <a:p>
            <a:r>
              <a:rPr lang="el-GR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29</a:t>
            </a:r>
            <a:r>
              <a:rPr lang="en-US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x 4 = 1</a:t>
            </a:r>
            <a:r>
              <a:rPr lang="el-GR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16</a:t>
            </a:r>
            <a:r>
              <a:rPr lang="en-US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kcal</a:t>
            </a:r>
            <a:endParaRPr lang="el-GR" sz="320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endParaRPr lang="en-US" sz="3200" dirty="0" smtClean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r>
              <a:rPr lang="el-GR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Λίπος</a:t>
            </a:r>
            <a:r>
              <a:rPr lang="el-GR" sz="32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		</a:t>
            </a:r>
          </a:p>
          <a:p>
            <a:r>
              <a:rPr lang="el-GR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39</a:t>
            </a:r>
            <a:r>
              <a:rPr lang="en-US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x 9 = </a:t>
            </a:r>
            <a:r>
              <a:rPr lang="el-GR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351</a:t>
            </a:r>
            <a:r>
              <a:rPr lang="en-US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kcal  </a:t>
            </a:r>
            <a:endParaRPr lang="el-GR" sz="320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endParaRPr lang="en-US" sz="3200" dirty="0" smtClean="0">
              <a:solidFill>
                <a:srgbClr val="FFC000"/>
              </a:solidFill>
              <a:latin typeface="Bookman Old Style" panose="02050604050505020204" pitchFamily="18" charset="0"/>
            </a:endParaRPr>
          </a:p>
          <a:p>
            <a:r>
              <a:rPr lang="el-GR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Πρωτεΐνες</a:t>
            </a:r>
            <a:r>
              <a:rPr lang="en-US" sz="3200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	 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2</a:t>
            </a:r>
            <a:r>
              <a:rPr lang="el-GR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4</a:t>
            </a:r>
            <a:r>
              <a:rPr lang="en-US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x 4 = </a:t>
            </a:r>
            <a:r>
              <a:rPr lang="el-GR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96</a:t>
            </a:r>
            <a:r>
              <a:rPr lang="en-US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kcal</a:t>
            </a:r>
          </a:p>
          <a:p>
            <a:endParaRPr lang="en-US" sz="320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r>
              <a:rPr lang="el-GR" sz="32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Σύνολο = </a:t>
            </a:r>
            <a:r>
              <a:rPr lang="el-GR" sz="3200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563 </a:t>
            </a:r>
            <a:r>
              <a:rPr lang="en-US" sz="3200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kcal</a:t>
            </a:r>
            <a:r>
              <a:rPr lang="el-GR" sz="3200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endParaRPr lang="el-GR" sz="3200" u="sng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 descr="Slow Cooker Italian Chicken &amp; Potatoes | The Recipe Cri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18" y="-175386"/>
            <a:ext cx="7765365" cy="769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74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Art of Balance with Food and Fitness - Live Naturally Mag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1790294"/>
            <a:ext cx="932497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476103" y="1790294"/>
            <a:ext cx="395804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*   Ποσότητα </a:t>
            </a:r>
          </a:p>
          <a:p>
            <a:endParaRPr lang="el-GR" sz="3600" dirty="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el-GR" sz="36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*   Ποιότητα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74914" y="341608"/>
            <a:ext cx="1038932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Ισορροπημένη Διατροφή </a:t>
            </a:r>
          </a:p>
          <a:p>
            <a:endParaRPr lang="el-GR" dirty="0">
              <a:solidFill>
                <a:srgbClr val="00206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45307"/>
              </p:ext>
            </p:extLst>
          </p:nvPr>
        </p:nvGraphicFramePr>
        <p:xfrm>
          <a:off x="0" y="-1189"/>
          <a:ext cx="12192000" cy="8787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829028484"/>
                    </a:ext>
                  </a:extLst>
                </a:gridCol>
              </a:tblGrid>
              <a:tr h="11011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4000" kern="1200" dirty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4000" b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r>
                        <a:rPr lang="el-GR" sz="4000" b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ισοδύναμ</a:t>
                      </a:r>
                      <a:r>
                        <a:rPr lang="en-US" sz="4000" b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o</a:t>
                      </a:r>
                      <a:r>
                        <a:rPr lang="el-GR" sz="4000" b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US" sz="4000" b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(</a:t>
                      </a:r>
                      <a:r>
                        <a:rPr lang="el-GR" sz="4000" b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μερίδα </a:t>
                      </a:r>
                      <a:r>
                        <a:rPr lang="el-GR" sz="4000" b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διατροφής</a:t>
                      </a:r>
                      <a:r>
                        <a:rPr lang="el-GR" sz="4000" b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) κρέας  80 </a:t>
                      </a:r>
                      <a:r>
                        <a:rPr lang="en-US" sz="4000" b="0" kern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kcal</a:t>
                      </a:r>
                      <a:endParaRPr lang="en-US" sz="40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475285"/>
                  </a:ext>
                </a:extLst>
              </a:tr>
              <a:tr h="118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200" dirty="0" smtClean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r>
                        <a:rPr lang="el-GR" sz="4000" kern="1200" dirty="0" smtClean="0">
                          <a:effectLst/>
                          <a:latin typeface="Bookman Old Style" panose="02050604050505020204" pitchFamily="18" charset="0"/>
                        </a:rPr>
                        <a:t> ισοδύναμ</a:t>
                      </a:r>
                      <a:r>
                        <a:rPr lang="en-US" sz="4000" kern="1200" dirty="0" smtClean="0">
                          <a:effectLst/>
                          <a:latin typeface="Bookman Old Style" panose="02050604050505020204" pitchFamily="18" charset="0"/>
                        </a:rPr>
                        <a:t>o</a:t>
                      </a:r>
                      <a:r>
                        <a:rPr lang="el-GR" sz="4000" kern="1200" dirty="0" smtClean="0">
                          <a:effectLst/>
                          <a:latin typeface="Bookman Old Style" panose="02050604050505020204" pitchFamily="18" charset="0"/>
                        </a:rPr>
                        <a:t> γαλακτοκομικά</a:t>
                      </a:r>
                      <a:r>
                        <a:rPr lang="en-US" sz="4000" kern="1200" dirty="0" smtClean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l-GR" sz="4000" kern="1200" dirty="0" smtClean="0">
                          <a:effectLst/>
                          <a:latin typeface="Bookman Old Style" panose="02050604050505020204" pitchFamily="18" charset="0"/>
                        </a:rPr>
                        <a:t>         12</a:t>
                      </a:r>
                      <a:r>
                        <a:rPr lang="en-US" sz="4000" kern="1200" dirty="0" smtClean="0">
                          <a:effectLst/>
                          <a:latin typeface="Bookman Old Style" panose="02050604050505020204" pitchFamily="18" charset="0"/>
                        </a:rPr>
                        <a:t>0 </a:t>
                      </a:r>
                      <a:r>
                        <a:rPr lang="en-US" sz="4000" kern="1200" dirty="0">
                          <a:effectLst/>
                          <a:latin typeface="Bookman Old Style" panose="02050604050505020204" pitchFamily="18" charset="0"/>
                        </a:rPr>
                        <a:t>kcal</a:t>
                      </a:r>
                      <a:endParaRPr lang="en-US" sz="4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854639"/>
                  </a:ext>
                </a:extLst>
              </a:tr>
              <a:tr h="11629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200" dirty="0" smtClean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r>
                        <a:rPr lang="el-GR" sz="4000" kern="1200" dirty="0" smtClean="0">
                          <a:effectLst/>
                          <a:latin typeface="Bookman Old Style" panose="02050604050505020204" pitchFamily="18" charset="0"/>
                        </a:rPr>
                        <a:t> ισοδύναμ</a:t>
                      </a:r>
                      <a:r>
                        <a:rPr lang="en-US" sz="4000" kern="1200" dirty="0" smtClean="0">
                          <a:effectLst/>
                          <a:latin typeface="Bookman Old Style" panose="02050604050505020204" pitchFamily="18" charset="0"/>
                        </a:rPr>
                        <a:t>o</a:t>
                      </a:r>
                      <a:r>
                        <a:rPr lang="el-GR" sz="4000" kern="1200" dirty="0" smtClean="0">
                          <a:effectLst/>
                          <a:latin typeface="Bookman Old Style" panose="02050604050505020204" pitchFamily="18" charset="0"/>
                        </a:rPr>
                        <a:t> λαχανικά                     25 </a:t>
                      </a:r>
                      <a:r>
                        <a:rPr lang="en-US" sz="4000" kern="1200" dirty="0" smtClean="0">
                          <a:effectLst/>
                          <a:latin typeface="Bookman Old Style" panose="02050604050505020204" pitchFamily="18" charset="0"/>
                        </a:rPr>
                        <a:t>kcal</a:t>
                      </a:r>
                      <a:endParaRPr lang="en-US" sz="4000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716822"/>
                  </a:ext>
                </a:extLst>
              </a:tr>
              <a:tr h="1224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kern="1200" dirty="0" smtClean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r>
                        <a:rPr lang="el-GR" sz="4000" kern="1200" dirty="0" smtClean="0">
                          <a:effectLst/>
                          <a:latin typeface="Bookman Old Style" panose="02050604050505020204" pitchFamily="18" charset="0"/>
                        </a:rPr>
                        <a:t> ισοδύναμ</a:t>
                      </a:r>
                      <a:r>
                        <a:rPr lang="en-US" sz="4000" kern="1200" dirty="0" smtClean="0">
                          <a:effectLst/>
                          <a:latin typeface="Bookman Old Style" panose="02050604050505020204" pitchFamily="18" charset="0"/>
                        </a:rPr>
                        <a:t>o</a:t>
                      </a:r>
                      <a:r>
                        <a:rPr lang="el-GR" sz="4000" kern="1200" dirty="0" smtClean="0">
                          <a:effectLst/>
                          <a:latin typeface="Bookman Old Style" panose="02050604050505020204" pitchFamily="18" charset="0"/>
                        </a:rPr>
                        <a:t> φρούτα                        50 </a:t>
                      </a:r>
                      <a:r>
                        <a:rPr lang="en-US" sz="4000" kern="1200" dirty="0" smtClean="0">
                          <a:effectLst/>
                          <a:latin typeface="Bookman Old Style" panose="02050604050505020204" pitchFamily="18" charset="0"/>
                        </a:rPr>
                        <a:t>kcal</a:t>
                      </a:r>
                      <a:r>
                        <a:rPr lang="el-GR" sz="4000" kern="1200" dirty="0" smtClean="0">
                          <a:effectLst/>
                          <a:latin typeface="Bookman Old Style" panose="02050604050505020204" pitchFamily="18" charset="0"/>
                        </a:rPr>
                        <a:t>   </a:t>
                      </a:r>
                      <a:endParaRPr lang="en-US" sz="4000" dirty="0" smtClean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451022"/>
                  </a:ext>
                </a:extLst>
              </a:tr>
              <a:tr h="951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kern="1200" dirty="0" smtClean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r>
                        <a:rPr lang="el-GR" sz="4000" kern="1200" baseline="0" dirty="0" smtClean="0">
                          <a:effectLst/>
                          <a:latin typeface="Bookman Old Style" panose="02050604050505020204" pitchFamily="18" charset="0"/>
                        </a:rPr>
                        <a:t> ισοδύναμο </a:t>
                      </a:r>
                      <a:r>
                        <a:rPr lang="el-GR" sz="4000" kern="1200" dirty="0" smtClean="0">
                          <a:effectLst/>
                          <a:latin typeface="Bookman Old Style" panose="02050604050505020204" pitchFamily="18" charset="0"/>
                        </a:rPr>
                        <a:t> ψωμιού</a:t>
                      </a:r>
                      <a:r>
                        <a:rPr lang="el-GR" sz="4000" kern="1200" baseline="0" dirty="0" smtClean="0">
                          <a:effectLst/>
                          <a:latin typeface="Bookman Old Style" panose="02050604050505020204" pitchFamily="18" charset="0"/>
                        </a:rPr>
                        <a:t> δημητριακών </a:t>
                      </a:r>
                      <a:r>
                        <a:rPr lang="el-GR" sz="4000" kern="1200" dirty="0" smtClean="0">
                          <a:effectLst/>
                          <a:latin typeface="Bookman Old Style" panose="02050604050505020204" pitchFamily="18" charset="0"/>
                        </a:rPr>
                        <a:t> 70 </a:t>
                      </a:r>
                      <a:r>
                        <a:rPr lang="en-US" sz="4000" kern="1200" dirty="0" smtClean="0">
                          <a:effectLst/>
                          <a:latin typeface="Bookman Old Style" panose="02050604050505020204" pitchFamily="18" charset="0"/>
                        </a:rPr>
                        <a:t>kcal</a:t>
                      </a:r>
                      <a:endParaRPr lang="en-US" sz="4000" dirty="0" smtClean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067493"/>
                  </a:ext>
                </a:extLst>
              </a:tr>
              <a:tr h="14927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kern="1200" dirty="0" smtClean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r>
                        <a:rPr lang="el-GR" sz="4000" kern="1200" baseline="0" dirty="0" smtClean="0">
                          <a:effectLst/>
                          <a:latin typeface="Bookman Old Style" panose="02050604050505020204" pitchFamily="18" charset="0"/>
                        </a:rPr>
                        <a:t> ισοδύναμο ελαιόλαδου</a:t>
                      </a:r>
                      <a:r>
                        <a:rPr lang="el-GR" sz="4000" kern="1200" dirty="0" smtClean="0">
                          <a:effectLst/>
                          <a:latin typeface="Bookman Old Style" panose="02050604050505020204" pitchFamily="18" charset="0"/>
                        </a:rPr>
                        <a:t>                  45 </a:t>
                      </a:r>
                      <a:r>
                        <a:rPr lang="en-US" sz="4000" kern="1200" dirty="0" smtClean="0">
                          <a:effectLst/>
                          <a:latin typeface="Bookman Old Style" panose="02050604050505020204" pitchFamily="18" charset="0"/>
                        </a:rPr>
                        <a:t>kcal</a:t>
                      </a:r>
                      <a:endParaRPr lang="en-US" sz="4000" dirty="0" smtClean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808881"/>
                  </a:ext>
                </a:extLst>
              </a:tr>
              <a:tr h="7920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56693"/>
                  </a:ext>
                </a:extLst>
              </a:tr>
              <a:tr h="8716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596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887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397727" y="659756"/>
          <a:ext cx="10280468" cy="5833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3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753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Τρόφιμα</a:t>
                      </a:r>
                      <a:endParaRPr lang="el-GR" sz="24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Ποσότητες</a:t>
                      </a:r>
                      <a:endParaRPr lang="el-GR" sz="24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Κρέας</a:t>
                      </a:r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lang="el-GR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κοτόπουλο, ψάρι, μοσχαρίσιο, χοιρινό κρέας </a:t>
                      </a:r>
                      <a:r>
                        <a:rPr lang="el-GR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1 </a:t>
                      </a:r>
                      <a:r>
                        <a:rPr lang="el-GR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ισοδ</a:t>
                      </a:r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.= 30γρ.</a:t>
                      </a:r>
                      <a:r>
                        <a:rPr lang="el-GR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, αυγό)</a:t>
                      </a:r>
                      <a:endParaRPr lang="el-GR" sz="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                         2-3 ισοδύναμα</a:t>
                      </a:r>
                      <a:r>
                        <a:rPr lang="el-GR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</a:t>
                      </a:r>
                      <a:endParaRPr lang="el-G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3302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Γάλα</a:t>
                      </a:r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ή </a:t>
                      </a:r>
                      <a:r>
                        <a:rPr lang="el-GR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γιαούρτι</a:t>
                      </a:r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ή τυρί </a:t>
                      </a:r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(1 </a:t>
                      </a:r>
                      <a:r>
                        <a:rPr lang="el-GR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ισοδ</a:t>
                      </a:r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. =</a:t>
                      </a:r>
                      <a:r>
                        <a:rPr lang="el-GR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l-GR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1 </a:t>
                      </a:r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ποτήρι γάλα ή </a:t>
                      </a:r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30</a:t>
                      </a:r>
                      <a:r>
                        <a:rPr lang="el-GR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γρ</a:t>
                      </a:r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lang="el-GR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τυρί ή</a:t>
                      </a:r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1 κύπελλο γιαούρτι)</a:t>
                      </a:r>
                      <a:endParaRPr lang="el-G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Παιδιά:              2-3 ισοδύναμα </a:t>
                      </a:r>
                    </a:p>
                    <a:p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Έφηβοι:             4</a:t>
                      </a:r>
                      <a:r>
                        <a:rPr lang="el-GR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ή περισσότερα</a:t>
                      </a:r>
                    </a:p>
                    <a:p>
                      <a:r>
                        <a:rPr lang="el-GR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Ενήλικοι:           2 ή περισσότερα</a:t>
                      </a:r>
                    </a:p>
                    <a:p>
                      <a:r>
                        <a:rPr lang="el-GR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Εγκυμονούσες:  3 ή περισσότερα</a:t>
                      </a:r>
                    </a:p>
                    <a:p>
                      <a:r>
                        <a:rPr lang="el-GR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Θηλάζουσες:    4 ή περισσότερα</a:t>
                      </a:r>
                      <a:endParaRPr lang="el-G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829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Φρούτα και Λαχανικά (</a:t>
                      </a:r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1 </a:t>
                      </a:r>
                      <a:r>
                        <a:rPr lang="el-GR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ισοδ</a:t>
                      </a:r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.= 1/2 φλ. Τεμαχισμένα ωμά</a:t>
                      </a:r>
                      <a:r>
                        <a:rPr lang="el-GR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φρούτα &amp; λαχανικά ή 1 φλ. βρασμένα)</a:t>
                      </a:r>
                      <a:endParaRPr lang="el-GR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                          5 ή περισσότερα </a:t>
                      </a:r>
                    </a:p>
                    <a:p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                          1 μερίδα από καλές </a:t>
                      </a:r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                          </a:t>
                      </a:r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πηγές </a:t>
                      </a:r>
                      <a:r>
                        <a:rPr lang="el-GR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βιτ</a:t>
                      </a:r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. Α και </a:t>
                      </a:r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C</a:t>
                      </a:r>
                      <a:endParaRPr lang="el-G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891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Ψωμί</a:t>
                      </a:r>
                      <a:r>
                        <a:rPr lang="el-GR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, Δημητριακά, Ρύζι, Πατάτες    </a:t>
                      </a:r>
                      <a:r>
                        <a:rPr lang="el-GR" sz="2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1 </a:t>
                      </a:r>
                      <a:r>
                        <a:rPr lang="el-GR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ισοδ</a:t>
                      </a:r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.= </a:t>
                      </a:r>
                      <a:r>
                        <a:rPr lang="el-GR" sz="2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1 φέτα ψωμί ή 30γρ. Δημητριακά ή ½ φλ. ρύζι ή πατάτες ή μακαρόνια)</a:t>
                      </a:r>
                      <a:endParaRPr lang="el-GR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                          4 ή περισσότερα </a:t>
                      </a:r>
                      <a:endParaRPr lang="el-G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Ελαιόλαδο </a:t>
                      </a:r>
                      <a:r>
                        <a:rPr lang="el-GR" sz="2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1 </a:t>
                      </a:r>
                      <a:r>
                        <a:rPr lang="el-GR" sz="2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ισοδ</a:t>
                      </a:r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.= </a:t>
                      </a:r>
                      <a:r>
                        <a:rPr lang="el-GR" sz="2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1 </a:t>
                      </a:r>
                      <a:r>
                        <a:rPr lang="el-GR" sz="2000" b="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κουτ</a:t>
                      </a:r>
                      <a:r>
                        <a:rPr lang="el-GR" sz="2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. γλυκού)</a:t>
                      </a:r>
                      <a:endParaRPr lang="el-GR" sz="20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                           6</a:t>
                      </a:r>
                      <a:r>
                        <a:rPr lang="el-GR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0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κουτ</a:t>
                      </a:r>
                      <a:r>
                        <a:rPr lang="el-GR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. του γλυκού</a:t>
                      </a:r>
                      <a:endParaRPr lang="el-GR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483"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90057" y="74981"/>
            <a:ext cx="753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l-GR" sz="32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Ελάχιστες Ημερήσιες Ποσότητες </a:t>
            </a:r>
          </a:p>
        </p:txBody>
      </p:sp>
    </p:spTree>
    <p:extLst>
      <p:ext uri="{BB962C8B-B14F-4D97-AF65-F5344CB8AC3E}">
        <p14:creationId xmlns:p14="http://schemas.microsoft.com/office/powerpoint/2010/main" val="42075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omen and girls must be participants and leaders in sport recovery plans,  says UN Women - Olympic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61"/>
            <a:ext cx="12283439" cy="695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426028" y="1297808"/>
            <a:ext cx="1017596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Οι </a:t>
            </a:r>
            <a:r>
              <a:rPr lang="el-GR" sz="32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θερμίδες </a:t>
            </a:r>
            <a:r>
              <a:rPr lang="el-GR" sz="32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kcal</a:t>
            </a:r>
            <a:r>
              <a:rPr lang="el-GR" sz="32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32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χρειάζομαι </a:t>
            </a:r>
            <a:r>
              <a:rPr lang="el-GR" sz="32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καθημερινά</a:t>
            </a:r>
            <a:endParaRPr lang="en-US" sz="3200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l-GR" sz="32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γ</a:t>
            </a:r>
            <a:r>
              <a:rPr lang="el-GR" sz="32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ια τον </a:t>
            </a:r>
            <a:r>
              <a:rPr lang="el-GR" sz="4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Μεταβολισμό</a:t>
            </a:r>
            <a:endParaRPr lang="el-GR" sz="3200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8272" y="190430"/>
            <a:ext cx="319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Ποσότητα</a:t>
            </a:r>
          </a:p>
        </p:txBody>
      </p:sp>
    </p:spTree>
    <p:extLst>
      <p:ext uri="{BB962C8B-B14F-4D97-AF65-F5344CB8AC3E}">
        <p14:creationId xmlns:p14="http://schemas.microsoft.com/office/powerpoint/2010/main" val="14834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08" y="0"/>
            <a:ext cx="8847909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65759" y="398033"/>
            <a:ext cx="580995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360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l-GR" sz="3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Μεταβολισμός είναι όλες </a:t>
            </a:r>
          </a:p>
          <a:p>
            <a:pPr algn="ctr"/>
            <a:r>
              <a:rPr lang="el-GR" sz="3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οι χημικές αντιδράσεις </a:t>
            </a:r>
          </a:p>
          <a:p>
            <a:pPr algn="ctr"/>
            <a:r>
              <a:rPr lang="el-GR" sz="3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που γίνονται </a:t>
            </a:r>
          </a:p>
          <a:p>
            <a:pPr algn="ctr"/>
            <a:r>
              <a:rPr lang="el-GR" sz="3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μέσα στο σώμα μας </a:t>
            </a:r>
            <a:endParaRPr lang="en-US" sz="360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endParaRPr lang="el-GR" sz="3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endParaRPr lang="el-GR" sz="36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l-GR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Καταβολισμός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l-GR" sz="3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Αναβολισμός</a:t>
            </a:r>
            <a:endParaRPr lang="el-GR" sz="3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Ελληνική Γυμναστική Ομοσπονδί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44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069771" y="182880"/>
            <a:ext cx="92746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002060"/>
                </a:solidFill>
                <a:latin typeface="Bookman Old Style" panose="02050604050505020204" pitchFamily="18" charset="0"/>
              </a:rPr>
              <a:t>Το σύνολο </a:t>
            </a:r>
            <a:r>
              <a:rPr lang="el-GR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αυτών των </a:t>
            </a:r>
            <a:r>
              <a:rPr lang="el-GR" sz="3200" dirty="0">
                <a:solidFill>
                  <a:srgbClr val="002060"/>
                </a:solidFill>
                <a:latin typeface="Bookman Old Style" panose="02050604050505020204" pitchFamily="18" charset="0"/>
              </a:rPr>
              <a:t>λειτουργιών </a:t>
            </a:r>
            <a:r>
              <a:rPr lang="el-GR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απαιτούν </a:t>
            </a:r>
            <a:r>
              <a:rPr lang="el-GR" sz="4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ενέργεια</a:t>
            </a:r>
            <a:endParaRPr lang="el-GR" sz="32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l-GR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Την </a:t>
            </a:r>
            <a:r>
              <a:rPr lang="el-GR" sz="3200" dirty="0">
                <a:solidFill>
                  <a:srgbClr val="002060"/>
                </a:solidFill>
                <a:latin typeface="Bookman Old Style" panose="02050604050505020204" pitchFamily="18" charset="0"/>
              </a:rPr>
              <a:t>ενέργεια τη λαμβάνουμε από τις </a:t>
            </a:r>
            <a:r>
              <a:rPr lang="el-GR" sz="4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τροφές</a:t>
            </a:r>
            <a:r>
              <a:rPr lang="el-GR" sz="32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l-GR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cal HD Stock Image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125" y="457834"/>
            <a:ext cx="6294774" cy="677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336869" y="248194"/>
            <a:ext cx="785513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H </a:t>
            </a:r>
            <a:r>
              <a:rPr lang="el-GR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πιο συνηθισμένη μονάδα μέτρησης της Ενέργειας των τροφίμων είναι η </a:t>
            </a:r>
            <a:r>
              <a:rPr lang="el-GR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χιλι</a:t>
            </a:r>
            <a:r>
              <a:rPr lang="en-US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o</a:t>
            </a:r>
            <a:r>
              <a:rPr lang="el-GR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θερμίδα (</a:t>
            </a:r>
            <a:r>
              <a:rPr lang="en-US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kcal</a:t>
            </a:r>
            <a:r>
              <a:rPr lang="el-GR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)</a:t>
            </a:r>
            <a:endParaRPr lang="en-US" sz="24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endParaRPr lang="en-US" sz="2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endParaRPr lang="en-US" sz="2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r>
              <a:rPr lang="el-GR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Χιλιοθερμίδα είναι το ποσό της ενέργειας που απαιτείται για να αυξηθεί η θερμοκτρασία </a:t>
            </a:r>
            <a:endParaRPr lang="en-US" sz="2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1</a:t>
            </a:r>
            <a:r>
              <a:rPr lang="el-GR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kg </a:t>
            </a:r>
            <a:r>
              <a:rPr lang="el-GR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νερού</a:t>
            </a:r>
            <a:r>
              <a:rPr lang="en-US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l-GR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κατά </a:t>
            </a:r>
            <a:r>
              <a:rPr lang="en-US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                  </a:t>
            </a:r>
          </a:p>
          <a:p>
            <a:r>
              <a:rPr lang="el-GR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1 βαθμό Κελσίου </a:t>
            </a:r>
            <a:r>
              <a:rPr lang="el-GR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και συγκεκριμένα από τους </a:t>
            </a:r>
            <a:endParaRPr lang="en-US" sz="2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14,5 στους 15,5 </a:t>
            </a:r>
            <a:r>
              <a:rPr lang="en-US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°C</a:t>
            </a:r>
            <a:r>
              <a:rPr lang="el-GR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endParaRPr lang="en-US" sz="2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endParaRPr lang="el-GR" sz="2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  </a:t>
            </a:r>
            <a:r>
              <a:rPr lang="el-GR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Στο</a:t>
            </a:r>
            <a:r>
              <a:rPr lang="en-US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 </a:t>
            </a:r>
            <a:r>
              <a:rPr lang="el-GR" sz="2400" dirty="0">
                <a:solidFill>
                  <a:srgbClr val="0070C0"/>
                </a:solidFill>
                <a:latin typeface="Bookman Old Style" panose="02050604050505020204" pitchFamily="18" charset="0"/>
                <a:hlinkClick r:id="rId3" tooltip="Διεθνές Σύστημα Μονάδων"/>
              </a:rPr>
              <a:t>Διεθνές Σύστημα Μονάδων</a:t>
            </a:r>
            <a:r>
              <a:rPr lang="el-GR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, μονάδα της </a:t>
            </a:r>
            <a:r>
              <a:rPr lang="en-US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 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 </a:t>
            </a:r>
            <a:r>
              <a:rPr lang="el-GR" sz="2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θερμιδικής </a:t>
            </a:r>
            <a:r>
              <a:rPr lang="el-GR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αξίας είναι η μονάδα ενέργειας, το</a:t>
            </a:r>
            <a:r>
              <a:rPr lang="en-US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 </a:t>
            </a:r>
            <a:r>
              <a:rPr lang="el-GR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χιλιοτζάουλ </a:t>
            </a:r>
            <a:r>
              <a:rPr lang="en-US" sz="2400" b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kj</a:t>
            </a:r>
            <a:endParaRPr lang="el-GR" sz="24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algn="ctr"/>
            <a:endParaRPr lang="en-US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6609" y="2250830"/>
            <a:ext cx="6501620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1 kcal</a:t>
            </a:r>
            <a:r>
              <a:rPr lang="el-GR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= 4.184 kJ</a:t>
            </a:r>
          </a:p>
          <a:p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1 kJ </a:t>
            </a:r>
            <a:r>
              <a:rPr lang="el-GR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 =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 0.239 kcal</a:t>
            </a:r>
            <a:endParaRPr lang="el-GR" sz="5400" dirty="0" smtClean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458" name="Picture 2" descr="App Insights: Kilojoules to Kilocalories / kJ to kcal Converter | Appt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29" y="0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Τι πρέπει να προσέχουμε στις ετικέτες των τροφίμων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876" y="0"/>
            <a:ext cx="21189092" cy="103402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3" name="Ovale 2"/>
          <p:cNvSpPr/>
          <p:nvPr/>
        </p:nvSpPr>
        <p:spPr>
          <a:xfrm>
            <a:off x="7530353" y="796834"/>
            <a:ext cx="1882586" cy="18253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e 3"/>
          <p:cNvSpPr/>
          <p:nvPr/>
        </p:nvSpPr>
        <p:spPr>
          <a:xfrm>
            <a:off x="9412940" y="995082"/>
            <a:ext cx="2218765" cy="134470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Παγκόσμια Ημέρα Γάλακτος- Μάθετε τα πάντα για την διατροφική αξία του –  Μαλεβιζιώτη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7054" y="0"/>
            <a:ext cx="10736671" cy="68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189617" y="739588"/>
            <a:ext cx="61951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 ποτήρι γάλα 1,5%  </a:t>
            </a:r>
          </a:p>
          <a:p>
            <a:pPr algn="ctr"/>
            <a:r>
              <a:rPr lang="el-GR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περιέχει </a:t>
            </a:r>
            <a:r>
              <a:rPr lang="el-GR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120</a:t>
            </a:r>
            <a:r>
              <a:rPr lang="en-US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kcal </a:t>
            </a:r>
            <a:endParaRPr lang="el-GR" sz="32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l-GR" sz="3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l-GR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Πόσα </a:t>
            </a:r>
            <a:r>
              <a:rPr lang="en-US" sz="32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kj</a:t>
            </a:r>
            <a:r>
              <a:rPr lang="en-US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l-GR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περιέχει;</a:t>
            </a:r>
          </a:p>
          <a:p>
            <a:endParaRPr lang="el-GR" sz="3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l-GR" sz="32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l-GR" sz="32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l-GR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4 κουτ</a:t>
            </a:r>
            <a:r>
              <a:rPr lang="en-US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a</a:t>
            </a:r>
            <a:r>
              <a:rPr lang="el-GR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λιές σούπας βρώμη περιέχουν </a:t>
            </a:r>
            <a:r>
              <a:rPr lang="el-GR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489</a:t>
            </a:r>
            <a:r>
              <a:rPr lang="en-US" sz="32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kj</a:t>
            </a:r>
            <a:endParaRPr lang="en-US" sz="32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l-GR" sz="32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l-GR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Πόσες </a:t>
            </a:r>
            <a:r>
              <a:rPr lang="en-US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kcal </a:t>
            </a:r>
            <a:r>
              <a:rPr lang="el-GR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περιέχουν;</a:t>
            </a:r>
          </a:p>
          <a:p>
            <a:r>
              <a:rPr lang="el-GR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377</Words>
  <Application>Microsoft Office PowerPoint</Application>
  <PresentationFormat>Widescreen</PresentationFormat>
  <Paragraphs>163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Bookman Old Style</vt:lpstr>
      <vt:lpstr>Calibri</vt:lpstr>
      <vt:lpstr>Calibri Light</vt:lpstr>
      <vt:lpstr>Century Gothic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Fani</dc:creator>
  <cp:lastModifiedBy>Fani</cp:lastModifiedBy>
  <cp:revision>56</cp:revision>
  <dcterms:created xsi:type="dcterms:W3CDTF">2021-03-08T07:03:24Z</dcterms:created>
  <dcterms:modified xsi:type="dcterms:W3CDTF">2021-03-11T08:43:06Z</dcterms:modified>
</cp:coreProperties>
</file>