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2" r:id="rId4"/>
    <p:sldId id="272" r:id="rId5"/>
    <p:sldId id="263" r:id="rId6"/>
    <p:sldId id="260" r:id="rId7"/>
    <p:sldId id="261" r:id="rId8"/>
    <p:sldId id="268" r:id="rId9"/>
    <p:sldId id="270" r:id="rId10"/>
    <p:sldId id="264" r:id="rId11"/>
    <p:sldId id="269" r:id="rId12"/>
    <p:sldId id="271" r:id="rId13"/>
    <p:sldId id="266" r:id="rId14"/>
    <p:sldId id="265" r:id="rId15"/>
    <p:sldId id="273" r:id="rId16"/>
    <p:sldId id="257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790AE6-18B5-4AC0-948B-422568760FD5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192DA0-C9D9-4534-9C33-34F612A0B4D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2844" y="0"/>
            <a:ext cx="8858312" cy="1470025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</a:rPr>
              <a:t>Αποστείρωση-Απολύμανση</a:t>
            </a:r>
            <a:endParaRPr lang="el-GR" sz="4000" dirty="0">
              <a:solidFill>
                <a:schemeClr val="accent3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44" y="3357562"/>
            <a:ext cx="8858312" cy="2214578"/>
          </a:xfrm>
        </p:spPr>
        <p:txBody>
          <a:bodyPr>
            <a:noAutofit/>
          </a:bodyPr>
          <a:lstStyle/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Ειδικότητα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Τεχνικός Αισθητικός Ποδολογίας-</a:t>
            </a:r>
          </a:p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Καλλωπισμού νυχιών και Ονυχοπλαστικής</a:t>
            </a:r>
          </a:p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Εξάμηνο Α’</a:t>
            </a:r>
          </a:p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Μάθημα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Πρακτική Εφαρμογή στην ειδικότητα</a:t>
            </a:r>
          </a:p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Ματοπούλου Ελένη</a:t>
            </a:r>
          </a:p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Θεσσαλονίκη 2020</a:t>
            </a:r>
          </a:p>
          <a:p>
            <a:endParaRPr lang="el-GR" sz="20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</a:rPr>
              <a:t>Χρόνοι Αποστείρωσης</a:t>
            </a:r>
            <a:endParaRPr lang="el-GR" sz="4000" b="1" dirty="0">
              <a:solidFill>
                <a:schemeClr val="accent3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  <p:pic>
        <p:nvPicPr>
          <p:cNvPr id="3" name="2 - Εικόνα" descr="ascfca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720" y="1928802"/>
            <a:ext cx="8435025" cy="3628166"/>
          </a:xfrm>
          <a:prstGeom prst="rect">
            <a:avLst/>
          </a:prstGeom>
          <a:solidFill>
            <a:srgbClr val="00B050"/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500034" y="64291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Ακτινοβολία</a:t>
            </a:r>
            <a:endParaRPr lang="el-GR" sz="4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857364"/>
            <a:ext cx="900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  ακτινοβολία  χρησιμοποιείται  ως  μέσο  καταστροφής  των  μικροοργανισμών   όπως   υπάρχουν  αρκετοί  περιορισμοί  όπως    το  κόστος  και  τα  ανεπαρκή  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δεδομένα  για  την  αποτελεσματικότητα  μερικών συσκευών.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335756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 </a:t>
            </a:r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υπέρυθρη  ακτινοβολία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είναι  ξηρή  θερμότητα  με  μεγάλη  θερμαντική  ικανότητα,180°C  για  μια  ώρα.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4643446"/>
            <a:ext cx="892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 Οι  υψηλές  συχνότητες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δεν  χρησιμοποιούνται ιδιαίτερα γιατί είναι επικίνδυνες.</a:t>
            </a:r>
            <a:r>
              <a:rPr lang="el-GR" sz="2000" dirty="0" smtClean="0"/>
              <a:t> </a:t>
            </a:r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42844" y="785794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 υπεριώδης ακτινοβολία</a:t>
            </a:r>
            <a:r>
              <a:rPr lang="el-GR" dirty="0" smtClean="0"/>
              <a:t> 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έχει μικροβιοκτόνο δράση, που οφείλεται  στην  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απορρόφηση  της  ακτινοβολίας  από  τις  βάσεις  του  DNA  των  μικροβίων,  με  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αποτέλεσμα  την  καταστροφή  τους</a:t>
            </a:r>
            <a:endParaRPr lang="el-GR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0" y="235743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 Οι  υπέρηχοι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  πρακτικά  δεν  έχουν  χρησιμοποιηθεί  σαν  μέθοδος  αποστείρωσης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3357562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Τα μικροκύματα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με τα οποία μπορεί να επιτευχθεί αποστείρωση των μεταλλικών εργαλείων, αλλά αυτή απαιτεί ορισμένες διατάξεις και συγκεκριμένη διαδικασία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4786322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 </a:t>
            </a:r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  ιονίζουσα  ακτινοβολία 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  είναι  πολύ  βλαπτική  για  τα  μικρόβια, όπως και για όλα τα κύτταρα.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428604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Διαδικασία σωστής αποστείρωσης</a:t>
            </a:r>
            <a:endParaRPr lang="el-GR" sz="4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200024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να πετύχουμε σωστή και αποτελεσματική αποστείρωση στα εργαλεία μας, πρέπει να είναι πάντα μεταλλικά και να ακολουθείται η εξής διαδικασία:</a:t>
            </a:r>
          </a:p>
          <a:p>
            <a:pPr fontAlgn="base"/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fontAlgn="base"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Καθαρίζουμε τα εργαλεία μας με νερό, σαπούνι και βουρτσάκι σχολαστικά, μέχρι που να μην υπάρχουν εμφανή σημάδια από υπολείμματα εργασίας</a:t>
            </a:r>
          </a:p>
          <a:p>
            <a:pPr fontAlgn="base"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Στεγνώνουμε τα εργαλεία μας με χαρτοπετσέτα ή καθαρή πετσέτα</a:t>
            </a:r>
          </a:p>
          <a:p>
            <a:pPr fontAlgn="base"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Αποστειρώνουμε ανάλογα με τον τρόπο αποστείρωσης που έχουμε επιλέξει</a:t>
            </a:r>
          </a:p>
          <a:p>
            <a:pPr fontAlgn="base"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Αφού αποστειρωθούν τα βγάζουμε με καθαρή πετσέτα ή αποστειρωμένη λαβίδα και τα τοποθετούμε επάνω σε καθαρή και αποστειρωμένη επιφάνεια για να κρυώσουν</a:t>
            </a:r>
          </a:p>
          <a:p>
            <a:pPr fontAlgn="base"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Αφού κρυώσουν με αποστειρωμένα γάντια ή αποστειρωμένη λαβίδα τα τοποθετούμε μέσα σε αποστειρωμένο χώρο ή αποστειρωμένες συσκευασίες μίας χρήσης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321468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Κατ’ αρχάς όσα εργαλεία δεν είναι μεταλλικά, δεν αντέχουν σε υψηλή θερμοκρασία και δεν μπορούν να αποστειρωθούν. Αντίστοιχα, όλα τα μεταλλικά εργαλεία μπορούν να αποστειρωθούν επειδή αντέχουν στις υψηλές θερμοκρασίες.</a:t>
            </a:r>
          </a:p>
          <a:p>
            <a:pPr fontAlgn="base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Όλα τα εργαλεία που έρχονται ή μπορεί να έρθουν σε επαφή με αίμα ή όσα εργαλεία έχουν έρθει σε επαφή με μολυσματικά σπόρια, θα πρέπει να αποστειρώνονται ή να πετιούνται εάν δεν μπορούμε να τα αποστειρώσουμε.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714348" y="500042"/>
            <a:ext cx="7572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Ποια εργαλεία πρέπει να αποστειρώνω και ποια να απολυμαίνω</a:t>
            </a:r>
            <a:endParaRPr lang="el-GR" sz="4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500042"/>
            <a:ext cx="89297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Ερωτήσεις Πιστοποίησης</a:t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Ομάδα Β’-Ειδικές ερωτήσεις</a:t>
            </a:r>
            <a:b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endParaRPr lang="el-GR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571472" y="2143116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b="1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Άσκηση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 </a:t>
            </a:r>
          </a:p>
          <a:p>
            <a:pPr algn="ctr"/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el-GR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Να απαντηθούν με βάση τη δική σας κρίση οι παρακάτω ερωτήσεις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b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endParaRPr lang="el-GR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500034" y="4500570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Ποια η διαφορά μεταξύ αποστείρωσης και απολύμανσης.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l-GR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Αναφέρατε τις μεθόδους αποστείρωσης των εργαλείων μανικιούρ-πεντικιούρ.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071538" y="78579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Ευχαριστώ για την προσοχή σας</a:t>
            </a:r>
            <a:endParaRPr lang="el-GR" sz="4000" u="sng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 descr="Manicures &amp; Pedicures – 56 West Salon in Spanish Fork Uta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7200876" cy="4800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42844" y="2000240"/>
            <a:ext cx="88583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Ένας μεγάλο θέμα συζήτησης πλέον είναι η απολύμανση και η αποστείρωση εργαλείων.</a:t>
            </a:r>
            <a:b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αποστείρωση θα πρέπει να γίνεται αμέσως μετά από το τέλος της κάθε εργασίας με τον πελάτη ακόμα και των μη μεταλλικών αντικειμένων όπως λίμες και buffer.</a:t>
            </a:r>
          </a:p>
          <a:p>
            <a:pPr algn="ctr"/>
            <a:endParaRPr lang="el-GR" dirty="0" smtClean="0"/>
          </a:p>
          <a:p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500034" y="3214686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αποστείρωση και η απολύμανση είναι πολύ σημαντικές διότι σε περίπτωση που τα εργαλεία δεν είναι αποστειρωμένα υπάρχει μεγάλος κίνδυνος μετάδοσης ασθενειών και λοιμώξεων όπως σταφυλόκοκκος, στρεπτόκοκκος, μύκητες και σε ακραίες περιπτώσεις ηπατίτιδα.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785918" y="1000108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Απολύμανση</a:t>
            </a:r>
            <a:endParaRPr lang="el-GR" sz="4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0" y="314324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Απολύμανση είναι η διαδικασία με την οποία επιτυγχάνεται η  εξάλειψη των παθογόνων μικροοργανισμών, με εξαίρεση τους σπόρους τους, από αντικείμενα ή επιφάνειες.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14282" y="4071942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Τα  κυριότερα  χημικά  απολυμαντικά  είναι  τα  διαλύματα  χλωρίου,  τα  </a:t>
            </a:r>
          </a:p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διαλύματα  φορμαλδεΰδης,  οι φαινόλες και οι αλκοόλες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64291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Διαλύματα χλωρίου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Τα διαλύματα χλωρίου ήταν τα πρώτα απολυμαντικά διαλύματα που χρησιμοποιήθηκαν. Κατατάσσονται στα απολυμαντικά με μέτρια δράση  και 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μπορούν  να  καταστρέψουν  τα  περισσότερα  βακτήρια  σε  10‐30 δευτερόλεπτα.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2285992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Διαλύματα φορμαλδεΰδης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 φορμαλδεΰδη είναι εύφλεκτο, άχρωμο αέριο με οξεία αποπνικτική  οσμή.  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Είναι ικανή  να  καταστρέψει  μικροοργανισμούς. Τα  εργαλεία  που  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απολυμαίνονται  στη  φορμαλδεΰδη  θα  πρέπει  να  τοποθετούνται σε κλειστά δοχεία και να ξεπλένονται πριν τη χρήση τους  με άφθονο αποστειρωμένο νερό.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4143380"/>
            <a:ext cx="892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Φαινόλες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Οι συνθετικές φαινόλες ανήκουν στα απολυμαντικά με μέτρια δράση.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5000636"/>
            <a:ext cx="9072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Αλκοόλες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Καταστρέφουν τις πρωτεΐνες των μικροβίων και  έχουν μεγάλο εύρος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αντιμικροβιακής δράσης. </a:t>
            </a:r>
            <a:r>
              <a:rPr lang="el-GR" sz="2000" dirty="0" smtClean="0"/>
              <a:t> 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Οι αλκοόλες είναι εκρηκτικά  και πρέπει να λαμβάνονται μέτρα όταν  χρησιμοποιούνται κοντά σε ζέστη ή φωτιά. 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2071678"/>
            <a:ext cx="8501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Οι βασικές κατηγορίες των ειδικών απολυμαντικών είναι:</a:t>
            </a:r>
          </a:p>
          <a:p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Αντισηπτικά για τα χέρια και το δέρμα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Απολυμαντικά επιφανειών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Απολυμαντικά εργαλείων και οργάνων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Απολυμαντικά ρούχων και ιματισμού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071538" y="785794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Κατηγορίες απολυμαντικών</a:t>
            </a:r>
            <a:endParaRPr lang="el-GR" sz="4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4500570"/>
            <a:ext cx="8858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διαφορά μεταξύ των απολυμαντικών είναι κυρίως στις χημικές δραστικές ουσίες που χρησιμοποιούνται. Ποιες χημικές ουσίες χρησιμοποιούνται και σε τι ποσότητες, εξαρτάται από τον απαιτούμενο χρόνο δράσης. Η κάθε κατηγορία απολυμαντικών έχει διαφορετική απαίτηση στον χρόνο δράσης που συνήθως διαμορφώνεται από τον τρόπο εφαρμογής.</a:t>
            </a:r>
            <a:r>
              <a:rPr lang="el-GR" dirty="0" smtClean="0"/>
              <a:t> 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571472" y="2714620"/>
            <a:ext cx="46434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Αποστείρωση είναι μια ελεγχόμενη διαδικασία με την οποία επιτυγχάνεται η πλήρης καταστροφή όλων των μορφών μικροοργανισμών συμπεριλαμβανομένων και των σπόρων από ένα αντικείμενο με την χρήση φυσικών μέσων ή χημικών ουσιών.</a:t>
            </a:r>
          </a:p>
          <a:p>
            <a:pPr algn="ctr"/>
            <a:r>
              <a:rPr lang="el-GR" dirty="0" smtClean="0"/>
              <a:t> 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000100" y="85723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Αποστείρωση</a:t>
            </a:r>
            <a:endParaRPr lang="el-GR" sz="4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Picture 4" descr="Διαδικασία Σωστής Αποστείρωσης Εργαλείων | Kris Na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64318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071538" y="642918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Τρόποι Αποστείρωσης</a:t>
            </a:r>
            <a:endParaRPr lang="el-GR" sz="4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428596" y="1714488"/>
            <a:ext cx="8072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H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αποστείρωση γίνεται με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Με θερμότητα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-υγρή θερμότητα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-ξηρή θερμότητα</a:t>
            </a:r>
          </a:p>
          <a:p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Με ακτινοβολία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-υπέρυθρη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-υψηλές συχνότητες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-μικροκύματα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-υπερήχους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-υπεριώδη ακτινοβολία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-ιονίζουσα ακτινοβολία</a:t>
            </a:r>
          </a:p>
          <a:p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Με χημικά μέσα (η  χρήση  τους   είναι  επικίνδυνη για τον άνθρωπο)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Picture 2" descr="Αποστείρωση εργαλείων σε χώρους ομορφιάς. Τι είναι αποστείρωση και τι  απολύμανση; - Alex Make Me PrettyAlex Make Me Pret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50030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357290" y="642918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Θερμότητα</a:t>
            </a:r>
            <a:endParaRPr lang="el-GR" sz="4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0" y="164305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Υγρή θερμότητα 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είναι το θερμό νερό ή οι θερμοί  υδρατμοί. Η υγρή θερμότητα είναι πιο δραστική από  την  ξηρή  θερμότητα.</a:t>
            </a:r>
            <a:r>
              <a:rPr lang="el-GR" sz="2000" dirty="0" smtClean="0"/>
              <a:t> </a:t>
            </a:r>
            <a:endParaRPr lang="en-US" sz="2000" dirty="0" smtClean="0"/>
          </a:p>
          <a:p>
            <a:endParaRPr lang="el-GR" sz="2000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Βρασμός σε νερό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Ο βρασμός σε νερό είναι πολύ απλή μέθοδος, όμως δεν είναι πάντα  σίγουρη,  γιατί  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δεν  φονεύονται  με  βεβαιότητα  όλοι  οι  σπόροι  των  μικροβίων.</a:t>
            </a:r>
          </a:p>
          <a:p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Ατμός  με πίεση ίση με την ατμοσφαιρική</a:t>
            </a:r>
            <a:r>
              <a:rPr lang="el-GR" sz="2000" dirty="0" smtClean="0"/>
              <a:t> 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dirty="0" smtClean="0"/>
              <a:t>  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  μέθοδος  αυτή  χρησιμοποιείται  για  την  αποστείρωση  υλικών  που  δεν  αντέχουν  σε  μεγάλες  θερμοκρασίες.</a:t>
            </a:r>
          </a:p>
          <a:p>
            <a:pPr>
              <a:buFont typeface="Wingdings" pitchFamily="2" charset="2"/>
              <a:buChar char="Ø"/>
            </a:pPr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Ατμός με αυξημένη πίεση (Αυτόκαυστο)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dirty="0" smtClean="0"/>
              <a:t> 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 Τα  προς  αποστείρωση  αντικείμενα  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τοποθετούνται  σε  ειδικό  κλίβανο,  που  κλείνει αεροστεγώς και είναι ανθεκτικός σε υψηλές πιέσεις.</a:t>
            </a:r>
          </a:p>
          <a:p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357290" y="642918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Θερμότητα</a:t>
            </a:r>
            <a:endParaRPr lang="el-GR" sz="4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0" y="192880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Ξηρή θερμότητα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είναι  η  μέθοδος  που  χρησιμοποιεί  ως  μέσο  αποστείρωσης τον θερμό αέρα.</a:t>
            </a:r>
            <a:r>
              <a:rPr lang="el-GR" sz="2000" dirty="0" smtClean="0"/>
              <a:t>  </a:t>
            </a:r>
          </a:p>
          <a:p>
            <a:r>
              <a:rPr lang="el-GR" sz="2000" dirty="0" smtClean="0"/>
              <a:t> 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Χρησιμοποιείται  είτε  με  τη  μορφή  φλόγας,  είτε  με  κλίβανους  ξηρής  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αποστείρωσης  και  βρίσκει  εφαρμογή  μόνο  σε  υλικά  και  αντικείμενα που  δεν  καταστρέφονται  με  την  υψηλή  θερμοκρασία</a:t>
            </a:r>
          </a:p>
          <a:p>
            <a:endParaRPr lang="el-GR" sz="2000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</a:t>
            </a:r>
          </a:p>
          <a:p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 descr="dry sterilizer &quot;gimette 28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786190"/>
            <a:ext cx="3618079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Προσαρμοσμένος 28">
      <a:dk1>
        <a:sysClr val="windowText" lastClr="000000"/>
      </a:dk1>
      <a:lt1>
        <a:sysClr val="window" lastClr="FFFFFF"/>
      </a:lt1>
      <a:dk2>
        <a:srgbClr val="DBDDCC"/>
      </a:dk2>
      <a:lt2>
        <a:srgbClr val="C9CCB3"/>
      </a:lt2>
      <a:accent1>
        <a:srgbClr val="808759"/>
      </a:accent1>
      <a:accent2>
        <a:srgbClr val="C9CCB3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202</TotalTime>
  <Words>447</Words>
  <Application>Microsoft Office PowerPoint</Application>
  <PresentationFormat>Προβολή στην οθόνη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Ζωντάνια</vt:lpstr>
      <vt:lpstr>Αποστείρωση-Απολύμανση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Χρόνοι Αποστείρωσης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Αποστείρωση-Απολύμανση</dc:title>
  <dc:creator>user</dc:creator>
  <cp:lastModifiedBy>user</cp:lastModifiedBy>
  <cp:revision>34</cp:revision>
  <dcterms:created xsi:type="dcterms:W3CDTF">2020-11-04T13:09:13Z</dcterms:created>
  <dcterms:modified xsi:type="dcterms:W3CDTF">2020-11-10T10:33:22Z</dcterms:modified>
</cp:coreProperties>
</file>