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9" r:id="rId3"/>
    <p:sldId id="262" r:id="rId4"/>
    <p:sldId id="272" r:id="rId5"/>
    <p:sldId id="263" r:id="rId6"/>
    <p:sldId id="260" r:id="rId7"/>
    <p:sldId id="261" r:id="rId8"/>
    <p:sldId id="268" r:id="rId9"/>
    <p:sldId id="270" r:id="rId10"/>
    <p:sldId id="264" r:id="rId11"/>
    <p:sldId id="269" r:id="rId12"/>
    <p:sldId id="271" r:id="rId13"/>
    <p:sldId id="266" r:id="rId14"/>
    <p:sldId id="265" r:id="rId15"/>
    <p:sldId id="273" r:id="rId16"/>
    <p:sldId id="257" r:id="rId1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Ισοσκελές τρίγωνο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DE790AE6-18B5-4AC0-948B-422568760FD5}" type="datetimeFigureOut">
              <a:rPr lang="el-GR" smtClean="0"/>
              <a:pPr/>
              <a:t>10/11/2020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A6192DA0-C9D9-4534-9C33-34F612A0B4D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90AE6-18B5-4AC0-948B-422568760FD5}" type="datetimeFigureOut">
              <a:rPr lang="el-GR" smtClean="0"/>
              <a:pPr/>
              <a:t>10/11/2020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92DA0-C9D9-4534-9C33-34F612A0B4D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90AE6-18B5-4AC0-948B-422568760FD5}" type="datetimeFigureOut">
              <a:rPr lang="el-GR" smtClean="0"/>
              <a:pPr/>
              <a:t>10/11/2020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92DA0-C9D9-4534-9C33-34F612A0B4D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DE790AE6-18B5-4AC0-948B-422568760FD5}" type="datetimeFigureOut">
              <a:rPr lang="el-GR" smtClean="0"/>
              <a:pPr/>
              <a:t>10/11/2020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92DA0-C9D9-4534-9C33-34F612A0B4D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 τρίγωνο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- Ισοσκελές τρίγωνο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DE790AE6-18B5-4AC0-948B-422568760FD5}" type="datetimeFigureOut">
              <a:rPr lang="el-GR" smtClean="0"/>
              <a:pPr/>
              <a:t>10/11/2020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A6192DA0-C9D9-4534-9C33-34F612A0B4D8}" type="slidenum">
              <a:rPr lang="el-GR" smtClean="0"/>
              <a:pPr/>
              <a:t>‹#›</a:t>
            </a:fld>
            <a:endParaRPr lang="el-GR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- Ευθεία γραμμή σύνδεσης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E790AE6-18B5-4AC0-948B-422568760FD5}" type="datetimeFigureOut">
              <a:rPr lang="el-GR" smtClean="0"/>
              <a:pPr/>
              <a:t>10/11/2020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6192DA0-C9D9-4534-9C33-34F612A0B4D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DE790AE6-18B5-4AC0-948B-422568760FD5}" type="datetimeFigureOut">
              <a:rPr lang="el-GR" smtClean="0"/>
              <a:pPr/>
              <a:t>10/11/2020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A6192DA0-C9D9-4534-9C33-34F612A0B4D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90AE6-18B5-4AC0-948B-422568760FD5}" type="datetimeFigureOut">
              <a:rPr lang="el-GR" smtClean="0"/>
              <a:pPr/>
              <a:t>10/11/2020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92DA0-C9D9-4534-9C33-34F612A0B4D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DE790AE6-18B5-4AC0-948B-422568760FD5}" type="datetimeFigureOut">
              <a:rPr lang="el-GR" smtClean="0"/>
              <a:pPr/>
              <a:t>10/11/2020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6192DA0-C9D9-4534-9C33-34F612A0B4D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DE790AE6-18B5-4AC0-948B-422568760FD5}" type="datetimeFigureOut">
              <a:rPr lang="el-GR" smtClean="0"/>
              <a:pPr/>
              <a:t>10/11/2020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A6192DA0-C9D9-4534-9C33-34F612A0B4D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DE790AE6-18B5-4AC0-948B-422568760FD5}" type="datetimeFigureOut">
              <a:rPr lang="el-GR" smtClean="0"/>
              <a:pPr/>
              <a:t>10/11/2020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A6192DA0-C9D9-4534-9C33-34F612A0B4D8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Ορθογώνιο τρίγωνο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- Ευθεία γραμμή σύνδεσης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- Ευθεία γραμμή σύνδεσης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DE790AE6-18B5-4AC0-948B-422568760FD5}" type="datetimeFigureOut">
              <a:rPr lang="el-GR" smtClean="0"/>
              <a:pPr/>
              <a:t>10/11/2020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A6192DA0-C9D9-4534-9C33-34F612A0B4D8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142844" y="0"/>
            <a:ext cx="8858312" cy="1470025"/>
          </a:xfrm>
        </p:spPr>
        <p:txBody>
          <a:bodyPr>
            <a:normAutofit/>
          </a:bodyPr>
          <a:lstStyle/>
          <a:p>
            <a:pPr algn="ctr"/>
            <a:r>
              <a:rPr lang="el-GR" sz="4000" dirty="0" smtClean="0">
                <a:solidFill>
                  <a:schemeClr val="accent3">
                    <a:lumMod val="75000"/>
                  </a:schemeClr>
                </a:solidFill>
                <a:effectLst/>
                <a:latin typeface="Calibri" pitchFamily="34" charset="0"/>
              </a:rPr>
              <a:t>Αποστείρωση-Απολύμανση</a:t>
            </a:r>
            <a:endParaRPr lang="el-GR" sz="4000" dirty="0">
              <a:solidFill>
                <a:schemeClr val="accent3">
                  <a:lumMod val="75000"/>
                </a:schemeClr>
              </a:solidFill>
              <a:effectLst/>
              <a:latin typeface="Calibri" pitchFamily="34" charset="0"/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42844" y="3357562"/>
            <a:ext cx="8858312" cy="2214578"/>
          </a:xfrm>
        </p:spPr>
        <p:txBody>
          <a:bodyPr>
            <a:noAutofit/>
          </a:bodyPr>
          <a:lstStyle/>
          <a:p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Ειδικότητα</a:t>
            </a:r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:</a:t>
            </a:r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Τεχνικός Αισθητικός Ποδολογίας-</a:t>
            </a:r>
          </a:p>
          <a:p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Καλλωπισμού νυχιών και Ονυχοπλαστικής</a:t>
            </a:r>
          </a:p>
          <a:p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Εξάμηνο Α’</a:t>
            </a:r>
          </a:p>
          <a:p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Μάθημα</a:t>
            </a:r>
            <a:r>
              <a:rPr lang="en-US" sz="2000" b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:</a:t>
            </a:r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Πρακτική Εφαρμογή στην ειδικότητα</a:t>
            </a:r>
          </a:p>
          <a:p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Ματοπούλου Ελένη</a:t>
            </a:r>
          </a:p>
          <a:p>
            <a:r>
              <a:rPr lang="el-GR" sz="2000" b="1" dirty="0" smtClean="0">
                <a:solidFill>
                  <a:schemeClr val="tx2">
                    <a:lumMod val="75000"/>
                  </a:schemeClr>
                </a:solidFill>
                <a:latin typeface="Calibri" pitchFamily="34" charset="0"/>
              </a:rPr>
              <a:t>Θεσσαλονίκη 2020</a:t>
            </a:r>
          </a:p>
          <a:p>
            <a:endParaRPr lang="el-GR" sz="2000" b="1" dirty="0">
              <a:solidFill>
                <a:schemeClr val="tx2">
                  <a:lumMod val="7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85720" y="285728"/>
            <a:ext cx="8229600" cy="1399032"/>
          </a:xfrm>
        </p:spPr>
        <p:txBody>
          <a:bodyPr>
            <a:normAutofit/>
          </a:bodyPr>
          <a:lstStyle/>
          <a:p>
            <a:pPr algn="ctr"/>
            <a:r>
              <a:rPr lang="el-GR" sz="4000" b="1" dirty="0" smtClean="0">
                <a:solidFill>
                  <a:schemeClr val="accent3">
                    <a:lumMod val="75000"/>
                  </a:schemeClr>
                </a:solidFill>
                <a:effectLst/>
                <a:latin typeface="Calibri" pitchFamily="34" charset="0"/>
              </a:rPr>
              <a:t>Χρόνοι Αποστείρωσης</a:t>
            </a:r>
            <a:endParaRPr lang="el-GR" sz="4000" b="1" dirty="0">
              <a:solidFill>
                <a:schemeClr val="accent3">
                  <a:lumMod val="75000"/>
                </a:schemeClr>
              </a:solidFill>
              <a:effectLst/>
              <a:latin typeface="Calibri" pitchFamily="34" charset="0"/>
            </a:endParaRPr>
          </a:p>
        </p:txBody>
      </p:sp>
      <p:pic>
        <p:nvPicPr>
          <p:cNvPr id="3" name="2 - Εικόνα" descr="ascfca.png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85720" y="1928802"/>
            <a:ext cx="8435025" cy="3628166"/>
          </a:xfrm>
          <a:prstGeom prst="rect">
            <a:avLst/>
          </a:prstGeom>
          <a:solidFill>
            <a:srgbClr val="00B050"/>
          </a:solidFill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TextBox"/>
          <p:cNvSpPr txBox="1"/>
          <p:nvPr/>
        </p:nvSpPr>
        <p:spPr>
          <a:xfrm>
            <a:off x="500034" y="642918"/>
            <a:ext cx="74295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0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Ακτινοβολία</a:t>
            </a:r>
            <a:endParaRPr lang="el-GR" sz="4000" b="1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0" y="1857364"/>
            <a:ext cx="90011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Η  ακτινοβολία  χρησιμοποιείται  ως  μέσο  καταστροφής  των  μικροοργανισμών   όπως   υπάρχουν  αρκετοί  περιορισμοί  όπως    το  κόστος  και  τα  ανεπαρκή  </a:t>
            </a:r>
          </a:p>
          <a:p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δεδομένα  για  την  αποτελεσματικότητα  μερικών συσκευών.</a:t>
            </a:r>
            <a:endParaRPr lang="el-GR" sz="2000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0" y="3357562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3">
                  <a:lumMod val="75000"/>
                </a:schemeClr>
              </a:buClr>
              <a:buFont typeface="Wingdings" pitchFamily="2" charset="2"/>
              <a:buChar char="Ø"/>
            </a:pP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 </a:t>
            </a:r>
            <a:r>
              <a:rPr lang="el-GR" sz="2000" u="sng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Η υπέρυθρη  ακτινοβολία </a:t>
            </a: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είναι  ξηρή  θερμότητα  με  μεγάλη  θερμαντική  ικανότητα,180°C  για  μια  ώρα.</a:t>
            </a:r>
            <a:endParaRPr lang="el-GR" sz="2000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0" y="4643446"/>
            <a:ext cx="89297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3">
                  <a:lumMod val="75000"/>
                </a:schemeClr>
              </a:buClr>
              <a:buFont typeface="Wingdings" pitchFamily="2" charset="2"/>
              <a:buChar char="Ø"/>
            </a:pPr>
            <a:r>
              <a:rPr lang="el-GR" sz="2000" u="sng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 Οι  υψηλές  συχνότητες </a:t>
            </a: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δεν  χρησιμοποιούνται ιδιαίτερα γιατί είναι επικίνδυνες.</a:t>
            </a:r>
            <a:r>
              <a:rPr lang="el-GR" sz="2000" dirty="0" smtClean="0"/>
              <a:t> </a:t>
            </a:r>
            <a:r>
              <a:rPr lang="el-GR" sz="2000" u="sng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dirty="0" smtClean="0"/>
              <a:t> </a:t>
            </a:r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142844" y="785794"/>
            <a:ext cx="88583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l-GR" sz="2000" u="sng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Η υπεριώδης ακτινοβολία</a:t>
            </a:r>
            <a:r>
              <a:rPr lang="el-GR" dirty="0" smtClean="0"/>
              <a:t> </a:t>
            </a: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έχει μικροβιοκτόνο δράση, που οφείλεται  στην  </a:t>
            </a:r>
          </a:p>
          <a:p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απορρόφηση  της  ακτινοβολίας  από  τις  βάσεις  του  DNA  των  μικροβίων,  με  </a:t>
            </a:r>
          </a:p>
          <a:p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αποτέλεσμα  την  καταστροφή  τους</a:t>
            </a:r>
            <a:endParaRPr lang="el-GR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" name="2 - TextBox"/>
          <p:cNvSpPr txBox="1"/>
          <p:nvPr/>
        </p:nvSpPr>
        <p:spPr>
          <a:xfrm>
            <a:off x="0" y="2357430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l-GR" sz="2000" u="sng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 Οι  υπέρηχοι</a:t>
            </a: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  πρακτικά  δεν  έχουν  χρησιμοποιηθεί  σαν  μέθοδος  αποστείρωσης</a:t>
            </a:r>
            <a:endParaRPr lang="el-GR" sz="2000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0" y="3357562"/>
            <a:ext cx="89297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l-GR" sz="2000" u="sng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Τα μικροκύματα </a:t>
            </a: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με τα οποία μπορεί να επιτευχθεί αποστείρωση των μεταλλικών εργαλείων, αλλά αυτή απαιτεί ορισμένες διατάξεις και συγκεκριμένη διαδικασία</a:t>
            </a:r>
            <a:r>
              <a:rPr lang="el-GR" dirty="0" smtClean="0"/>
              <a:t>.</a:t>
            </a:r>
            <a:endParaRPr lang="el-GR" dirty="0"/>
          </a:p>
        </p:txBody>
      </p:sp>
      <p:sp>
        <p:nvSpPr>
          <p:cNvPr id="5" name="4 - TextBox"/>
          <p:cNvSpPr txBox="1"/>
          <p:nvPr/>
        </p:nvSpPr>
        <p:spPr>
          <a:xfrm>
            <a:off x="0" y="4786322"/>
            <a:ext cx="8858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 </a:t>
            </a:r>
            <a:r>
              <a:rPr lang="el-GR" sz="2000" u="sng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Η  ιονίζουσα  ακτινοβολία </a:t>
            </a: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  είναι  πολύ  βλαπτική  για  τα  μικρόβια, όπως και για όλα τα κύτταρα.</a:t>
            </a:r>
            <a:endParaRPr lang="el-GR" sz="2000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642910" y="428604"/>
            <a:ext cx="7715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0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Διαδικασία σωστής αποστείρωσης</a:t>
            </a:r>
            <a:endParaRPr lang="el-GR" sz="4000" b="1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0" y="2000240"/>
            <a:ext cx="9144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Για να πετύχουμε σωστή και αποτελεσματική αποστείρωση στα εργαλεία μας, πρέπει να είναι πάντα μεταλλικά και να ακολουθείται η εξής διαδικασία:</a:t>
            </a:r>
          </a:p>
          <a:p>
            <a:pPr fontAlgn="base"/>
            <a:endParaRPr lang="el-GR" sz="2000" dirty="0" smtClean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  <a:p>
            <a:pPr fontAlgn="base">
              <a:buFont typeface="Wingdings" pitchFamily="2" charset="2"/>
              <a:buChar char="§"/>
            </a:pP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Καθαρίζουμε τα εργαλεία μας με νερό, σαπούνι και βουρτσάκι σχολαστικά, μέχρι που να μην υπάρχουν εμφανή σημάδια από υπολείμματα εργασίας</a:t>
            </a:r>
          </a:p>
          <a:p>
            <a:pPr fontAlgn="base">
              <a:buFont typeface="Wingdings" pitchFamily="2" charset="2"/>
              <a:buChar char="§"/>
            </a:pP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Στεγνώνουμε τα εργαλεία μας με χαρτοπετσέτα ή καθαρή πετσέτα</a:t>
            </a:r>
          </a:p>
          <a:p>
            <a:pPr fontAlgn="base">
              <a:buFont typeface="Wingdings" pitchFamily="2" charset="2"/>
              <a:buChar char="§"/>
            </a:pP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Αποστειρώνουμε ανάλογα με τον τρόπο αποστείρωσης που έχουμε επιλέξει</a:t>
            </a:r>
          </a:p>
          <a:p>
            <a:pPr fontAlgn="base">
              <a:buFont typeface="Wingdings" pitchFamily="2" charset="2"/>
              <a:buChar char="§"/>
            </a:pP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Αφού αποστειρωθούν τα βγάζουμε με καθαρή πετσέτα ή αποστειρωμένη λαβίδα και τα τοποθετούμε επάνω σε καθαρή και αποστειρωμένη επιφάνεια για να κρυώσουν</a:t>
            </a:r>
          </a:p>
          <a:p>
            <a:pPr fontAlgn="base">
              <a:buFont typeface="Wingdings" pitchFamily="2" charset="2"/>
              <a:buChar char="§"/>
            </a:pP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Αφού κρυώσουν με αποστειρωμένα γάντια ή αποστειρωμένη λαβίδα τα τοποθετούμε μέσα σε αποστειρωμένο χώρο ή αποστειρωμένες συσκευασίες μίας χρήσης</a:t>
            </a:r>
            <a:endParaRPr lang="el-GR" sz="2000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0" y="3214686"/>
            <a:ext cx="914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Κατ’ αρχάς όσα εργαλεία δεν είναι μεταλλικά, δεν αντέχουν σε υψηλή θερμοκρασία και δεν μπορούν να αποστειρωθούν. Αντίστοιχα, όλα τα μεταλλικά εργαλεία μπορούν να αποστειρωθούν επειδή αντέχουν στις υψηλές θερμοκρασίες.</a:t>
            </a:r>
          </a:p>
          <a:p>
            <a:pPr fontAlgn="base"/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Όλα τα εργαλεία που έρχονται ή μπορεί να έρθουν σε επαφή με αίμα ή όσα εργαλεία έχουν έρθει σε επαφή με μολυσματικά σπόρια, θα πρέπει να αποστειρώνονται ή να πετιούνται εάν δεν μπορούμε να τα αποστειρώσουμε.</a:t>
            </a:r>
            <a:endParaRPr lang="el-GR" sz="2000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" name="2 - TextBox"/>
          <p:cNvSpPr txBox="1"/>
          <p:nvPr/>
        </p:nvSpPr>
        <p:spPr>
          <a:xfrm>
            <a:off x="714348" y="500042"/>
            <a:ext cx="757242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0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Ποια εργαλεία πρέπει να αποστειρώνω και ποια να απολυμαίνω</a:t>
            </a:r>
            <a:endParaRPr lang="el-GR" sz="4000" b="1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0" y="500042"/>
            <a:ext cx="892975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Ερωτήσεις Πιστοποίησης</a:t>
            </a:r>
            <a:b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</a:b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el-GR" sz="20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l-GR" sz="20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Ομάδα Β’-Ειδικές ερωτήσεις</a:t>
            </a:r>
            <a:br>
              <a:rPr lang="el-GR" sz="20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</a:br>
            <a:endParaRPr lang="el-GR" sz="2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2 - Ορθογώνιο"/>
          <p:cNvSpPr/>
          <p:nvPr/>
        </p:nvSpPr>
        <p:spPr>
          <a:xfrm>
            <a:off x="571472" y="2143116"/>
            <a:ext cx="78581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4000" b="1" u="sng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Άσκηση</a:t>
            </a:r>
            <a:r>
              <a:rPr lang="en-US" sz="4000" b="1" u="sng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: </a:t>
            </a:r>
          </a:p>
          <a:p>
            <a:pPr algn="ctr"/>
            <a:r>
              <a:rPr lang="el-GR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/>
            </a:r>
            <a:br>
              <a:rPr lang="el-GR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</a:br>
            <a:r>
              <a:rPr lang="el-GR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/>
            </a:r>
            <a:br>
              <a:rPr lang="el-GR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</a:br>
            <a:r>
              <a:rPr lang="el-GR" u="sng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Να απαντηθούν με βάση τη δική σας κρίση οι παρακάτω ερωτήσεις</a:t>
            </a:r>
            <a:r>
              <a:rPr lang="en-US" u="sng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:</a:t>
            </a:r>
            <a:br>
              <a:rPr lang="en-US" u="sng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</a:br>
            <a:endParaRPr lang="el-GR" u="sng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500034" y="4500570"/>
            <a:ext cx="778674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</a:pPr>
            <a:r>
              <a:rPr lang="el-GR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Ποια η διαφορά μεταξύ αποστείρωσης και απολύμανσης.</a:t>
            </a:r>
          </a:p>
          <a:p>
            <a:pPr>
              <a:buClr>
                <a:schemeClr val="tx2">
                  <a:lumMod val="75000"/>
                </a:schemeClr>
              </a:buClr>
            </a:pPr>
            <a:endParaRPr lang="el-GR" dirty="0" smtClean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  <a:p>
            <a:pPr>
              <a:buClr>
                <a:schemeClr val="tx2">
                  <a:lumMod val="75000"/>
                </a:schemeClr>
              </a:buClr>
            </a:pPr>
            <a:endParaRPr lang="en-US" dirty="0" smtClean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  <a:p>
            <a:pPr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l-GR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Αναφέρατε τις μεθόδους αποστείρωσης των εργαλείων μανικιούρ-πεντικιούρ.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1071538" y="785794"/>
            <a:ext cx="721523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000" u="sng" dirty="0" smtClean="0">
                <a:solidFill>
                  <a:schemeClr val="accent1">
                    <a:lumMod val="75000"/>
                  </a:schemeClr>
                </a:solidFill>
                <a:latin typeface="Calibri" pitchFamily="34" charset="0"/>
              </a:rPr>
              <a:t>Ευχαριστώ για την προσοχή σας</a:t>
            </a:r>
            <a:endParaRPr lang="el-GR" sz="4000" u="sng" dirty="0">
              <a:solidFill>
                <a:schemeClr val="accent1">
                  <a:lumMod val="75000"/>
                </a:schemeClr>
              </a:solidFill>
              <a:latin typeface="Calibri" pitchFamily="34" charset="0"/>
            </a:endParaRPr>
          </a:p>
        </p:txBody>
      </p:sp>
      <p:pic>
        <p:nvPicPr>
          <p:cNvPr id="1026" name="Picture 2" descr="Manicures &amp; Pedicures – 56 West Salon in Spanish Fork Uta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714488"/>
            <a:ext cx="7200876" cy="48005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142844" y="2000240"/>
            <a:ext cx="8858312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Ένας μεγάλο θέμα συζήτησης πλέον είναι η απολύμανση και η αποστείρωση εργαλείων.</a:t>
            </a:r>
            <a:b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</a:b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Η αποστείρωση θα πρέπει να γίνεται αμέσως μετά από το τέλος της κάθε εργασίας με τον πελάτη ακόμα και των μη μεταλλικών αντικειμένων όπως λίμες και buffer.</a:t>
            </a:r>
          </a:p>
          <a:p>
            <a:pPr algn="ctr"/>
            <a:endParaRPr lang="el-GR" dirty="0" smtClean="0"/>
          </a:p>
          <a:p>
            <a:endParaRPr lang="el-GR" dirty="0"/>
          </a:p>
        </p:txBody>
      </p:sp>
      <p:sp>
        <p:nvSpPr>
          <p:cNvPr id="3" name="2 - TextBox"/>
          <p:cNvSpPr txBox="1"/>
          <p:nvPr/>
        </p:nvSpPr>
        <p:spPr>
          <a:xfrm>
            <a:off x="500034" y="3214686"/>
            <a:ext cx="82868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Η αποστείρωση και η απολύμανση είναι πολύ σημαντικές διότι σε περίπτωση που τα εργαλεία δεν είναι αποστειρωμένα υπάρχει μεγάλος κίνδυνος μετάδοσης ασθενειών και λοιμώξεων όπως σταφυλόκοκκος, στρεπτόκοκκος, μύκητες και σε ακραίες περιπτώσεις ηπατίτιδα.</a:t>
            </a:r>
            <a:endParaRPr lang="el-GR" sz="2000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1785918" y="1000108"/>
            <a:ext cx="55007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0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Απολύμανση</a:t>
            </a:r>
            <a:endParaRPr lang="el-GR" sz="4000" b="1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" name="2 - TextBox"/>
          <p:cNvSpPr txBox="1"/>
          <p:nvPr/>
        </p:nvSpPr>
        <p:spPr>
          <a:xfrm>
            <a:off x="0" y="3143248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Απολύμανση είναι η διαδικασία με την οποία επιτυγχάνεται η  εξάλειψη των παθογόνων μικροοργανισμών, με εξαίρεση τους σπόρους τους, από αντικείμενα ή επιφάνειες.</a:t>
            </a:r>
            <a:endParaRPr lang="el-GR" sz="2000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214282" y="4071942"/>
            <a:ext cx="89297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Τα  κυριότερα  χημικά  απολυμαντικά  είναι  τα  διαλύματα  χλωρίου,  τα  </a:t>
            </a:r>
          </a:p>
          <a:p>
            <a:pPr algn="ctr"/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διαλύματα  φορμαλδεΰδης,  οι φαινόλες και οι αλκοόλες</a:t>
            </a:r>
            <a:endParaRPr lang="el-GR" sz="2000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0" y="642918"/>
            <a:ext cx="914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u="sng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Διαλύματα χλωρίου </a:t>
            </a: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Τα διαλύματα χλωρίου ήταν τα πρώτα απολυμαντικά διαλύματα που χρησιμοποιήθηκαν. Κατατάσσονται στα απολυμαντικά με μέτρια δράση  και </a:t>
            </a:r>
          </a:p>
          <a:p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μπορούν  να  καταστρέψουν  τα  περισσότερα  βακτήρια  σε  10‐30 δευτερόλεπτα.</a:t>
            </a:r>
            <a:endParaRPr lang="el-GR" sz="2000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0" y="2285992"/>
            <a:ext cx="9144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u="sng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Διαλύματα φορμαλδεΰδης </a:t>
            </a: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Η φορμαλδεΰδη είναι εύφλεκτο, άχρωμο αέριο με οξεία αποπνικτική  οσμή.  </a:t>
            </a:r>
          </a:p>
          <a:p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Είναι ικανή  να  καταστρέψει  μικροοργανισμούς. Τα  εργαλεία  που  </a:t>
            </a:r>
          </a:p>
          <a:p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απολυμαίνονται  στη  φορμαλδεΰδη  θα  πρέπει  να  τοποθετούνται σε κλειστά δοχεία και να ξεπλένονται πριν τη χρήση τους  με άφθονο αποστειρωμένο νερό.</a:t>
            </a:r>
            <a:endParaRPr lang="el-GR" sz="2000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0" y="4143380"/>
            <a:ext cx="89297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el-GR" sz="2000" u="sng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Φαινόλες</a:t>
            </a: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Οι συνθετικές φαινόλες ανήκουν στα απολυμαντικά με μέτρια δράση.</a:t>
            </a:r>
            <a:endParaRPr lang="el-GR" sz="2000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6 - TextBox"/>
          <p:cNvSpPr txBox="1"/>
          <p:nvPr/>
        </p:nvSpPr>
        <p:spPr>
          <a:xfrm>
            <a:off x="0" y="5000636"/>
            <a:ext cx="907262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u="sng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Αλκοόλες </a:t>
            </a: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Καταστρέφουν τις πρωτεΐνες των μικροβίων και  έχουν μεγάλο εύρος</a:t>
            </a:r>
          </a:p>
          <a:p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αντιμικροβιακής δράσης. </a:t>
            </a:r>
            <a:r>
              <a:rPr lang="el-GR" sz="2000" dirty="0" smtClean="0"/>
              <a:t> </a:t>
            </a: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Οι αλκοόλες είναι εκρηκτικά  και πρέπει να λαμβάνονται μέτρα όταν  χρησιμοποιούνται κοντά σε ζέστη ή φωτιά. </a:t>
            </a:r>
            <a:endParaRPr lang="el-GR" sz="2000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0" y="2071678"/>
            <a:ext cx="850109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Οι βασικές κατηγορίες των ειδικών απολυμαντικών είναι:</a:t>
            </a:r>
          </a:p>
          <a:p>
            <a:endParaRPr lang="el-GR" sz="2000" dirty="0" smtClean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Αντισηπτικά για τα χέρια και το δέρμα</a:t>
            </a:r>
          </a:p>
          <a:p>
            <a:pPr>
              <a:buFont typeface="Wingdings" pitchFamily="2" charset="2"/>
              <a:buChar char="§"/>
            </a:pP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Απολυμαντικά επιφανειών</a:t>
            </a:r>
          </a:p>
          <a:p>
            <a:pPr>
              <a:buFont typeface="Wingdings" pitchFamily="2" charset="2"/>
              <a:buChar char="§"/>
            </a:pP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Απολυμαντικά εργαλείων και οργάνων</a:t>
            </a:r>
          </a:p>
          <a:p>
            <a:pPr>
              <a:buFont typeface="Wingdings" pitchFamily="2" charset="2"/>
              <a:buChar char="§"/>
            </a:pP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Απολυμαντικά ρούχων και ιματισμού</a:t>
            </a:r>
            <a:endParaRPr lang="el-GR" sz="2000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" name="2 - TextBox"/>
          <p:cNvSpPr txBox="1"/>
          <p:nvPr/>
        </p:nvSpPr>
        <p:spPr>
          <a:xfrm>
            <a:off x="1071538" y="785794"/>
            <a:ext cx="68580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0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Κατηγορίες απολυμαντικών</a:t>
            </a:r>
            <a:endParaRPr lang="el-GR" sz="4000" b="1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0" y="4500570"/>
            <a:ext cx="885828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Η διαφορά μεταξύ των απολυμαντικών είναι κυρίως στις χημικές δραστικές ουσίες που χρησιμοποιούνται. Ποιες χημικές ουσίες χρησιμοποιούνται και σε τι ποσότητες, εξαρτάται από τον απαιτούμενο χρόνο δράσης. Η κάθε κατηγορία απολυμαντικών έχει διαφορετική απαίτηση στον χρόνο δράσης που συνήθως διαμορφώνεται από τον τρόπο εφαρμογής.</a:t>
            </a:r>
            <a:r>
              <a:rPr lang="el-GR" dirty="0" smtClean="0"/>
              <a:t> </a:t>
            </a: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TextBox"/>
          <p:cNvSpPr txBox="1"/>
          <p:nvPr/>
        </p:nvSpPr>
        <p:spPr>
          <a:xfrm>
            <a:off x="571472" y="2714620"/>
            <a:ext cx="4643470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Αποστείρωση είναι μια ελεγχόμενη διαδικασία με την οποία επιτυγχάνεται η πλήρης καταστροφή όλων των μορφών μικροοργανισμών συμπεριλαμβανομένων και των σπόρων από ένα αντικείμενο με την χρήση φυσικών μέσων ή χημικών ουσιών.</a:t>
            </a:r>
          </a:p>
          <a:p>
            <a:pPr algn="ctr"/>
            <a:r>
              <a:rPr lang="el-GR" dirty="0" smtClean="0"/>
              <a:t> </a:t>
            </a:r>
            <a:endParaRPr lang="el-GR" dirty="0"/>
          </a:p>
        </p:txBody>
      </p:sp>
      <p:sp>
        <p:nvSpPr>
          <p:cNvPr id="4" name="3 - TextBox"/>
          <p:cNvSpPr txBox="1"/>
          <p:nvPr/>
        </p:nvSpPr>
        <p:spPr>
          <a:xfrm>
            <a:off x="1000100" y="857232"/>
            <a:ext cx="70723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0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Αποστείρωση</a:t>
            </a:r>
            <a:endParaRPr lang="el-GR" sz="4000" b="1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  <p:pic>
        <p:nvPicPr>
          <p:cNvPr id="5" name="Picture 4" descr="Διαδικασία Σωστής Αποστείρωσης Εργαλείων | Kris Nail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46" y="2643182"/>
            <a:ext cx="2857500" cy="2857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TextBox"/>
          <p:cNvSpPr txBox="1"/>
          <p:nvPr/>
        </p:nvSpPr>
        <p:spPr>
          <a:xfrm>
            <a:off x="1071538" y="642918"/>
            <a:ext cx="7143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0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Τρόποι Αποστείρωσης</a:t>
            </a:r>
            <a:endParaRPr lang="el-GR" sz="4000" b="1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428596" y="1714488"/>
            <a:ext cx="807249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H </a:t>
            </a: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αποστείρωση γίνεται με 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:</a:t>
            </a:r>
            <a:endParaRPr lang="el-GR" sz="2000" dirty="0" smtClean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  <a:p>
            <a:endParaRPr lang="en-US" sz="2000" dirty="0" smtClean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Με θερμότητα</a:t>
            </a:r>
          </a:p>
          <a:p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-υγρή θερμότητα</a:t>
            </a:r>
          </a:p>
          <a:p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-ξηρή θερμότητα</a:t>
            </a:r>
          </a:p>
          <a:p>
            <a:endParaRPr lang="el-GR" sz="2000" dirty="0" smtClean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Με ακτινοβολία</a:t>
            </a:r>
          </a:p>
          <a:p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-υπέρυθρη</a:t>
            </a:r>
          </a:p>
          <a:p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-υψηλές συχνότητες</a:t>
            </a:r>
          </a:p>
          <a:p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-μικροκύματα</a:t>
            </a:r>
          </a:p>
          <a:p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-υπερήχους</a:t>
            </a:r>
          </a:p>
          <a:p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-υπεριώδη ακτινοβολία</a:t>
            </a:r>
          </a:p>
          <a:p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-ιονίζουσα ακτινοβολία</a:t>
            </a:r>
          </a:p>
          <a:p>
            <a:endParaRPr lang="el-GR" sz="2000" dirty="0" smtClean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Με χημικά μέσα (η  χρήση  τους   είναι  επικίνδυνη για τον άνθρωπο)</a:t>
            </a:r>
            <a:endParaRPr lang="en-US" sz="2000" dirty="0" smtClean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  <p:pic>
        <p:nvPicPr>
          <p:cNvPr id="5" name="Picture 2" descr="Αποστείρωση εργαλείων σε χώρους ομορφιάς. Τι είναι αποστείρωση και τι  απολύμανση; - Alex Make Me PrettyAlex Make Me Pretty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2500306"/>
            <a:ext cx="2857500" cy="2857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1357290" y="642918"/>
            <a:ext cx="63579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0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Θερμότητα</a:t>
            </a:r>
            <a:endParaRPr lang="el-GR" sz="4000" b="1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" name="2 - TextBox"/>
          <p:cNvSpPr txBox="1"/>
          <p:nvPr/>
        </p:nvSpPr>
        <p:spPr>
          <a:xfrm>
            <a:off x="0" y="1643050"/>
            <a:ext cx="91440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u="sng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Υγρή θερμότητα </a:t>
            </a:r>
          </a:p>
          <a:p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είναι το θερμό νερό ή οι θερμοί  υδρατμοί. Η υγρή θερμότητα είναι πιο δραστική από  την  ξηρή  θερμότητα.</a:t>
            </a:r>
            <a:r>
              <a:rPr lang="el-GR" sz="2000" dirty="0" smtClean="0"/>
              <a:t> </a:t>
            </a:r>
            <a:endParaRPr lang="en-US" sz="2000" dirty="0" smtClean="0"/>
          </a:p>
          <a:p>
            <a:endParaRPr lang="el-GR" sz="2000" u="sng" dirty="0" smtClean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Βρασμός σε νερό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:</a:t>
            </a:r>
            <a:endParaRPr lang="el-GR" sz="2000" dirty="0" smtClean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  <a:p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Ο βρασμός σε νερό είναι πολύ απλή μέθοδος, όμως δεν είναι πάντα  σίγουρη,  γιατί  </a:t>
            </a:r>
          </a:p>
          <a:p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δεν  φονεύονται  με  βεβαιότητα  όλοι  οι  σπόροι  των  μικροβίων.</a:t>
            </a:r>
          </a:p>
          <a:p>
            <a:endParaRPr lang="el-GR" sz="2000" dirty="0" smtClean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Ατμός  με πίεση ίση με την ατμοσφαιρική</a:t>
            </a:r>
            <a:r>
              <a:rPr lang="el-GR" sz="2000" dirty="0" smtClean="0"/>
              <a:t> 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:</a:t>
            </a:r>
            <a:r>
              <a:rPr lang="el-GR" sz="2000" dirty="0" smtClean="0"/>
              <a:t>  </a:t>
            </a: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Η  μέθοδος  αυτή  χρησιμοποιείται  για  την  αποστείρωση  υλικών  που  δεν  αντέχουν  σε  μεγάλες  θερμοκρασίες.</a:t>
            </a:r>
          </a:p>
          <a:p>
            <a:pPr>
              <a:buFont typeface="Wingdings" pitchFamily="2" charset="2"/>
              <a:buChar char="Ø"/>
            </a:pPr>
            <a:endParaRPr lang="el-GR" sz="2000" dirty="0" smtClean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Ατμός με αυξημένη πίεση (Αυτόκαυστο)</a:t>
            </a:r>
            <a:r>
              <a:rPr lang="en-US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:</a:t>
            </a:r>
            <a:r>
              <a:rPr lang="el-GR" sz="2000" dirty="0" smtClean="0"/>
              <a:t> </a:t>
            </a: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 Τα  προς  αποστείρωση  αντικείμενα  </a:t>
            </a:r>
          </a:p>
          <a:p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τοποθετούνται  σε  ειδικό  κλίβανο,  που  κλείνει αεροστεγώς και είναι ανθεκτικός σε υψηλές πιέσεις.</a:t>
            </a:r>
          </a:p>
          <a:p>
            <a:endParaRPr lang="el-GR" sz="2000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1357290" y="642918"/>
            <a:ext cx="63579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0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Θερμότητα</a:t>
            </a:r>
            <a:endParaRPr lang="el-GR" sz="4000" b="1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  <p:sp>
        <p:nvSpPr>
          <p:cNvPr id="3" name="2 - TextBox"/>
          <p:cNvSpPr txBox="1"/>
          <p:nvPr/>
        </p:nvSpPr>
        <p:spPr>
          <a:xfrm>
            <a:off x="0" y="1928802"/>
            <a:ext cx="9144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u="sng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Ξηρή θερμότητα </a:t>
            </a: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είναι  η  μέθοδος  που  χρησιμοποιεί  ως  μέσο  αποστείρωσης τον θερμό αέρα.</a:t>
            </a:r>
            <a:r>
              <a:rPr lang="el-GR" sz="2000" dirty="0" smtClean="0"/>
              <a:t>  </a:t>
            </a:r>
          </a:p>
          <a:p>
            <a:r>
              <a:rPr lang="el-GR" sz="2000" dirty="0" smtClean="0"/>
              <a:t> </a:t>
            </a:r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Χρησιμοποιείται  είτε  με  τη  μορφή  φλόγας,  είτε  με  κλίβανους  ξηρής  </a:t>
            </a:r>
          </a:p>
          <a:p>
            <a:r>
              <a:rPr lang="el-GR" sz="2000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αποστείρωσης  και  βρίσκει  εφαρμογή  μόνο  σε  υλικά  και  αντικείμενα που  δεν  καταστρέφονται  με  την  υψηλή  θερμοκρασία</a:t>
            </a:r>
          </a:p>
          <a:p>
            <a:endParaRPr lang="el-GR" sz="2000" u="sng" dirty="0" smtClean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  <a:p>
            <a:r>
              <a:rPr lang="el-GR" sz="2000" u="sng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</a:rPr>
              <a:t>  </a:t>
            </a:r>
          </a:p>
          <a:p>
            <a:endParaRPr lang="el-GR" sz="2000" dirty="0">
              <a:solidFill>
                <a:schemeClr val="accent3">
                  <a:lumMod val="75000"/>
                </a:schemeClr>
              </a:solidFill>
              <a:latin typeface="Calibri" pitchFamily="34" charset="0"/>
            </a:endParaRPr>
          </a:p>
        </p:txBody>
      </p:sp>
      <p:pic>
        <p:nvPicPr>
          <p:cNvPr id="1026" name="Picture 2" descr="dry sterilizer &quot;gimette 28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8" y="3786190"/>
            <a:ext cx="3618079" cy="27146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Ζωντάνια">
  <a:themeElements>
    <a:clrScheme name="Προσαρμοσμένος 28">
      <a:dk1>
        <a:sysClr val="windowText" lastClr="000000"/>
      </a:dk1>
      <a:lt1>
        <a:sysClr val="window" lastClr="FFFFFF"/>
      </a:lt1>
      <a:dk2>
        <a:srgbClr val="DBDDCC"/>
      </a:dk2>
      <a:lt2>
        <a:srgbClr val="C9CCB3"/>
      </a:lt2>
      <a:accent1>
        <a:srgbClr val="808759"/>
      </a:accent1>
      <a:accent2>
        <a:srgbClr val="C9CCB3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Ζωντάνι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Ζωντάνι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202</TotalTime>
  <Words>447</Words>
  <Application>Microsoft Office PowerPoint</Application>
  <PresentationFormat>Προβολή στην οθόνη (4:3)</PresentationFormat>
  <Paragraphs>97</Paragraphs>
  <Slides>16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16</vt:i4>
      </vt:variant>
    </vt:vector>
  </HeadingPairs>
  <TitlesOfParts>
    <vt:vector size="17" baseType="lpstr">
      <vt:lpstr>Ζωντάνια</vt:lpstr>
      <vt:lpstr>Αποστείρωση-Απολύμανση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Χρόνοι Αποστείρωσης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Αποστείρωση-Απολύμανση</dc:title>
  <dc:creator>user</dc:creator>
  <cp:lastModifiedBy>user</cp:lastModifiedBy>
  <cp:revision>34</cp:revision>
  <dcterms:created xsi:type="dcterms:W3CDTF">2020-11-04T13:09:13Z</dcterms:created>
  <dcterms:modified xsi:type="dcterms:W3CDTF">2020-11-10T10:33:22Z</dcterms:modified>
</cp:coreProperties>
</file>