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71" r:id="rId3"/>
    <p:sldId id="272" r:id="rId4"/>
    <p:sldId id="273" r:id="rId5"/>
    <p:sldId id="274" r:id="rId6"/>
    <p:sldId id="257" r:id="rId7"/>
    <p:sldId id="258" r:id="rId8"/>
    <p:sldId id="259" r:id="rId9"/>
    <p:sldId id="265" r:id="rId10"/>
    <p:sldId id="264" r:id="rId11"/>
    <p:sldId id="263" r:id="rId12"/>
    <p:sldId id="270" r:id="rId13"/>
    <p:sldId id="269" r:id="rId14"/>
    <p:sldId id="262" r:id="rId15"/>
    <p:sldId id="261" r:id="rId16"/>
    <p:sldId id="266"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1C7F1-0085-479E-A8EC-5403911BFA7F}" type="datetimeFigureOut">
              <a:rPr lang="el-GR" smtClean="0"/>
              <a:pPr/>
              <a:t>12/01/2022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12EB79-D227-490B-9C2F-60182398CD8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C12EB79-D227-490B-9C2F-60182398CD88}" type="slidenum">
              <a:rPr lang="el-GR" smtClean="0"/>
              <a:pPr/>
              <a:t>14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12/01/2022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D0173-3D3B-4FC3-9572-8C55C37DCBA5}" type="datetimeFigureOut">
              <a:rPr lang="el-GR" smtClean="0"/>
              <a:pPr/>
              <a:t>12/01/2022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257CB-7455-4AAC-A746-4E65C2281A9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Manicure | Headliners Salon &amp; Spa"/>
          <p:cNvPicPr>
            <a:picLocks noChangeAspect="1" noChangeArrowheads="1"/>
          </p:cNvPicPr>
          <p:nvPr/>
        </p:nvPicPr>
        <p:blipFill>
          <a:blip r:embed="rId2">
            <a:lum bright="40000" contrast="-70000"/>
          </a:blip>
          <a:srcRect/>
          <a:stretch>
            <a:fillRect/>
          </a:stretch>
        </p:blipFill>
        <p:spPr bwMode="auto">
          <a:xfrm>
            <a:off x="0" y="0"/>
            <a:ext cx="9144000" cy="6858000"/>
          </a:xfrm>
          <a:prstGeom prst="rect">
            <a:avLst/>
          </a:prstGeom>
          <a:noFill/>
        </p:spPr>
      </p:pic>
      <p:sp>
        <p:nvSpPr>
          <p:cNvPr id="2" name="1 - Τίτλος"/>
          <p:cNvSpPr>
            <a:spLocks noGrp="1"/>
          </p:cNvSpPr>
          <p:nvPr>
            <p:ph type="ctrTitle"/>
          </p:nvPr>
        </p:nvSpPr>
        <p:spPr>
          <a:xfrm>
            <a:off x="642910" y="1285860"/>
            <a:ext cx="7772400" cy="1470025"/>
          </a:xfrm>
        </p:spPr>
        <p:txBody>
          <a:bodyPr>
            <a:normAutofit/>
          </a:bodyPr>
          <a:lstStyle/>
          <a:p>
            <a:r>
              <a:rPr lang="en-US" sz="4000" b="1" dirty="0" smtClean="0">
                <a:solidFill>
                  <a:srgbClr val="00B050"/>
                </a:solidFill>
              </a:rPr>
              <a:t>ACRYGEL</a:t>
            </a:r>
            <a:endParaRPr lang="el-GR" sz="4000" b="1" dirty="0">
              <a:solidFill>
                <a:srgbClr val="00B050"/>
              </a:solidFill>
            </a:endParaRPr>
          </a:p>
        </p:txBody>
      </p:sp>
      <p:sp>
        <p:nvSpPr>
          <p:cNvPr id="3" name="2 - Υπότιτλος"/>
          <p:cNvSpPr>
            <a:spLocks noGrp="1"/>
          </p:cNvSpPr>
          <p:nvPr>
            <p:ph type="subTitle" idx="1"/>
          </p:nvPr>
        </p:nvSpPr>
        <p:spPr>
          <a:xfrm>
            <a:off x="3857620" y="4643446"/>
            <a:ext cx="5186354" cy="1752600"/>
          </a:xfrm>
        </p:spPr>
        <p:txBody>
          <a:bodyPr>
            <a:noAutofit/>
          </a:bodyPr>
          <a:lstStyle/>
          <a:p>
            <a:pPr algn="r"/>
            <a:r>
              <a:rPr lang="el-GR" sz="2000" b="1" dirty="0" smtClean="0">
                <a:solidFill>
                  <a:schemeClr val="accent3">
                    <a:lumMod val="75000"/>
                  </a:schemeClr>
                </a:solidFill>
              </a:rPr>
              <a:t>Ειδικότητα</a:t>
            </a:r>
            <a:r>
              <a:rPr lang="en-US" sz="2000" b="1" dirty="0" smtClean="0">
                <a:solidFill>
                  <a:schemeClr val="accent3">
                    <a:lumMod val="75000"/>
                  </a:schemeClr>
                </a:solidFill>
              </a:rPr>
              <a:t>:T</a:t>
            </a:r>
            <a:r>
              <a:rPr lang="el-GR" sz="2000" b="1" dirty="0" smtClean="0">
                <a:solidFill>
                  <a:schemeClr val="accent3">
                    <a:lumMod val="75000"/>
                  </a:schemeClr>
                </a:solidFill>
              </a:rPr>
              <a:t>εχνικός Αισθητικός Ποδολογίας-Καλλωπισμού Νυχιών και Ονυχοπλαστικής</a:t>
            </a:r>
          </a:p>
          <a:p>
            <a:pPr algn="r"/>
            <a:r>
              <a:rPr lang="el-GR" sz="2000" b="1" dirty="0" smtClean="0">
                <a:solidFill>
                  <a:schemeClr val="accent3">
                    <a:lumMod val="75000"/>
                  </a:schemeClr>
                </a:solidFill>
              </a:rPr>
              <a:t>	Γ’ Εξάμηνο</a:t>
            </a:r>
          </a:p>
          <a:p>
            <a:pPr algn="r"/>
            <a:r>
              <a:rPr lang="el-GR" sz="2000" b="1" dirty="0" smtClean="0">
                <a:solidFill>
                  <a:schemeClr val="accent3">
                    <a:lumMod val="75000"/>
                  </a:schemeClr>
                </a:solidFill>
              </a:rPr>
              <a:t>Μάθημα</a:t>
            </a:r>
            <a:r>
              <a:rPr lang="en-US" sz="2000" b="1" dirty="0" smtClean="0">
                <a:solidFill>
                  <a:schemeClr val="accent3">
                    <a:lumMod val="75000"/>
                  </a:schemeClr>
                </a:solidFill>
              </a:rPr>
              <a:t>:</a:t>
            </a:r>
            <a:r>
              <a:rPr lang="el-GR" sz="2000" b="1" dirty="0" smtClean="0">
                <a:solidFill>
                  <a:schemeClr val="accent3">
                    <a:lumMod val="75000"/>
                  </a:schemeClr>
                </a:solidFill>
              </a:rPr>
              <a:t>Πρακτική Εφαρμογή στην Ειδικότητα</a:t>
            </a:r>
          </a:p>
          <a:p>
            <a:pPr algn="r"/>
            <a:r>
              <a:rPr lang="el-GR" sz="2000" b="1" dirty="0" smtClean="0">
                <a:solidFill>
                  <a:schemeClr val="accent3">
                    <a:lumMod val="75000"/>
                  </a:schemeClr>
                </a:solidFill>
              </a:rPr>
              <a:t>Ματοπούλου Ελένη</a:t>
            </a:r>
            <a:endParaRPr lang="en-US" sz="2000" b="1" dirty="0" smtClean="0">
              <a:solidFill>
                <a:schemeClr val="accent3">
                  <a:lumMod val="75000"/>
                </a:schemeClr>
              </a:solidFill>
            </a:endParaRPr>
          </a:p>
          <a:p>
            <a:pPr algn="r"/>
            <a:r>
              <a:rPr lang="el-GR" sz="2000" b="1" dirty="0" smtClean="0">
                <a:solidFill>
                  <a:schemeClr val="accent3">
                    <a:lumMod val="75000"/>
                  </a:schemeClr>
                </a:solidFill>
              </a:rPr>
              <a:t>Θεσσαλονίκη </a:t>
            </a:r>
            <a:r>
              <a:rPr lang="el-GR" sz="2000" b="1" dirty="0" smtClean="0">
                <a:solidFill>
                  <a:schemeClr val="accent3">
                    <a:lumMod val="75000"/>
                  </a:schemeClr>
                </a:solidFill>
              </a:rPr>
              <a:t>202</a:t>
            </a:r>
            <a:r>
              <a:rPr lang="en-US" sz="2000" b="1" dirty="0" smtClean="0">
                <a:solidFill>
                  <a:schemeClr val="accent3">
                    <a:lumMod val="75000"/>
                  </a:schemeClr>
                </a:solidFill>
              </a:rPr>
              <a:t>2</a:t>
            </a:r>
            <a:r>
              <a:rPr lang="el-GR" sz="2000" b="1" dirty="0" smtClean="0">
                <a:solidFill>
                  <a:schemeClr val="accent3">
                    <a:lumMod val="75000"/>
                  </a:schemeClr>
                </a:solidFill>
              </a:rPr>
              <a:t> </a:t>
            </a:r>
            <a:endParaRPr lang="el-GR" sz="2000" b="1" dirty="0" smtClean="0">
              <a:solidFill>
                <a:schemeClr val="accent3">
                  <a:lumMod val="75000"/>
                </a:schemeClr>
              </a:solidFill>
            </a:endParaRPr>
          </a:p>
          <a:p>
            <a:pPr algn="r"/>
            <a:r>
              <a:rPr lang="el-GR" sz="2000" b="1" dirty="0" smtClean="0">
                <a:solidFill>
                  <a:srgbClr val="92D050"/>
                </a:solidFill>
              </a:rPr>
              <a:t>	</a:t>
            </a:r>
          </a:p>
          <a:p>
            <a:endParaRPr lang="el-GR" sz="2000" b="1" dirty="0" smtClean="0"/>
          </a:p>
          <a:p>
            <a:endParaRPr lang="el-GR"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3" name="2 - Ορθογώνιο"/>
          <p:cNvSpPr/>
          <p:nvPr/>
        </p:nvSpPr>
        <p:spPr>
          <a:xfrm>
            <a:off x="142844" y="1285860"/>
            <a:ext cx="3214710" cy="4524315"/>
          </a:xfrm>
          <a:prstGeom prst="rect">
            <a:avLst/>
          </a:prstGeom>
        </p:spPr>
        <p:txBody>
          <a:bodyPr wrap="square">
            <a:spAutoFit/>
          </a:bodyPr>
          <a:lstStyle/>
          <a:p>
            <a:pPr algn="ctr"/>
            <a:r>
              <a:rPr lang="el-GR" sz="2000" b="1" u="sng" dirty="0">
                <a:solidFill>
                  <a:schemeClr val="accent3">
                    <a:lumMod val="75000"/>
                  </a:schemeClr>
                </a:solidFill>
              </a:rPr>
              <a:t>Δεν καίει στις λάμπες LED </a:t>
            </a:r>
            <a:endParaRPr lang="el-GR" sz="2000" b="1" u="sng" dirty="0" smtClean="0">
              <a:solidFill>
                <a:schemeClr val="accent3">
                  <a:lumMod val="75000"/>
                </a:schemeClr>
              </a:solidFill>
            </a:endParaRPr>
          </a:p>
          <a:p>
            <a:endParaRPr lang="el-GR" dirty="0"/>
          </a:p>
          <a:p>
            <a:endParaRPr lang="el-GR" dirty="0" smtClean="0">
              <a:solidFill>
                <a:schemeClr val="accent3">
                  <a:lumMod val="75000"/>
                </a:schemeClr>
              </a:solidFill>
            </a:endParaRPr>
          </a:p>
          <a:p>
            <a:endParaRPr lang="el-GR" dirty="0">
              <a:solidFill>
                <a:schemeClr val="accent3">
                  <a:lumMod val="75000"/>
                </a:schemeClr>
              </a:solidFill>
            </a:endParaRPr>
          </a:p>
          <a:p>
            <a:r>
              <a:rPr lang="el-GR" dirty="0" smtClean="0">
                <a:solidFill>
                  <a:schemeClr val="accent3">
                    <a:lumMod val="75000"/>
                  </a:schemeClr>
                </a:solidFill>
              </a:rPr>
              <a:t>Μια </a:t>
            </a:r>
            <a:r>
              <a:rPr lang="el-GR" dirty="0">
                <a:solidFill>
                  <a:schemeClr val="accent3">
                    <a:lumMod val="75000"/>
                  </a:schemeClr>
                </a:solidFill>
              </a:rPr>
              <a:t>πελάτισσα που θέλει να φτιάξει τα νύχια της, δεν έρχεται για να την ταλαιπωρήσουμε. </a:t>
            </a:r>
            <a:r>
              <a:rPr lang="el-GR" dirty="0" smtClean="0">
                <a:solidFill>
                  <a:schemeClr val="accent3">
                    <a:lumMod val="75000"/>
                  </a:schemeClr>
                </a:solidFill>
              </a:rPr>
              <a:t>Έτσι, </a:t>
            </a:r>
            <a:r>
              <a:rPr lang="el-GR" dirty="0">
                <a:solidFill>
                  <a:schemeClr val="accent3">
                    <a:lumMod val="75000"/>
                  </a:schemeClr>
                </a:solidFill>
              </a:rPr>
              <a:t>όταν ένα προϊόν δημιουργεί αίσθημα καύσου, δημιουργεί και μία δυσαρέσκεια απέναντι στην υπηρεσία. Με το acrygel δεν υπάρχει αυτό το πρόβλημα, αφού δεν καίει κατά το πολυμερισμό σε οποιαδήποτε συσκευή.</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3" name="2 - Ορθογώνιο"/>
          <p:cNvSpPr/>
          <p:nvPr/>
        </p:nvSpPr>
        <p:spPr>
          <a:xfrm>
            <a:off x="142844" y="1357298"/>
            <a:ext cx="3143272" cy="4524315"/>
          </a:xfrm>
          <a:prstGeom prst="rect">
            <a:avLst/>
          </a:prstGeom>
        </p:spPr>
        <p:txBody>
          <a:bodyPr wrap="square">
            <a:spAutoFit/>
          </a:bodyPr>
          <a:lstStyle/>
          <a:p>
            <a:pPr algn="ctr"/>
            <a:r>
              <a:rPr lang="el-GR" sz="2000" b="1" u="sng" dirty="0">
                <a:solidFill>
                  <a:schemeClr val="accent3">
                    <a:lumMod val="75000"/>
                  </a:schemeClr>
                </a:solidFill>
              </a:rPr>
              <a:t>Δουλεύεται </a:t>
            </a:r>
            <a:r>
              <a:rPr lang="el-GR" sz="2000" b="1" u="sng" dirty="0" smtClean="0">
                <a:solidFill>
                  <a:schemeClr val="accent3">
                    <a:lumMod val="75000"/>
                  </a:schemeClr>
                </a:solidFill>
              </a:rPr>
              <a:t>εύκολα</a:t>
            </a:r>
          </a:p>
          <a:p>
            <a:endParaRPr lang="el-GR" dirty="0"/>
          </a:p>
          <a:p>
            <a:endParaRPr lang="el-GR" dirty="0" smtClean="0"/>
          </a:p>
          <a:p>
            <a:endParaRPr lang="el-GR" dirty="0"/>
          </a:p>
          <a:p>
            <a:r>
              <a:rPr lang="el-GR" dirty="0" smtClean="0">
                <a:solidFill>
                  <a:schemeClr val="accent3">
                    <a:lumMod val="75000"/>
                  </a:schemeClr>
                </a:solidFill>
              </a:rPr>
              <a:t> </a:t>
            </a:r>
            <a:r>
              <a:rPr lang="el-GR" dirty="0">
                <a:solidFill>
                  <a:schemeClr val="accent3">
                    <a:lumMod val="75000"/>
                  </a:schemeClr>
                </a:solidFill>
              </a:rPr>
              <a:t>Αν και είναι πηχτό προϊόν, δουλεύεται πολύ εύκολα. Αρκεί να βουτήξουμε το πινέλο σε απλό οινόπνευμα και το υλικό μας πλάθεται αμέσως. Ακόμη και νέες τεχνίτριες μπορούν εύκολα και γρήγορα να διαμορφώσουν το acrygel, αφού από τη σύστασή του δεν τρέχει, βοηθάει στη διαμόρφωση και δουλεύεται πολύ εύκολα.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3" name="2 - Ορθογώνιο"/>
          <p:cNvSpPr/>
          <p:nvPr/>
        </p:nvSpPr>
        <p:spPr>
          <a:xfrm>
            <a:off x="142844" y="1285860"/>
            <a:ext cx="2928958" cy="4247317"/>
          </a:xfrm>
          <a:prstGeom prst="rect">
            <a:avLst/>
          </a:prstGeom>
        </p:spPr>
        <p:txBody>
          <a:bodyPr wrap="square">
            <a:spAutoFit/>
          </a:bodyPr>
          <a:lstStyle/>
          <a:p>
            <a:pPr algn="ctr"/>
            <a:r>
              <a:rPr lang="el-GR" sz="2000" b="1" u="sng" dirty="0">
                <a:solidFill>
                  <a:schemeClr val="accent3">
                    <a:lumMod val="75000"/>
                  </a:schemeClr>
                </a:solidFill>
              </a:rPr>
              <a:t>Δεν προκαλεί </a:t>
            </a:r>
            <a:r>
              <a:rPr lang="el-GR" sz="2000" b="1" u="sng" dirty="0" smtClean="0">
                <a:solidFill>
                  <a:schemeClr val="accent3">
                    <a:lumMod val="75000"/>
                  </a:schemeClr>
                </a:solidFill>
              </a:rPr>
              <a:t>αλλεργίες</a:t>
            </a:r>
          </a:p>
          <a:p>
            <a:endParaRPr lang="el-GR" dirty="0"/>
          </a:p>
          <a:p>
            <a:endParaRPr lang="el-GR" dirty="0" smtClean="0"/>
          </a:p>
          <a:p>
            <a:endParaRPr lang="el-GR" dirty="0">
              <a:solidFill>
                <a:schemeClr val="accent3">
                  <a:lumMod val="75000"/>
                </a:schemeClr>
              </a:solidFill>
            </a:endParaRPr>
          </a:p>
          <a:p>
            <a:endParaRPr lang="el-GR" dirty="0" smtClean="0">
              <a:solidFill>
                <a:schemeClr val="accent3">
                  <a:lumMod val="75000"/>
                </a:schemeClr>
              </a:solidFill>
            </a:endParaRPr>
          </a:p>
          <a:p>
            <a:r>
              <a:rPr lang="el-GR" dirty="0" smtClean="0">
                <a:solidFill>
                  <a:schemeClr val="accent3">
                    <a:lumMod val="75000"/>
                  </a:schemeClr>
                </a:solidFill>
              </a:rPr>
              <a:t> </a:t>
            </a:r>
            <a:r>
              <a:rPr lang="el-GR" dirty="0">
                <a:solidFill>
                  <a:schemeClr val="accent3">
                    <a:lumMod val="75000"/>
                  </a:schemeClr>
                </a:solidFill>
              </a:rPr>
              <a:t>Γενικά δεν έχουν αναφερθεί καθόλου αλλεργίες στο acrygel. Οι περισσότερες αλλεργίες εμφανίζονταν στο ακρυλικό και στο υγρό του κυρίως λόγω της ακετόνης (</a:t>
            </a:r>
            <a:r>
              <a:rPr lang="el-GR" dirty="0" err="1">
                <a:solidFill>
                  <a:schemeClr val="accent3">
                    <a:lumMod val="75000"/>
                  </a:schemeClr>
                </a:solidFill>
              </a:rPr>
              <a:t>acetone</a:t>
            </a:r>
            <a:r>
              <a:rPr lang="el-GR" dirty="0">
                <a:solidFill>
                  <a:schemeClr val="accent3">
                    <a:lumMod val="75000"/>
                  </a:schemeClr>
                </a:solidFill>
              </a:rPr>
              <a:t>). Στο acrygel δεν έχουν εμφανιστεί αλλεργίες, λύνοντας όλα τα προβλήματα του ακρυλικού.</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3" name="2 - Ορθογώνιο"/>
          <p:cNvSpPr/>
          <p:nvPr/>
        </p:nvSpPr>
        <p:spPr>
          <a:xfrm>
            <a:off x="142844" y="1000108"/>
            <a:ext cx="3143272" cy="5139869"/>
          </a:xfrm>
          <a:prstGeom prst="rect">
            <a:avLst/>
          </a:prstGeom>
        </p:spPr>
        <p:txBody>
          <a:bodyPr wrap="square">
            <a:spAutoFit/>
          </a:bodyPr>
          <a:lstStyle/>
          <a:p>
            <a:pPr algn="ctr"/>
            <a:r>
              <a:rPr lang="el-GR" sz="2000" b="1" u="sng" dirty="0">
                <a:solidFill>
                  <a:schemeClr val="accent3">
                    <a:lumMod val="75000"/>
                  </a:schemeClr>
                </a:solidFill>
              </a:rPr>
              <a:t>Δουλεύεται με όλες τις </a:t>
            </a:r>
            <a:r>
              <a:rPr lang="el-GR" sz="2000" b="1" u="sng" dirty="0" smtClean="0">
                <a:solidFill>
                  <a:schemeClr val="accent3">
                    <a:lumMod val="75000"/>
                  </a:schemeClr>
                </a:solidFill>
              </a:rPr>
              <a:t>μεθόδους</a:t>
            </a:r>
          </a:p>
          <a:p>
            <a:endParaRPr lang="el-GR" dirty="0"/>
          </a:p>
          <a:p>
            <a:endParaRPr lang="el-GR" dirty="0" smtClean="0">
              <a:solidFill>
                <a:schemeClr val="accent3">
                  <a:lumMod val="75000"/>
                </a:schemeClr>
              </a:solidFill>
            </a:endParaRPr>
          </a:p>
          <a:p>
            <a:endParaRPr lang="el-GR" dirty="0">
              <a:solidFill>
                <a:schemeClr val="accent3">
                  <a:lumMod val="75000"/>
                </a:schemeClr>
              </a:solidFill>
            </a:endParaRPr>
          </a:p>
          <a:p>
            <a:r>
              <a:rPr lang="el-GR" dirty="0" smtClean="0">
                <a:solidFill>
                  <a:schemeClr val="accent3">
                    <a:lumMod val="75000"/>
                  </a:schemeClr>
                </a:solidFill>
              </a:rPr>
              <a:t> </a:t>
            </a:r>
            <a:r>
              <a:rPr lang="el-GR" dirty="0">
                <a:solidFill>
                  <a:schemeClr val="accent3">
                    <a:lumMod val="75000"/>
                  </a:schemeClr>
                </a:solidFill>
              </a:rPr>
              <a:t>Μπορούμε να το δουλέψουμε με όλες τις μεθόδους, όπως dual form, inverted, φόρμες, tips ή ως φυσική ενίσχυση. Επιπλέον μπορούμε να το δουλέψουμε με πινέλο τζελ ή με πινέλο ακρυλικού όπως ακριβώς θα δουλεύαμε το τζελ ή το ακρυλικό αντίστοιχα. Λόγω της πυκνότητας αλλά και της συμπεριφοράς του, αντιδρά σχεδόν το ίδιο ανάλογα με τη χρήση που θα του κάνουμε.</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3"/>
          <a:srcRect/>
          <a:stretch>
            <a:fillRect/>
          </a:stretch>
        </p:blipFill>
        <p:spPr bwMode="auto">
          <a:xfrm flipH="1">
            <a:off x="3100790" y="0"/>
            <a:ext cx="6043210" cy="6858001"/>
          </a:xfrm>
          <a:prstGeom prst="homePlate">
            <a:avLst>
              <a:gd name="adj" fmla="val 49735"/>
            </a:avLst>
          </a:prstGeom>
          <a:noFill/>
        </p:spPr>
      </p:pic>
      <p:sp>
        <p:nvSpPr>
          <p:cNvPr id="3" name="2 - Ορθογώνιο"/>
          <p:cNvSpPr/>
          <p:nvPr/>
        </p:nvSpPr>
        <p:spPr>
          <a:xfrm>
            <a:off x="214282" y="2143116"/>
            <a:ext cx="3214710" cy="2339102"/>
          </a:xfrm>
          <a:prstGeom prst="rect">
            <a:avLst/>
          </a:prstGeom>
        </p:spPr>
        <p:txBody>
          <a:bodyPr wrap="square">
            <a:spAutoFit/>
          </a:bodyPr>
          <a:lstStyle/>
          <a:p>
            <a:r>
              <a:rPr lang="el-GR" sz="2000" b="1" dirty="0">
                <a:solidFill>
                  <a:schemeClr val="accent3">
                    <a:lumMod val="75000"/>
                  </a:schemeClr>
                </a:solidFill>
              </a:rPr>
              <a:t> </a:t>
            </a:r>
            <a:r>
              <a:rPr lang="el-GR" sz="2000" b="1" dirty="0" smtClean="0">
                <a:solidFill>
                  <a:schemeClr val="accent3">
                    <a:lumMod val="75000"/>
                  </a:schemeClr>
                </a:solidFill>
              </a:rPr>
              <a:t>     </a:t>
            </a:r>
            <a:r>
              <a:rPr lang="el-GR" sz="2000" b="1" u="sng" dirty="0" smtClean="0">
                <a:solidFill>
                  <a:schemeClr val="accent3">
                    <a:lumMod val="75000"/>
                  </a:schemeClr>
                </a:solidFill>
              </a:rPr>
              <a:t>Έτοιμα </a:t>
            </a:r>
            <a:r>
              <a:rPr lang="el-GR" sz="2000" b="1" u="sng" dirty="0">
                <a:solidFill>
                  <a:schemeClr val="accent3">
                    <a:lumMod val="75000"/>
                  </a:schemeClr>
                </a:solidFill>
              </a:rPr>
              <a:t>χρώματα </a:t>
            </a:r>
            <a:endParaRPr lang="el-GR" sz="2000" b="1" u="sng" dirty="0" smtClean="0">
              <a:solidFill>
                <a:schemeClr val="accent3">
                  <a:lumMod val="75000"/>
                </a:schemeClr>
              </a:solidFill>
            </a:endParaRPr>
          </a:p>
          <a:p>
            <a:endParaRPr lang="el-GR" dirty="0"/>
          </a:p>
          <a:p>
            <a:endParaRPr lang="el-GR" dirty="0" smtClean="0"/>
          </a:p>
          <a:p>
            <a:endParaRPr lang="el-GR" dirty="0">
              <a:solidFill>
                <a:schemeClr val="accent3">
                  <a:lumMod val="75000"/>
                </a:schemeClr>
              </a:solidFill>
            </a:endParaRPr>
          </a:p>
          <a:p>
            <a:r>
              <a:rPr lang="el-GR" dirty="0" smtClean="0">
                <a:solidFill>
                  <a:schemeClr val="accent3">
                    <a:lumMod val="75000"/>
                  </a:schemeClr>
                </a:solidFill>
              </a:rPr>
              <a:t>Διαφανές</a:t>
            </a:r>
            <a:r>
              <a:rPr lang="el-GR" dirty="0">
                <a:solidFill>
                  <a:schemeClr val="accent3">
                    <a:lumMod val="75000"/>
                  </a:schemeClr>
                </a:solidFill>
              </a:rPr>
              <a:t>, λευκό, μαύρο, γαλακτερό, απαλό ροζ και πολλές ακόμη αποχρώσεις, είναι ήδη διαθέσιμες.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3" name="2 - Ορθογώνιο"/>
          <p:cNvSpPr/>
          <p:nvPr/>
        </p:nvSpPr>
        <p:spPr>
          <a:xfrm>
            <a:off x="142844" y="1785926"/>
            <a:ext cx="3143272" cy="2893100"/>
          </a:xfrm>
          <a:prstGeom prst="rect">
            <a:avLst/>
          </a:prstGeom>
        </p:spPr>
        <p:txBody>
          <a:bodyPr wrap="square">
            <a:spAutoFit/>
          </a:bodyPr>
          <a:lstStyle/>
          <a:p>
            <a:pPr algn="ctr"/>
            <a:r>
              <a:rPr lang="el-GR" sz="2000" b="1" u="sng" dirty="0">
                <a:solidFill>
                  <a:schemeClr val="accent3">
                    <a:lumMod val="75000"/>
                  </a:schemeClr>
                </a:solidFill>
              </a:rPr>
              <a:t>Βαζάκι ή Σωληνάριο </a:t>
            </a:r>
            <a:endParaRPr lang="el-GR" sz="2000" b="1" u="sng" dirty="0" smtClean="0">
              <a:solidFill>
                <a:schemeClr val="accent3">
                  <a:lumMod val="75000"/>
                </a:schemeClr>
              </a:solidFill>
            </a:endParaRPr>
          </a:p>
          <a:p>
            <a:endParaRPr lang="el-GR" dirty="0"/>
          </a:p>
          <a:p>
            <a:endParaRPr lang="el-GR" dirty="0" smtClean="0"/>
          </a:p>
          <a:p>
            <a:r>
              <a:rPr lang="el-GR" dirty="0" smtClean="0">
                <a:solidFill>
                  <a:schemeClr val="accent3">
                    <a:lumMod val="75000"/>
                  </a:schemeClr>
                </a:solidFill>
              </a:rPr>
              <a:t>Οι </a:t>
            </a:r>
            <a:r>
              <a:rPr lang="el-GR" dirty="0">
                <a:solidFill>
                  <a:schemeClr val="accent3">
                    <a:lumMod val="75000"/>
                  </a:schemeClr>
                </a:solidFill>
              </a:rPr>
              <a:t>μικρές ποσότητες αφήνουν πολύ υλικό στο σωληνάριο, οπότε κάποιες εταιρείες </a:t>
            </a:r>
            <a:r>
              <a:rPr lang="el-GR" dirty="0" smtClean="0">
                <a:solidFill>
                  <a:schemeClr val="accent3">
                    <a:lumMod val="75000"/>
                  </a:schemeClr>
                </a:solidFill>
              </a:rPr>
              <a:t>έβγαλαν </a:t>
            </a:r>
            <a:r>
              <a:rPr lang="el-GR" dirty="0">
                <a:solidFill>
                  <a:schemeClr val="accent3">
                    <a:lumMod val="75000"/>
                  </a:schemeClr>
                </a:solidFill>
              </a:rPr>
              <a:t>το υλικό σε βαζάκι. Κάποιους τους εξυπηρετεί το βαζάκι σαν το τζελ, ενώ άλλους το σωληνάριο.</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3" name="2 - TextBox"/>
          <p:cNvSpPr txBox="1"/>
          <p:nvPr/>
        </p:nvSpPr>
        <p:spPr>
          <a:xfrm>
            <a:off x="214282" y="785794"/>
            <a:ext cx="4214842" cy="1323439"/>
          </a:xfrm>
          <a:prstGeom prst="rect">
            <a:avLst/>
          </a:prstGeom>
          <a:noFill/>
        </p:spPr>
        <p:txBody>
          <a:bodyPr wrap="square" rtlCol="0">
            <a:spAutoFit/>
          </a:bodyPr>
          <a:lstStyle/>
          <a:p>
            <a:pPr algn="ctr"/>
            <a:r>
              <a:rPr lang="el-GR" sz="4000" b="1" u="sng" dirty="0" smtClean="0">
                <a:solidFill>
                  <a:srgbClr val="00B050"/>
                </a:solidFill>
              </a:rPr>
              <a:t>Ευχαριστώ για την προσοχή σας !</a:t>
            </a:r>
            <a:endParaRPr lang="el-GR" sz="4000" b="1" u="sng"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4" name="3 - Ορθογώνιο"/>
          <p:cNvSpPr/>
          <p:nvPr/>
        </p:nvSpPr>
        <p:spPr>
          <a:xfrm>
            <a:off x="285720" y="500042"/>
            <a:ext cx="3143272" cy="5632311"/>
          </a:xfrm>
          <a:prstGeom prst="rect">
            <a:avLst/>
          </a:prstGeom>
        </p:spPr>
        <p:txBody>
          <a:bodyPr wrap="square">
            <a:spAutoFit/>
          </a:bodyPr>
          <a:lstStyle/>
          <a:p>
            <a:pPr algn="ctr"/>
            <a:r>
              <a:rPr lang="el-GR" sz="2000" dirty="0" smtClean="0">
                <a:solidFill>
                  <a:schemeClr val="accent3">
                    <a:lumMod val="75000"/>
                  </a:schemeClr>
                </a:solidFill>
              </a:rPr>
              <a:t>Τ</a:t>
            </a:r>
            <a:r>
              <a:rPr lang="en-US" sz="2000" dirty="0" smtClean="0">
                <a:solidFill>
                  <a:schemeClr val="accent3">
                    <a:lumMod val="75000"/>
                  </a:schemeClr>
                </a:solidFill>
              </a:rPr>
              <a:t>o acrygel</a:t>
            </a:r>
            <a:r>
              <a:rPr lang="el-GR" sz="2000" dirty="0" smtClean="0">
                <a:solidFill>
                  <a:schemeClr val="accent3">
                    <a:lumMod val="75000"/>
                  </a:schemeClr>
                </a:solidFill>
              </a:rPr>
              <a:t> είναι ένα υλικό που χρησιμοποιείται είτε για ενίσχυση φυσικού νυχιού είτε για επέκταση αυτού με φόρμα, </a:t>
            </a:r>
            <a:r>
              <a:rPr lang="en-US" sz="2000" dirty="0" smtClean="0">
                <a:solidFill>
                  <a:schemeClr val="accent3">
                    <a:lumMod val="75000"/>
                  </a:schemeClr>
                </a:solidFill>
              </a:rPr>
              <a:t>tips</a:t>
            </a:r>
            <a:r>
              <a:rPr lang="el-GR" sz="2000" dirty="0" smtClean="0">
                <a:solidFill>
                  <a:schemeClr val="accent3">
                    <a:lumMod val="75000"/>
                  </a:schemeClr>
                </a:solidFill>
              </a:rPr>
              <a:t> ή </a:t>
            </a:r>
            <a:r>
              <a:rPr lang="en-US" sz="2000" dirty="0" smtClean="0">
                <a:solidFill>
                  <a:schemeClr val="accent3">
                    <a:lumMod val="75000"/>
                  </a:schemeClr>
                </a:solidFill>
              </a:rPr>
              <a:t>dual forms</a:t>
            </a:r>
            <a:r>
              <a:rPr lang="el-GR" sz="2000" dirty="0" smtClean="0">
                <a:solidFill>
                  <a:schemeClr val="accent3">
                    <a:lumMod val="75000"/>
                  </a:schemeClr>
                </a:solidFill>
              </a:rPr>
              <a:t>. Είναι ένα καινούριο υλικό, είναι κάτι μεταξύ </a:t>
            </a:r>
            <a:r>
              <a:rPr lang="el-GR" sz="2000" dirty="0" err="1" smtClean="0">
                <a:solidFill>
                  <a:schemeClr val="accent3">
                    <a:lumMod val="75000"/>
                  </a:schemeClr>
                </a:solidFill>
              </a:rPr>
              <a:t>τζελ</a:t>
            </a:r>
            <a:r>
              <a:rPr lang="el-GR" sz="2000" dirty="0" smtClean="0">
                <a:solidFill>
                  <a:schemeClr val="accent3">
                    <a:lumMod val="75000"/>
                  </a:schemeClr>
                </a:solidFill>
              </a:rPr>
              <a:t> και ακρυλικού και θεωρείται καλύτερο από αυτά καθώς είναι ένα υλικό που συνδυάζει τα πλεονεκτήματα του </a:t>
            </a:r>
            <a:r>
              <a:rPr lang="el-GR" sz="2000" dirty="0" err="1" smtClean="0">
                <a:solidFill>
                  <a:schemeClr val="accent3">
                    <a:lumMod val="75000"/>
                  </a:schemeClr>
                </a:solidFill>
              </a:rPr>
              <a:t>τζελ</a:t>
            </a:r>
            <a:r>
              <a:rPr lang="el-GR" sz="2000" dirty="0" smtClean="0">
                <a:solidFill>
                  <a:schemeClr val="accent3">
                    <a:lumMod val="75000"/>
                  </a:schemeClr>
                </a:solidFill>
              </a:rPr>
              <a:t> και του ακρυλικού. Υπάρχει σε πολλά χρώματα που μπορούν να χρησιμοποιηθούν σαν </a:t>
            </a:r>
            <a:r>
              <a:rPr lang="en-US" sz="2000" dirty="0" smtClean="0">
                <a:solidFill>
                  <a:schemeClr val="accent3">
                    <a:lumMod val="75000"/>
                  </a:schemeClr>
                </a:solidFill>
              </a:rPr>
              <a:t>camouflage</a:t>
            </a:r>
            <a:r>
              <a:rPr lang="el-GR" sz="2000" dirty="0" smtClean="0">
                <a:solidFill>
                  <a:schemeClr val="accent3">
                    <a:lumMod val="75000"/>
                  </a:schemeClr>
                </a:solidFill>
              </a:rPr>
              <a:t> αλλά και σε διαφανή. </a:t>
            </a:r>
            <a:endParaRPr lang="el-GR" sz="2000" dirty="0">
              <a:solidFill>
                <a:schemeClr val="accent3">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4" name="3 - Ορθογώνιο"/>
          <p:cNvSpPr/>
          <p:nvPr/>
        </p:nvSpPr>
        <p:spPr>
          <a:xfrm>
            <a:off x="500034" y="928670"/>
            <a:ext cx="2857488" cy="4801314"/>
          </a:xfrm>
          <a:prstGeom prst="rect">
            <a:avLst/>
          </a:prstGeom>
        </p:spPr>
        <p:txBody>
          <a:bodyPr wrap="square">
            <a:spAutoFit/>
          </a:bodyPr>
          <a:lstStyle/>
          <a:p>
            <a:pPr algn="ctr"/>
            <a:r>
              <a:rPr lang="el-GR" dirty="0" smtClean="0">
                <a:solidFill>
                  <a:schemeClr val="accent3">
                    <a:lumMod val="75000"/>
                  </a:schemeClr>
                </a:solidFill>
              </a:rPr>
              <a:t>Για την τοποθέτηση του αρχικό και κύριο στάδιο είναι η σωστή προετοιμασία, δηλαδή το ξηρό μανικιούρ όπως έχετε διδαχθεί. Αφού γίνει η προετοιμασία του φυσικού νυχιού, προχωράμε στην τοποθέτηση του. Βάζουμε </a:t>
            </a:r>
            <a:r>
              <a:rPr lang="el-GR" dirty="0" err="1" smtClean="0">
                <a:solidFill>
                  <a:schemeClr val="accent3">
                    <a:lumMod val="75000"/>
                  </a:schemeClr>
                </a:solidFill>
              </a:rPr>
              <a:t>Primer</a:t>
            </a:r>
            <a:r>
              <a:rPr lang="el-GR" dirty="0" smtClean="0">
                <a:solidFill>
                  <a:schemeClr val="accent3">
                    <a:lumMod val="75000"/>
                  </a:schemeClr>
                </a:solidFill>
              </a:rPr>
              <a:t> και αφήνουμε να στεγνώσει φυσικά. Στη συνέχεια  βάζουμε Βάση Ημιμόνιμου ή Rubber Base και </a:t>
            </a:r>
            <a:r>
              <a:rPr lang="el-GR" dirty="0" err="1" smtClean="0">
                <a:solidFill>
                  <a:schemeClr val="accent3">
                    <a:lumMod val="75000"/>
                  </a:schemeClr>
                </a:solidFill>
              </a:rPr>
              <a:t>πολυμερίζουμε</a:t>
            </a:r>
            <a:r>
              <a:rPr lang="el-GR" dirty="0" smtClean="0">
                <a:solidFill>
                  <a:schemeClr val="accent3">
                    <a:lumMod val="75000"/>
                  </a:schemeClr>
                </a:solidFill>
              </a:rPr>
              <a:t> 30-60 δευτερόλεπτα σε LED ή 2 λεπτά σε UV. </a:t>
            </a:r>
            <a:endParaRPr lang="el-GR" dirty="0">
              <a:solidFill>
                <a:schemeClr val="accent3">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5" name="4 - Ορθογώνιο"/>
          <p:cNvSpPr/>
          <p:nvPr/>
        </p:nvSpPr>
        <p:spPr>
          <a:xfrm>
            <a:off x="428596" y="857232"/>
            <a:ext cx="2928958" cy="5078313"/>
          </a:xfrm>
          <a:prstGeom prst="rect">
            <a:avLst/>
          </a:prstGeom>
        </p:spPr>
        <p:txBody>
          <a:bodyPr wrap="square">
            <a:spAutoFit/>
          </a:bodyPr>
          <a:lstStyle/>
          <a:p>
            <a:pPr algn="ctr"/>
            <a:r>
              <a:rPr lang="el-GR" dirty="0" smtClean="0">
                <a:solidFill>
                  <a:schemeClr val="accent3">
                    <a:lumMod val="75000"/>
                  </a:schemeClr>
                </a:solidFill>
              </a:rPr>
              <a:t>Τοποθετούμε </a:t>
            </a:r>
            <a:r>
              <a:rPr lang="en-US" dirty="0" smtClean="0">
                <a:solidFill>
                  <a:schemeClr val="accent3">
                    <a:lumMod val="75000"/>
                  </a:schemeClr>
                </a:solidFill>
              </a:rPr>
              <a:t>acrygel</a:t>
            </a:r>
            <a:r>
              <a:rPr lang="el-GR" dirty="0" smtClean="0">
                <a:solidFill>
                  <a:schemeClr val="accent3">
                    <a:lumMod val="75000"/>
                  </a:schemeClr>
                </a:solidFill>
              </a:rPr>
              <a:t> στην επιφάνεια του νυχιού αν πρόκειται για φυσική ενίσχυση και στην επιφάνεια του νυχιού αλλά και στην φόρμα ή στο </a:t>
            </a:r>
            <a:r>
              <a:rPr lang="el-GR" dirty="0" err="1" smtClean="0">
                <a:solidFill>
                  <a:schemeClr val="accent3">
                    <a:lumMod val="75000"/>
                  </a:schemeClr>
                </a:solidFill>
              </a:rPr>
              <a:t>τιπ</a:t>
            </a:r>
            <a:r>
              <a:rPr lang="el-GR" dirty="0" smtClean="0">
                <a:solidFill>
                  <a:schemeClr val="accent3">
                    <a:lumMod val="75000"/>
                  </a:schemeClr>
                </a:solidFill>
              </a:rPr>
              <a:t> που θέλω να δημιουργήσω την προέκταση αν πρόκειται για τεχνητά. Πολυμερίζουμε 2 λεπτά σε LED ή 4 σε UV. Διαμορφώνουμε το νύχι εάν υπάρχουν ατέλειες με λίμα ή τροχό. Βάζουμε </a:t>
            </a:r>
            <a:r>
              <a:rPr lang="el-GR" dirty="0" err="1" smtClean="0">
                <a:solidFill>
                  <a:schemeClr val="accent3">
                    <a:lumMod val="75000"/>
                  </a:schemeClr>
                </a:solidFill>
              </a:rPr>
              <a:t>ημιμόνιμο</a:t>
            </a:r>
            <a:r>
              <a:rPr lang="el-GR" dirty="0" smtClean="0">
                <a:solidFill>
                  <a:schemeClr val="accent3">
                    <a:lumMod val="75000"/>
                  </a:schemeClr>
                </a:solidFill>
              </a:rPr>
              <a:t> χρώμα το οποίο πολύμερίζουμε. Βάζουμε τοπ και </a:t>
            </a:r>
            <a:r>
              <a:rPr lang="el-GR" dirty="0" err="1" smtClean="0">
                <a:solidFill>
                  <a:schemeClr val="accent3">
                    <a:lumMod val="75000"/>
                  </a:schemeClr>
                </a:solidFill>
              </a:rPr>
              <a:t>πολυμερίζουμε</a:t>
            </a:r>
            <a:r>
              <a:rPr lang="el-GR" dirty="0" smtClean="0">
                <a:solidFill>
                  <a:schemeClr val="accent3">
                    <a:lumMod val="75000"/>
                  </a:schemeClr>
                </a:solidFill>
              </a:rPr>
              <a:t> 60 δευτερόλεπτα σε LED.</a:t>
            </a:r>
            <a:endParaRPr lang="el-GR" dirty="0">
              <a:solidFill>
                <a:schemeClr val="accent3">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2049" name="Rectangle 1"/>
          <p:cNvSpPr>
            <a:spLocks noChangeArrowheads="1"/>
          </p:cNvSpPr>
          <p:nvPr/>
        </p:nvSpPr>
        <p:spPr bwMode="auto">
          <a:xfrm>
            <a:off x="500034" y="1357298"/>
            <a:ext cx="2643174"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accent3">
                  <a:lumMod val="75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pPr>
            <a:r>
              <a:rPr kumimoji="0" lang="el-GR"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Και τέλος παίρνουμε τη κολλώδη ουσία με κυτταρίνη και </a:t>
            </a:r>
            <a:r>
              <a:rPr kumimoji="0" lang="en-US"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cleaner</a:t>
            </a:r>
            <a:r>
              <a:rPr kumimoji="0" lang="el-GR"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 εκτός αν το τοπ είναι </a:t>
            </a:r>
            <a:r>
              <a:rPr kumimoji="0" lang="en-US"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non wipe</a:t>
            </a:r>
            <a:r>
              <a:rPr kumimoji="0" lang="el-GR"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.Αν χρησιμοποιήσουμε </a:t>
            </a:r>
            <a:r>
              <a:rPr kumimoji="0" lang="en-US"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camouflage acrygel </a:t>
            </a:r>
            <a:r>
              <a:rPr kumimoji="0" lang="el-GR"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δηλαδή </a:t>
            </a:r>
            <a:r>
              <a:rPr kumimoji="0" lang="en-US"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acrygel </a:t>
            </a:r>
            <a:r>
              <a:rPr kumimoji="0" lang="el-GR"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με χρώμα δεν είναι απαραίτητο να χρησιμοποιήσουμε </a:t>
            </a:r>
            <a:r>
              <a:rPr kumimoji="0" lang="el-GR" sz="1800" b="0" i="0" u="none" strike="noStrike" cap="none" normalizeH="0" baseline="0" dirty="0" err="1" smtClean="0">
                <a:ln>
                  <a:noFill/>
                </a:ln>
                <a:solidFill>
                  <a:schemeClr val="accent3">
                    <a:lumMod val="75000"/>
                  </a:schemeClr>
                </a:solidFill>
                <a:effectLst/>
                <a:latin typeface="Calibri" pitchFamily="34" charset="0"/>
                <a:ea typeface="Times New Roman" pitchFamily="18" charset="0"/>
                <a:cs typeface="Times New Roman" pitchFamily="18" charset="0"/>
              </a:rPr>
              <a:t>ημιμόνιμο</a:t>
            </a:r>
            <a:r>
              <a:rPr kumimoji="0" lang="el-GR"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 χρώμα οπότε περνάμε τοπ και </a:t>
            </a:r>
            <a:r>
              <a:rPr kumimoji="0" lang="el-GR" sz="1800" b="0" i="0" u="none" strike="noStrike" cap="none" normalizeH="0" baseline="0" dirty="0" err="1" smtClean="0">
                <a:ln>
                  <a:noFill/>
                </a:ln>
                <a:solidFill>
                  <a:schemeClr val="accent3">
                    <a:lumMod val="75000"/>
                  </a:schemeClr>
                </a:solidFill>
                <a:effectLst/>
                <a:latin typeface="Calibri" pitchFamily="34" charset="0"/>
                <a:ea typeface="Times New Roman" pitchFamily="18" charset="0"/>
                <a:cs typeface="Times New Roman" pitchFamily="18" charset="0"/>
              </a:rPr>
              <a:t>πολυμερίζουμε</a:t>
            </a:r>
            <a:r>
              <a:rPr kumimoji="0" lang="el-GR" sz="1800" b="0" i="0" u="none" strike="noStrike" cap="none" normalizeH="0" baseline="0" dirty="0" smtClean="0">
                <a:ln>
                  <a:noFill/>
                </a:ln>
                <a:solidFill>
                  <a:schemeClr val="accent3">
                    <a:lumMod val="75000"/>
                  </a:schemeClr>
                </a:solidFill>
                <a:effectLst/>
                <a:latin typeface="Calibri" pitchFamily="34" charset="0"/>
                <a:ea typeface="Times New Roman" pitchFamily="18" charset="0"/>
                <a:cs typeface="Times New Roman" pitchFamily="18" charset="0"/>
              </a:rPr>
              <a:t>.</a:t>
            </a:r>
            <a:endParaRPr kumimoji="0" lang="el-GR" sz="800" b="0" i="0" u="none" strike="noStrike" cap="none" normalizeH="0" baseline="0" dirty="0" smtClean="0">
              <a:ln>
                <a:noFill/>
              </a:ln>
              <a:solidFill>
                <a:schemeClr val="accent3">
                  <a:lumMod val="75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accent3">
                  <a:lumMod val="75000"/>
                </a:schemeClr>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4" name="3 - Ορθογώνιο"/>
          <p:cNvSpPr/>
          <p:nvPr/>
        </p:nvSpPr>
        <p:spPr>
          <a:xfrm>
            <a:off x="142844" y="714356"/>
            <a:ext cx="3143272" cy="5078313"/>
          </a:xfrm>
          <a:prstGeom prst="rect">
            <a:avLst/>
          </a:prstGeom>
        </p:spPr>
        <p:txBody>
          <a:bodyPr wrap="square">
            <a:spAutoFit/>
          </a:bodyPr>
          <a:lstStyle/>
          <a:p>
            <a:pPr algn="ctr"/>
            <a:r>
              <a:rPr lang="el-GR" b="1" u="sng" dirty="0">
                <a:solidFill>
                  <a:schemeClr val="accent3">
                    <a:lumMod val="75000"/>
                  </a:schemeClr>
                </a:solidFill>
              </a:rPr>
              <a:t>Γιατί το Acrygel είναι καλύτερο από το τζελ και το </a:t>
            </a:r>
            <a:r>
              <a:rPr lang="el-GR" b="1" u="sng" dirty="0" smtClean="0">
                <a:solidFill>
                  <a:schemeClr val="accent3">
                    <a:lumMod val="75000"/>
                  </a:schemeClr>
                </a:solidFill>
              </a:rPr>
              <a:t>ακρυλικό</a:t>
            </a:r>
          </a:p>
          <a:p>
            <a:endParaRPr lang="el-GR" dirty="0">
              <a:solidFill>
                <a:schemeClr val="accent3">
                  <a:lumMod val="75000"/>
                </a:schemeClr>
              </a:solidFill>
            </a:endParaRPr>
          </a:p>
          <a:p>
            <a:endParaRPr lang="el-GR" dirty="0" smtClean="0">
              <a:solidFill>
                <a:schemeClr val="accent3">
                  <a:lumMod val="75000"/>
                </a:schemeClr>
              </a:solidFill>
            </a:endParaRPr>
          </a:p>
          <a:p>
            <a:r>
              <a:rPr lang="el-GR" dirty="0" smtClean="0">
                <a:solidFill>
                  <a:schemeClr val="accent3">
                    <a:lumMod val="75000"/>
                  </a:schemeClr>
                </a:solidFill>
              </a:rPr>
              <a:t> </a:t>
            </a:r>
            <a:r>
              <a:rPr lang="el-GR" dirty="0">
                <a:solidFill>
                  <a:schemeClr val="accent3">
                    <a:lumMod val="75000"/>
                  </a:schemeClr>
                </a:solidFill>
              </a:rPr>
              <a:t>Το Acrygel είναι ένα προϊόν που έχει την ίδια διάρκεια με το τζελ ή το ακρυλικό και την ίδια ακριβώς χρησιμότητα. Είναι υλικό τεχνητών νυχιών με το οποίο μπορούμε να κάνουμε φυσική ενίσχυση ή επέκταση νυχιού. Το Acrygel όμως, συνδυάζει όλα τα πλεονεκτήματά τους, χωρίς κανένα από τα μειονεκτήματά τους. Ας δούμε αναλυτικά λοιπόν γιατί το acrygel είναι καλύτερο.</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1"/>
            <a:ext cx="6043210" cy="6858001"/>
          </a:xfrm>
          <a:prstGeom prst="homePlate">
            <a:avLst>
              <a:gd name="adj" fmla="val 49735"/>
            </a:avLst>
          </a:prstGeom>
          <a:noFill/>
        </p:spPr>
      </p:pic>
      <p:sp>
        <p:nvSpPr>
          <p:cNvPr id="3" name="2 - Ορθογώνιο"/>
          <p:cNvSpPr/>
          <p:nvPr/>
        </p:nvSpPr>
        <p:spPr>
          <a:xfrm>
            <a:off x="142844" y="1428736"/>
            <a:ext cx="3429024" cy="4031873"/>
          </a:xfrm>
          <a:prstGeom prst="rect">
            <a:avLst/>
          </a:prstGeom>
        </p:spPr>
        <p:txBody>
          <a:bodyPr wrap="square">
            <a:spAutoFit/>
          </a:bodyPr>
          <a:lstStyle/>
          <a:p>
            <a:pPr algn="ctr"/>
            <a:r>
              <a:rPr lang="el-GR" sz="2000" b="1" u="sng" dirty="0">
                <a:solidFill>
                  <a:schemeClr val="accent3">
                    <a:lumMod val="75000"/>
                  </a:schemeClr>
                </a:solidFill>
              </a:rPr>
              <a:t>Δεν </a:t>
            </a:r>
            <a:r>
              <a:rPr lang="el-GR" sz="2000" b="1" u="sng" dirty="0" smtClean="0">
                <a:solidFill>
                  <a:schemeClr val="accent3">
                    <a:lumMod val="75000"/>
                  </a:schemeClr>
                </a:solidFill>
              </a:rPr>
              <a:t>μυρίζει</a:t>
            </a:r>
          </a:p>
          <a:p>
            <a:endParaRPr lang="el-GR" dirty="0"/>
          </a:p>
          <a:p>
            <a:endParaRPr lang="el-GR" sz="2000" dirty="0" smtClean="0">
              <a:solidFill>
                <a:schemeClr val="accent3">
                  <a:lumMod val="75000"/>
                </a:schemeClr>
              </a:solidFill>
            </a:endParaRPr>
          </a:p>
          <a:p>
            <a:endParaRPr lang="el-GR" dirty="0">
              <a:solidFill>
                <a:schemeClr val="accent3">
                  <a:lumMod val="75000"/>
                </a:schemeClr>
              </a:solidFill>
            </a:endParaRPr>
          </a:p>
          <a:p>
            <a:r>
              <a:rPr lang="el-GR" dirty="0" smtClean="0">
                <a:solidFill>
                  <a:schemeClr val="accent3">
                    <a:lumMod val="75000"/>
                  </a:schemeClr>
                </a:solidFill>
              </a:rPr>
              <a:t> </a:t>
            </a:r>
            <a:r>
              <a:rPr lang="el-GR" dirty="0">
                <a:solidFill>
                  <a:schemeClr val="accent3">
                    <a:lumMod val="75000"/>
                  </a:schemeClr>
                </a:solidFill>
              </a:rPr>
              <a:t>Είναι γνωστό ότι το ακρυλικό μυρίζει περίεργα και ορισμένοι μάλιστα έχουν αναπνευστικά προβλήματα από το υγρό του ακρυλικού (πχ ασθενείς με άσθμα). Αρκετά καταστήματα επένδυσαν σε ακριβό εξαερισμό ή το κατήργησαν για αυτό το λόγο. Το Acrygel όμως, δεν μυρίζει καθόλου.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3" name="2 - Ορθογώνιο"/>
          <p:cNvSpPr/>
          <p:nvPr/>
        </p:nvSpPr>
        <p:spPr>
          <a:xfrm>
            <a:off x="142844" y="1285860"/>
            <a:ext cx="2857520" cy="3970318"/>
          </a:xfrm>
          <a:prstGeom prst="rect">
            <a:avLst/>
          </a:prstGeom>
        </p:spPr>
        <p:txBody>
          <a:bodyPr wrap="square">
            <a:spAutoFit/>
          </a:bodyPr>
          <a:lstStyle/>
          <a:p>
            <a:pPr algn="ctr"/>
            <a:r>
              <a:rPr lang="el-GR" sz="2000" b="1" u="sng" dirty="0">
                <a:solidFill>
                  <a:schemeClr val="accent3">
                    <a:lumMod val="75000"/>
                  </a:schemeClr>
                </a:solidFill>
              </a:rPr>
              <a:t>Δεν στεγνώνει μόνο </a:t>
            </a:r>
            <a:r>
              <a:rPr lang="el-GR" sz="2000" b="1" u="sng" dirty="0" smtClean="0">
                <a:solidFill>
                  <a:schemeClr val="accent3">
                    <a:lumMod val="75000"/>
                  </a:schemeClr>
                </a:solidFill>
              </a:rPr>
              <a:t>του</a:t>
            </a:r>
          </a:p>
          <a:p>
            <a:endParaRPr lang="el-GR" dirty="0">
              <a:solidFill>
                <a:schemeClr val="accent3">
                  <a:lumMod val="75000"/>
                </a:schemeClr>
              </a:solidFill>
            </a:endParaRPr>
          </a:p>
          <a:p>
            <a:endParaRPr lang="el-GR" dirty="0" smtClean="0">
              <a:solidFill>
                <a:schemeClr val="accent3">
                  <a:lumMod val="75000"/>
                </a:schemeClr>
              </a:solidFill>
            </a:endParaRPr>
          </a:p>
          <a:p>
            <a:endParaRPr lang="el-GR" dirty="0">
              <a:solidFill>
                <a:schemeClr val="accent3">
                  <a:lumMod val="75000"/>
                </a:schemeClr>
              </a:solidFill>
            </a:endParaRPr>
          </a:p>
          <a:p>
            <a:r>
              <a:rPr lang="el-GR" dirty="0" smtClean="0">
                <a:solidFill>
                  <a:schemeClr val="accent3">
                    <a:lumMod val="75000"/>
                  </a:schemeClr>
                </a:solidFill>
              </a:rPr>
              <a:t> </a:t>
            </a:r>
            <a:r>
              <a:rPr lang="el-GR" dirty="0">
                <a:solidFill>
                  <a:schemeClr val="accent3">
                    <a:lumMod val="75000"/>
                  </a:schemeClr>
                </a:solidFill>
              </a:rPr>
              <a:t>Το ακρυλικό στεγνώνει μόνο του. Αρκετές τεχνίτριες ιδίως στην αρχή δυσκολεύονται με το ακρυλικό αφού πρέπει να το δουλέψουν γρήγορα για να μη στεγνώσει. Το acrygel δεν στεγνώνει μόνο του, και θα σταθεροποιηθεί πλήρως μόλις πολυμεριστεί.</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Manicure | Headliners Salon &amp; Spa"/>
          <p:cNvPicPr>
            <a:picLocks noChangeAspect="1" noChangeArrowheads="1"/>
          </p:cNvPicPr>
          <p:nvPr/>
        </p:nvPicPr>
        <p:blipFill>
          <a:blip r:embed="rId2"/>
          <a:srcRect/>
          <a:stretch>
            <a:fillRect/>
          </a:stretch>
        </p:blipFill>
        <p:spPr bwMode="auto">
          <a:xfrm flipH="1">
            <a:off x="3100790" y="0"/>
            <a:ext cx="6043210" cy="6858001"/>
          </a:xfrm>
          <a:prstGeom prst="homePlate">
            <a:avLst>
              <a:gd name="adj" fmla="val 49735"/>
            </a:avLst>
          </a:prstGeom>
          <a:noFill/>
        </p:spPr>
      </p:pic>
      <p:sp>
        <p:nvSpPr>
          <p:cNvPr id="3" name="2 - Ορθογώνιο"/>
          <p:cNvSpPr/>
          <p:nvPr/>
        </p:nvSpPr>
        <p:spPr>
          <a:xfrm>
            <a:off x="142844" y="1357298"/>
            <a:ext cx="3143272" cy="4247317"/>
          </a:xfrm>
          <a:prstGeom prst="rect">
            <a:avLst/>
          </a:prstGeom>
        </p:spPr>
        <p:txBody>
          <a:bodyPr wrap="square">
            <a:spAutoFit/>
          </a:bodyPr>
          <a:lstStyle/>
          <a:p>
            <a:pPr algn="ctr"/>
            <a:r>
              <a:rPr lang="el-GR" sz="2000" b="1" u="sng" dirty="0">
                <a:solidFill>
                  <a:schemeClr val="accent3">
                    <a:lumMod val="75000"/>
                  </a:schemeClr>
                </a:solidFill>
              </a:rPr>
              <a:t>Δεν «τρέχει</a:t>
            </a:r>
            <a:r>
              <a:rPr lang="el-GR" sz="2000" b="1" u="sng" dirty="0" smtClean="0">
                <a:solidFill>
                  <a:schemeClr val="accent3">
                    <a:lumMod val="75000"/>
                  </a:schemeClr>
                </a:solidFill>
              </a:rPr>
              <a:t>»</a:t>
            </a:r>
          </a:p>
          <a:p>
            <a:endParaRPr lang="el-GR" dirty="0">
              <a:solidFill>
                <a:schemeClr val="accent3">
                  <a:lumMod val="75000"/>
                </a:schemeClr>
              </a:solidFill>
            </a:endParaRPr>
          </a:p>
          <a:p>
            <a:endParaRPr lang="el-GR" dirty="0" smtClean="0">
              <a:solidFill>
                <a:schemeClr val="accent3">
                  <a:lumMod val="75000"/>
                </a:schemeClr>
              </a:solidFill>
            </a:endParaRPr>
          </a:p>
          <a:p>
            <a:r>
              <a:rPr lang="el-GR" dirty="0" smtClean="0">
                <a:solidFill>
                  <a:schemeClr val="accent3">
                    <a:lumMod val="75000"/>
                  </a:schemeClr>
                </a:solidFill>
              </a:rPr>
              <a:t> </a:t>
            </a:r>
            <a:r>
              <a:rPr lang="el-GR" dirty="0">
                <a:solidFill>
                  <a:schemeClr val="accent3">
                    <a:lumMod val="75000"/>
                  </a:schemeClr>
                </a:solidFill>
              </a:rPr>
              <a:t>Ένα βασικό μειονέκτημα του τζελ, είναι ότι δεν μπορούμε να φτιάξουμε 5 νύχια και μετά να τα πολυμερίσουμε. Πρέπει να βάζουμε και να βγάζουμε συνέχεια το χέρι στη λάμπα πολυμερισμού με αποτέλεσμα να καθυστερούμε σημαντικά. Με το acrygel δεν έχουμε αυτό το πρόβλημα, αφού στέκεται όπως θα το αφήσουμε για πολύ ώρα.</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TotalTime>
  <Words>745</Words>
  <Application>Microsoft Office PowerPoint</Application>
  <PresentationFormat>Προβολή στην οθόνη (4:3)</PresentationFormat>
  <Paragraphs>62</Paragraphs>
  <Slides>16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ACRYGEL</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cp:revision>
  <dcterms:created xsi:type="dcterms:W3CDTF">2020-11-30T16:50:34Z</dcterms:created>
  <dcterms:modified xsi:type="dcterms:W3CDTF">2022-01-12T10:53:43Z</dcterms:modified>
</cp:coreProperties>
</file>