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7" r:id="rId3"/>
    <p:sldId id="268" r:id="rId4"/>
    <p:sldId id="269" r:id="rId5"/>
    <p:sldId id="270" r:id="rId6"/>
    <p:sldId id="271" r:id="rId7"/>
    <p:sldId id="272" r:id="rId8"/>
    <p:sldId id="273" r:id="rId9"/>
    <p:sldId id="257" r:id="rId10"/>
    <p:sldId id="259" r:id="rId11"/>
    <p:sldId id="260" r:id="rId12"/>
    <p:sldId id="261" r:id="rId13"/>
    <p:sldId id="262" r:id="rId14"/>
    <p:sldId id="263" r:id="rId15"/>
    <p:sldId id="265" r:id="rId16"/>
    <p:sldId id="264" r:id="rId17"/>
    <p:sldId id="258"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EC683DB9-0089-46C1-8CA3-36940499AFF7}" type="datetimeFigureOut">
              <a:rPr lang="el-GR" smtClean="0"/>
              <a:pPr/>
              <a:t>30/3/2021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39A1C2-3021-472B-9AA1-BE7BA0259143}"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C683DB9-0089-46C1-8CA3-36940499AFF7}" type="datetimeFigureOut">
              <a:rPr lang="el-GR" smtClean="0"/>
              <a:pPr/>
              <a:t>30/3/2021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39A1C2-3021-472B-9AA1-BE7BA0259143}"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ctrTitle"/>
          </p:nvPr>
        </p:nvSpPr>
        <p:spPr>
          <a:xfrm>
            <a:off x="857224" y="1000108"/>
            <a:ext cx="8458200" cy="1470025"/>
          </a:xfrm>
        </p:spPr>
        <p:txBody>
          <a:bodyPr>
            <a:normAutofit/>
          </a:bodyPr>
          <a:lstStyle/>
          <a:p>
            <a:pPr algn="ctr"/>
            <a:r>
              <a:rPr lang="el-GR" sz="4800" b="1" dirty="0" smtClean="0">
                <a:solidFill>
                  <a:schemeClr val="accent2">
                    <a:lumMod val="75000"/>
                  </a:schemeClr>
                </a:solidFill>
                <a:effectLst/>
                <a:latin typeface="Calibri" pitchFamily="34" charset="0"/>
              </a:rPr>
              <a:t>ΗΜΙΜΟΝΙΜΟ ΠΕΝΤΙΚΙΟΥΡ</a:t>
            </a:r>
            <a:endParaRPr lang="el-GR" sz="4800" b="1" dirty="0">
              <a:solidFill>
                <a:schemeClr val="accent2">
                  <a:lumMod val="75000"/>
                </a:schemeClr>
              </a:solidFill>
              <a:effectLst/>
              <a:latin typeface="Calibri" pitchFamily="34" charset="0"/>
            </a:endParaRPr>
          </a:p>
        </p:txBody>
      </p:sp>
      <p:sp>
        <p:nvSpPr>
          <p:cNvPr id="4" name="Subtitle 2"/>
          <p:cNvSpPr>
            <a:spLocks noGrp="1"/>
          </p:cNvSpPr>
          <p:nvPr>
            <p:ph type="subTitle" idx="1"/>
          </p:nvPr>
        </p:nvSpPr>
        <p:spPr>
          <a:xfrm>
            <a:off x="3405177" y="4643446"/>
            <a:ext cx="5738823" cy="1752600"/>
          </a:xfrm>
        </p:spPr>
        <p:txBody>
          <a:bodyPr>
            <a:noAutofit/>
          </a:bodyPr>
          <a:lstStyle/>
          <a:p>
            <a:pPr algn="r"/>
            <a:r>
              <a:rPr lang="el-GR" sz="2000" b="0" dirty="0" smtClean="0">
                <a:solidFill>
                  <a:schemeClr val="accent2">
                    <a:lumMod val="75000"/>
                  </a:schemeClr>
                </a:solidFill>
                <a:latin typeface="Calibri" pitchFamily="34" charset="0"/>
              </a:rPr>
              <a:t>Ειδικότητα</a:t>
            </a:r>
            <a:r>
              <a:rPr lang="en-US" sz="2000" b="0" dirty="0" smtClean="0">
                <a:solidFill>
                  <a:schemeClr val="accent2">
                    <a:lumMod val="75000"/>
                  </a:schemeClr>
                </a:solidFill>
                <a:latin typeface="Calibri" pitchFamily="34" charset="0"/>
              </a:rPr>
              <a:t>: </a:t>
            </a:r>
            <a:r>
              <a:rPr lang="el-GR" sz="2000" b="0" dirty="0" smtClean="0">
                <a:solidFill>
                  <a:schemeClr val="accent2">
                    <a:lumMod val="75000"/>
                  </a:schemeClr>
                </a:solidFill>
                <a:latin typeface="Calibri" pitchFamily="34" charset="0"/>
              </a:rPr>
              <a:t>Τεχνικός Αισθητικός Ποδολογίας – Καλλωπισμού Νυχιών και Ονυχοπλαστικής</a:t>
            </a:r>
          </a:p>
          <a:p>
            <a:pPr algn="r"/>
            <a:r>
              <a:rPr lang="el-GR" sz="2000" b="0" dirty="0" smtClean="0">
                <a:solidFill>
                  <a:schemeClr val="accent2">
                    <a:lumMod val="75000"/>
                  </a:schemeClr>
                </a:solidFill>
                <a:latin typeface="Calibri" pitchFamily="34" charset="0"/>
              </a:rPr>
              <a:t>Β΄Εξάμηνο</a:t>
            </a:r>
          </a:p>
          <a:p>
            <a:pPr algn="r"/>
            <a:r>
              <a:rPr lang="el-GR" sz="2000" b="0" dirty="0" smtClean="0">
                <a:solidFill>
                  <a:schemeClr val="accent2">
                    <a:lumMod val="75000"/>
                  </a:schemeClr>
                </a:solidFill>
                <a:latin typeface="Calibri" pitchFamily="34" charset="0"/>
              </a:rPr>
              <a:t>Μάθημα</a:t>
            </a:r>
            <a:r>
              <a:rPr lang="en-US" sz="2000" b="0" dirty="0" smtClean="0">
                <a:solidFill>
                  <a:schemeClr val="accent2">
                    <a:lumMod val="75000"/>
                  </a:schemeClr>
                </a:solidFill>
                <a:latin typeface="Calibri" pitchFamily="34" charset="0"/>
              </a:rPr>
              <a:t>:</a:t>
            </a:r>
            <a:r>
              <a:rPr lang="el-GR" sz="2000" b="0" dirty="0" smtClean="0">
                <a:solidFill>
                  <a:schemeClr val="accent2">
                    <a:lumMod val="75000"/>
                  </a:schemeClr>
                </a:solidFill>
                <a:latin typeface="Calibri" pitchFamily="34" charset="0"/>
              </a:rPr>
              <a:t>Πρακτική Εφαρμογή Στην Ειδικότητα</a:t>
            </a:r>
          </a:p>
          <a:p>
            <a:pPr algn="r"/>
            <a:r>
              <a:rPr lang="el-GR" sz="2000" b="0" dirty="0" smtClean="0">
                <a:solidFill>
                  <a:schemeClr val="accent2">
                    <a:lumMod val="75000"/>
                  </a:schemeClr>
                </a:solidFill>
                <a:latin typeface="Calibri" pitchFamily="34" charset="0"/>
              </a:rPr>
              <a:t>Ματοπούλου Ελένη</a:t>
            </a:r>
          </a:p>
          <a:p>
            <a:pPr algn="r"/>
            <a:r>
              <a:rPr lang="el-GR" sz="2000" b="0" dirty="0" smtClean="0">
                <a:solidFill>
                  <a:schemeClr val="accent2">
                    <a:lumMod val="75000"/>
                  </a:schemeClr>
                </a:solidFill>
                <a:latin typeface="Calibri" pitchFamily="34" charset="0"/>
              </a:rPr>
              <a:t>Θεσσαλονίκη 2021 </a:t>
            </a:r>
            <a:endParaRPr lang="en-US" sz="2000" b="0" dirty="0">
              <a:solidFill>
                <a:schemeClr val="accent2">
                  <a:lumMod val="75000"/>
                </a:schemeClr>
              </a:solidFill>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Στρογγυλεμένο ορθογώνιο"/>
          <p:cNvSpPr/>
          <p:nvPr/>
        </p:nvSpPr>
        <p:spPr>
          <a:xfrm>
            <a:off x="1571605" y="1688756"/>
            <a:ext cx="6732138" cy="3899859"/>
          </a:xfrm>
          <a:prstGeom prst="round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 ημιμόνιμα χρωματιστά βερνίκια</a:t>
            </a:r>
            <a:endParaRPr lang="en-US" sz="2000" dirty="0" smtClean="0">
              <a:solidFill>
                <a:schemeClr val="accent1">
                  <a:lumMod val="75000"/>
                </a:schemeClr>
              </a:solidFill>
              <a:latin typeface="Calibri" pitchFamily="34" charset="0"/>
            </a:endParaRPr>
          </a:p>
          <a:p>
            <a:pPr>
              <a:buFont typeface="Wingdings" pitchFamily="2" charset="2"/>
              <a:buChar char="v"/>
            </a:pPr>
            <a:endParaRPr lang="en-US" sz="2000" b="1" u="sng"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Βάση</a:t>
            </a:r>
            <a:r>
              <a:rPr lang="en-US" sz="2000" dirty="0" smtClean="0">
                <a:solidFill>
                  <a:schemeClr val="accent1">
                    <a:lumMod val="75000"/>
                  </a:schemeClr>
                </a:solidFill>
                <a:latin typeface="Calibri" pitchFamily="34" charset="0"/>
              </a:rPr>
              <a:t>(base coat)</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Τοπ(</a:t>
            </a:r>
            <a:r>
              <a:rPr lang="en-US" sz="2000" dirty="0" smtClean="0">
                <a:solidFill>
                  <a:schemeClr val="accent1">
                    <a:lumMod val="75000"/>
                  </a:schemeClr>
                </a:solidFill>
                <a:latin typeface="Calibri" pitchFamily="34" charset="0"/>
              </a:rPr>
              <a:t>top coat)</a:t>
            </a:r>
            <a:endParaRPr lang="el-GR" sz="2000" dirty="0" smtClean="0">
              <a:solidFill>
                <a:schemeClr val="accent1">
                  <a:lumMod val="75000"/>
                </a:schemeClr>
              </a:solidFill>
              <a:latin typeface="Calibri" pitchFamily="34" charset="0"/>
            </a:endParaRP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Προαιρετικά </a:t>
            </a:r>
            <a:r>
              <a:rPr lang="en-US" sz="2000" dirty="0" smtClean="0">
                <a:solidFill>
                  <a:schemeClr val="accent1">
                    <a:lumMod val="75000"/>
                  </a:schemeClr>
                </a:solidFill>
                <a:latin typeface="Calibri" pitchFamily="34" charset="0"/>
              </a:rPr>
              <a:t>primer</a:t>
            </a:r>
          </a:p>
          <a:p>
            <a:endParaRPr lang="en-US" sz="2000" dirty="0" smtClean="0">
              <a:solidFill>
                <a:schemeClr val="accent1">
                  <a:lumMod val="75000"/>
                </a:schemeClr>
              </a:solidFill>
              <a:latin typeface="Calibri" pitchFamily="34" charset="0"/>
            </a:endParaRPr>
          </a:p>
          <a:p>
            <a:endParaRPr lang="en-US" sz="2000" dirty="0" smtClean="0">
              <a:solidFill>
                <a:schemeClr val="accent1">
                  <a:lumMod val="75000"/>
                </a:schemeClr>
              </a:solidFill>
              <a:latin typeface="Calibri" pitchFamily="34" charset="0"/>
            </a:endParaRPr>
          </a:p>
        </p:txBody>
      </p:sp>
      <p:sp>
        <p:nvSpPr>
          <p:cNvPr id="4" name="3 - Έλλειψη"/>
          <p:cNvSpPr/>
          <p:nvPr/>
        </p:nvSpPr>
        <p:spPr>
          <a:xfrm>
            <a:off x="4572000" y="4572008"/>
            <a:ext cx="4143404" cy="1928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bg1"/>
                </a:solidFill>
                <a:latin typeface="Calibri" pitchFamily="34" charset="0"/>
              </a:rPr>
              <a:t>Βαμβάκι και αλουμινόχαρτο σε περίπτωση αφαίρεσης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5059" y="730238"/>
            <a:ext cx="7213155" cy="5632311"/>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ΕΡΓΑΛΕΙΑ ΞΗΡΟΥ ΠΕΝΤΙΚΙΟΥΡ</a:t>
            </a:r>
            <a:endParaRPr lang="en-US" sz="2000" b="1" u="sng" dirty="0" smtClean="0">
              <a:solidFill>
                <a:schemeClr val="accent1">
                  <a:lumMod val="75000"/>
                </a:schemeClr>
              </a:solidFill>
              <a:latin typeface="Calibri" pitchFamily="34" charset="0"/>
            </a:endParaRPr>
          </a:p>
          <a:p>
            <a:endParaRPr lang="en-US"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Τα εργαλεία που χρησιμοποιούνται στο υγρό πεντικιούρ είναι τα εξής</a:t>
            </a:r>
            <a:r>
              <a:rPr lang="en-US" sz="2000" dirty="0" smtClean="0">
                <a:solidFill>
                  <a:schemeClr val="accent1">
                    <a:lumMod val="75000"/>
                  </a:schemeClr>
                </a:solidFill>
                <a:latin typeface="Calibri" pitchFamily="34" charset="0"/>
              </a:rPr>
              <a:t>:</a:t>
            </a:r>
            <a:endParaRPr lang="el-GR" sz="2000" dirty="0" smtClean="0">
              <a:solidFill>
                <a:schemeClr val="accent1">
                  <a:lumMod val="75000"/>
                </a:schemeClr>
              </a:solidFill>
              <a:latin typeface="Calibri" pitchFamily="34" charset="0"/>
            </a:endParaRP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n-US" sz="2000" dirty="0" smtClean="0">
                <a:solidFill>
                  <a:schemeClr val="accent1">
                    <a:lumMod val="75000"/>
                  </a:schemeClr>
                </a:solidFill>
                <a:latin typeface="Calibri" pitchFamily="34" charset="0"/>
              </a:rPr>
              <a:t>Pusher</a:t>
            </a:r>
            <a:r>
              <a:rPr lang="el-GR" sz="2000" dirty="0" smtClean="0">
                <a:solidFill>
                  <a:schemeClr val="accent1">
                    <a:lumMod val="75000"/>
                  </a:schemeClr>
                </a:solidFill>
                <a:latin typeface="Calibri" pitchFamily="34" charset="0"/>
              </a:rPr>
              <a:t> ή ξυλάκια μιας χρήσης</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Κόπτης νυχιών </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Λίμα 180,150,120(ανάλογα με το πάχος του νυχιού)</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Βlock ή μπάφερ</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Κόπτης επωνυχίων</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Τροχός και φρεζάκια</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Ράσπα ή τροχός με φρεζάκια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1571612"/>
            <a:ext cx="7754181" cy="4093428"/>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ΕΞΑΡΤΗΜΑΤΑ ΥΓΡΟΥ ΠΕΝΤΙΚΙΟΥΡ</a:t>
            </a:r>
          </a:p>
          <a:p>
            <a:pPr algn="ctr"/>
            <a:endParaRPr lang="el-GR" sz="2000" b="1" u="sng" dirty="0" smtClean="0">
              <a:solidFill>
                <a:schemeClr val="accent1">
                  <a:lumMod val="75000"/>
                </a:schemeClr>
              </a:solidFill>
              <a:latin typeface="Calibri" pitchFamily="34" charset="0"/>
            </a:endParaRPr>
          </a:p>
          <a:p>
            <a:pPr algn="ctr"/>
            <a:endParaRPr lang="el-GR" sz="2000" b="1" u="sng"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Τα εξαρτήματα που χρησιμοποιούνται στο ημιμόνιμο μανικιούρ είναι τα εξής</a:t>
            </a:r>
            <a:r>
              <a:rPr lang="en-US" sz="2000" dirty="0" smtClean="0">
                <a:solidFill>
                  <a:schemeClr val="accent1">
                    <a:lumMod val="75000"/>
                  </a:schemeClr>
                </a:solidFill>
                <a:latin typeface="Calibri" pitchFamily="34" charset="0"/>
              </a:rPr>
              <a:t>:</a:t>
            </a:r>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Καρέκλα για την αισθητικό</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Καρέκλα πελάτη-</a:t>
            </a:r>
            <a:r>
              <a:rPr lang="el-GR" sz="2000" dirty="0" err="1" smtClean="0">
                <a:solidFill>
                  <a:schemeClr val="accent1">
                    <a:lumMod val="75000"/>
                  </a:schemeClr>
                </a:solidFill>
                <a:latin typeface="Calibri" pitchFamily="34" charset="0"/>
              </a:rPr>
              <a:t>ισσας</a:t>
            </a:r>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Διαχωριστικά δακτύλων</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Λάμπα πολυμερισμού</a:t>
            </a:r>
          </a:p>
        </p:txBody>
      </p:sp>
      <p:sp>
        <p:nvSpPr>
          <p:cNvPr id="3" name="2 - Έλλειψη"/>
          <p:cNvSpPr/>
          <p:nvPr/>
        </p:nvSpPr>
        <p:spPr>
          <a:xfrm>
            <a:off x="5572132" y="4643446"/>
            <a:ext cx="3316397" cy="1854564"/>
          </a:xfrm>
          <a:prstGeom prst="ellipse">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l-GR" sz="2000" dirty="0" smtClean="0">
                <a:solidFill>
                  <a:schemeClr val="accent1">
                    <a:lumMod val="75000"/>
                  </a:schemeClr>
                </a:solidFill>
                <a:latin typeface="Calibri" pitchFamily="34" charset="0"/>
              </a:rPr>
              <a:t>Εννοείται πως σε κάθε τεχνική εργασία δε ξεχνάμε την χρήση γαντιών και μάσκας.</a:t>
            </a:r>
            <a:endParaRPr lang="el-GR" sz="2000" dirty="0">
              <a:solidFill>
                <a:schemeClr val="accent1">
                  <a:lumMod val="75000"/>
                </a:schemeClr>
              </a:solidFill>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728" y="1071546"/>
            <a:ext cx="7432744" cy="4801314"/>
          </a:xfrm>
          <a:prstGeom prst="rect">
            <a:avLst/>
          </a:prstGeom>
        </p:spPr>
        <p:txBody>
          <a:bodyPr wrap="square">
            <a:spAutoFit/>
          </a:bodyPr>
          <a:lstStyle/>
          <a:p>
            <a:pPr algn="ctr"/>
            <a:r>
              <a:rPr lang="el-GR" b="1" u="sng" dirty="0" smtClean="0">
                <a:solidFill>
                  <a:schemeClr val="accent1">
                    <a:lumMod val="75000"/>
                  </a:schemeClr>
                </a:solidFill>
                <a:latin typeface="Calibri" pitchFamily="34" charset="0"/>
              </a:rPr>
              <a:t>ΠΡΑΓΜΑΤΑ ΠΟΥ ΠΡΕΠΕΙ ΝΑ ΠΡΟΣΕΞΟΥΜΕ ΣΤΟ ΗΜΙΜΟΝΙΜΟ ΠΕΝΤΙΚΙΟΥΡ</a:t>
            </a:r>
          </a:p>
          <a:p>
            <a:endParaRPr lang="el-GR" b="1" u="sng" dirty="0" smtClean="0">
              <a:solidFill>
                <a:schemeClr val="accent1">
                  <a:lumMod val="75000"/>
                </a:schemeClr>
              </a:solidFill>
              <a:latin typeface="Calibri" pitchFamily="34" charset="0"/>
            </a:endParaRPr>
          </a:p>
          <a:p>
            <a:endParaRPr lang="el-GR" b="1" u="sng" dirty="0" smtClean="0">
              <a:solidFill>
                <a:schemeClr val="accent1">
                  <a:lumMod val="75000"/>
                </a:schemeClr>
              </a:solidFill>
              <a:latin typeface="Calibri" pitchFamily="34" charset="0"/>
            </a:endParaRPr>
          </a:p>
          <a:p>
            <a:pPr>
              <a:buFont typeface="Wingdings" pitchFamily="2" charset="2"/>
              <a:buChar char="v"/>
            </a:pPr>
            <a:r>
              <a:rPr lang="el-GR" dirty="0" smtClean="0">
                <a:solidFill>
                  <a:schemeClr val="accent1">
                    <a:lumMod val="75000"/>
                  </a:schemeClr>
                </a:solidFill>
                <a:latin typeface="Calibri" pitchFamily="34" charset="0"/>
              </a:rPr>
              <a:t>Προσέχουμε ιδιαίτερα με τη χρήση του τροχού να μη προκαλέσουμε κανένα τραυματισμό σε επωνύχια και να μη φθείρουμε το φυσικό νύχι.</a:t>
            </a:r>
          </a:p>
          <a:p>
            <a:pPr algn="ctr"/>
            <a:endParaRPr lang="el-GR" b="1" u="sng" dirty="0" smtClean="0">
              <a:solidFill>
                <a:schemeClr val="accent1">
                  <a:lumMod val="75000"/>
                </a:schemeClr>
              </a:solidFill>
              <a:latin typeface="Calibri" pitchFamily="34" charset="0"/>
            </a:endParaRPr>
          </a:p>
          <a:p>
            <a:pPr algn="ctr"/>
            <a:endParaRPr lang="el-GR" b="1" u="sng" dirty="0" smtClean="0">
              <a:solidFill>
                <a:schemeClr val="accent1">
                  <a:lumMod val="75000"/>
                </a:schemeClr>
              </a:solidFill>
              <a:latin typeface="Calibri" pitchFamily="34" charset="0"/>
            </a:endParaRPr>
          </a:p>
          <a:p>
            <a:pPr>
              <a:buFont typeface="Wingdings" pitchFamily="2" charset="2"/>
              <a:buChar char="v"/>
            </a:pPr>
            <a:r>
              <a:rPr lang="el-GR" dirty="0" smtClean="0">
                <a:solidFill>
                  <a:schemeClr val="accent1">
                    <a:lumMod val="75000"/>
                  </a:schemeClr>
                </a:solidFill>
                <a:latin typeface="Calibri" pitchFamily="34" charset="0"/>
              </a:rPr>
              <a:t>Δεν παραμένουμε πολύ ώρα στο ίδιο σημείο για να μη νιώσει αίσθημα καύσου η πελάτισσα.</a:t>
            </a:r>
          </a:p>
          <a:p>
            <a:pPr>
              <a:buFont typeface="Wingdings" pitchFamily="2" charset="2"/>
              <a:buChar char="v"/>
            </a:pPr>
            <a:endParaRPr lang="el-GR" dirty="0" smtClean="0">
              <a:solidFill>
                <a:schemeClr val="accent1">
                  <a:lumMod val="75000"/>
                </a:schemeClr>
              </a:solidFill>
              <a:latin typeface="Calibri" pitchFamily="34" charset="0"/>
            </a:endParaRPr>
          </a:p>
          <a:p>
            <a:pPr>
              <a:buFont typeface="Wingdings" pitchFamily="2" charset="2"/>
              <a:buChar char="v"/>
            </a:pPr>
            <a:r>
              <a:rPr lang="el-GR" dirty="0" smtClean="0">
                <a:solidFill>
                  <a:schemeClr val="accent1">
                    <a:lumMod val="75000"/>
                  </a:schemeClr>
                </a:solidFill>
                <a:latin typeface="Calibri" pitchFamily="34" charset="0"/>
              </a:rPr>
              <a:t>Δεν ακουμπάμε τα επωνύχια με τα υλικά μας </a:t>
            </a:r>
          </a:p>
          <a:p>
            <a:pPr>
              <a:buFont typeface="Wingdings" pitchFamily="2" charset="2"/>
              <a:buChar char="v"/>
            </a:pPr>
            <a:endParaRPr lang="el-GR" dirty="0" smtClean="0">
              <a:solidFill>
                <a:schemeClr val="accent1">
                  <a:lumMod val="75000"/>
                </a:schemeClr>
              </a:solidFill>
              <a:latin typeface="Calibri" pitchFamily="34" charset="0"/>
            </a:endParaRPr>
          </a:p>
          <a:p>
            <a:pPr>
              <a:buFont typeface="Wingdings" pitchFamily="2" charset="2"/>
              <a:buChar char="v"/>
            </a:pPr>
            <a:r>
              <a:rPr lang="el-GR" dirty="0" smtClean="0">
                <a:solidFill>
                  <a:schemeClr val="accent1">
                    <a:lumMod val="75000"/>
                  </a:schemeClr>
                </a:solidFill>
                <a:latin typeface="Calibri" pitchFamily="34" charset="0"/>
              </a:rPr>
              <a:t>Δε ξεχνάμε να σφραγίζουμε στο ελεύθερο άκρο  τη κάθε στρώση που περνάμε </a:t>
            </a:r>
          </a:p>
          <a:p>
            <a:pPr>
              <a:buFont typeface="Wingdings" pitchFamily="2" charset="2"/>
              <a:buChar char="v"/>
            </a:pPr>
            <a:endParaRPr lang="el-GR" dirty="0" smtClean="0">
              <a:solidFill>
                <a:schemeClr val="accent1">
                  <a:lumMod val="75000"/>
                </a:schemeClr>
              </a:solidFill>
              <a:latin typeface="Calibri" pitchFamily="34" charset="0"/>
            </a:endParaRPr>
          </a:p>
          <a:p>
            <a:endParaRPr lang="el-GR" dirty="0" smtClean="0">
              <a:solidFill>
                <a:schemeClr val="accent1">
                  <a:lumMod val="75000"/>
                </a:schemeClr>
              </a:solidFill>
              <a:latin typeface="Calibri" pitchFamily="34" charset="0"/>
            </a:endParaRPr>
          </a:p>
          <a:p>
            <a:endParaRPr lang="el-GR" dirty="0" smtClean="0">
              <a:solidFill>
                <a:schemeClr val="accent1">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728" y="1428736"/>
            <a:ext cx="7143800" cy="3970318"/>
          </a:xfrm>
          <a:prstGeom prst="rect">
            <a:avLst/>
          </a:prstGeom>
          <a:noFill/>
        </p:spPr>
        <p:txBody>
          <a:bodyPr wrap="square" rtlCol="0">
            <a:spAutoFit/>
          </a:bodyPr>
          <a:lstStyle/>
          <a:p>
            <a:pPr algn="ctr"/>
            <a:r>
              <a:rPr lang="el-GR" b="1" u="sng" dirty="0" smtClean="0">
                <a:solidFill>
                  <a:schemeClr val="accent2">
                    <a:lumMod val="75000"/>
                  </a:schemeClr>
                </a:solidFill>
                <a:latin typeface="Calibri" pitchFamily="34" charset="0"/>
              </a:rPr>
              <a:t>ΠΛΕΟΝΕΚΤΗΜΑΤΑ ΗΜΙΜΟΝΙΜΟΥ ΠΕΝΤΙΚΙΟΥΡ</a:t>
            </a:r>
          </a:p>
          <a:p>
            <a:endParaRPr lang="el-GR" b="1" u="sng" dirty="0" smtClean="0">
              <a:solidFill>
                <a:schemeClr val="accent2">
                  <a:lumMod val="75000"/>
                </a:schemeClr>
              </a:solidFill>
              <a:latin typeface="Calibri" pitchFamily="34" charset="0"/>
            </a:endParaRPr>
          </a:p>
          <a:p>
            <a:endParaRPr lang="el-GR" b="1" u="sng" dirty="0" smtClean="0">
              <a:solidFill>
                <a:schemeClr val="accent2">
                  <a:lumMod val="75000"/>
                </a:schemeClr>
              </a:solidFill>
              <a:latin typeface="Calibri" pitchFamily="34" charset="0"/>
            </a:endParaRPr>
          </a:p>
          <a:p>
            <a:endParaRPr lang="el-GR" b="1" u="sng" dirty="0" smtClean="0">
              <a:solidFill>
                <a:schemeClr val="accent2">
                  <a:lumMod val="75000"/>
                </a:schemeClr>
              </a:solidFill>
              <a:latin typeface="Calibri" pitchFamily="34" charset="0"/>
            </a:endParaRPr>
          </a:p>
          <a:p>
            <a:pPr>
              <a:buFont typeface="Wingdings" pitchFamily="2" charset="2"/>
              <a:buChar char="§"/>
            </a:pPr>
            <a:r>
              <a:rPr lang="el-GR" dirty="0" smtClean="0">
                <a:solidFill>
                  <a:schemeClr val="accent2">
                    <a:lumMod val="75000"/>
                  </a:schemeClr>
                </a:solidFill>
                <a:latin typeface="Calibri" pitchFamily="34" charset="0"/>
              </a:rPr>
              <a:t>Έχει μεγαλύτερη διάρκεια από το πεντικιούρ με απλό βερνίκι</a:t>
            </a:r>
          </a:p>
          <a:p>
            <a:pPr>
              <a:buFont typeface="Wingdings" pitchFamily="2" charset="2"/>
              <a:buChar char="§"/>
            </a:pPr>
            <a:endParaRPr lang="el-GR" dirty="0" smtClean="0">
              <a:solidFill>
                <a:schemeClr val="accent2">
                  <a:lumMod val="75000"/>
                </a:schemeClr>
              </a:solidFill>
              <a:latin typeface="Calibri" pitchFamily="34" charset="0"/>
            </a:endParaRPr>
          </a:p>
          <a:p>
            <a:pPr>
              <a:buFont typeface="Wingdings" pitchFamily="2" charset="2"/>
              <a:buChar char="§"/>
            </a:pPr>
            <a:endParaRPr lang="el-GR" dirty="0" smtClean="0">
              <a:solidFill>
                <a:schemeClr val="accent2">
                  <a:lumMod val="75000"/>
                </a:schemeClr>
              </a:solidFill>
              <a:latin typeface="Calibri" pitchFamily="34" charset="0"/>
            </a:endParaRPr>
          </a:p>
          <a:p>
            <a:pPr>
              <a:buFont typeface="Wingdings" pitchFamily="2" charset="2"/>
              <a:buChar char="§"/>
            </a:pPr>
            <a:r>
              <a:rPr lang="el-GR" dirty="0" smtClean="0">
                <a:solidFill>
                  <a:schemeClr val="accent2">
                    <a:lumMod val="75000"/>
                  </a:schemeClr>
                </a:solidFill>
                <a:latin typeface="Calibri" pitchFamily="34" charset="0"/>
              </a:rPr>
              <a:t>Βοηθάει τα νυχιά να μη σπάνε </a:t>
            </a:r>
          </a:p>
          <a:p>
            <a:pPr>
              <a:buFont typeface="Wingdings" pitchFamily="2" charset="2"/>
              <a:buChar char="§"/>
            </a:pPr>
            <a:endParaRPr lang="el-GR" dirty="0" smtClean="0">
              <a:solidFill>
                <a:schemeClr val="accent2">
                  <a:lumMod val="75000"/>
                </a:schemeClr>
              </a:solidFill>
              <a:latin typeface="Calibri" pitchFamily="34" charset="0"/>
            </a:endParaRPr>
          </a:p>
          <a:p>
            <a:pPr>
              <a:buFont typeface="Wingdings" pitchFamily="2" charset="2"/>
              <a:buChar char="§"/>
            </a:pPr>
            <a:endParaRPr lang="el-GR" dirty="0" smtClean="0">
              <a:solidFill>
                <a:schemeClr val="accent2">
                  <a:lumMod val="75000"/>
                </a:schemeClr>
              </a:solidFill>
              <a:latin typeface="Calibri" pitchFamily="34" charset="0"/>
            </a:endParaRPr>
          </a:p>
          <a:p>
            <a:pPr>
              <a:buFont typeface="Wingdings" pitchFamily="2" charset="2"/>
              <a:buChar char="§"/>
            </a:pPr>
            <a:r>
              <a:rPr lang="el-GR" dirty="0" smtClean="0">
                <a:solidFill>
                  <a:schemeClr val="accent2">
                    <a:lumMod val="75000"/>
                  </a:schemeClr>
                </a:solidFill>
                <a:latin typeface="Calibri" pitchFamily="34" charset="0"/>
              </a:rPr>
              <a:t>Δεν θαμπώνει και δεν ξεθωριάζει το βερνίκι, παραμένει αναλλοίωτο σε σύγκριση με ένα απλό βερνίκι.</a:t>
            </a:r>
          </a:p>
          <a:p>
            <a:pPr>
              <a:buFont typeface="Wingdings" pitchFamily="2" charset="2"/>
              <a:buChar char="§"/>
            </a:pPr>
            <a:endParaRPr lang="el-GR" b="1" u="sng" dirty="0" smtClean="0">
              <a:solidFill>
                <a:schemeClr val="accent2">
                  <a:lumMod val="75000"/>
                </a:schemeClr>
              </a:solidFill>
              <a:latin typeface="Calibri" pitchFamily="34" charset="0"/>
            </a:endParaRPr>
          </a:p>
          <a:p>
            <a:endParaRPr lang="el-GR" b="1" u="sng" dirty="0">
              <a:solidFill>
                <a:schemeClr val="accent2">
                  <a:lumMod val="75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85852" y="1428736"/>
            <a:ext cx="7500990" cy="3970318"/>
          </a:xfrm>
          <a:prstGeom prst="rect">
            <a:avLst/>
          </a:prstGeom>
          <a:noFill/>
        </p:spPr>
        <p:txBody>
          <a:bodyPr wrap="square" rtlCol="0">
            <a:spAutoFit/>
          </a:bodyPr>
          <a:lstStyle/>
          <a:p>
            <a:pPr algn="ctr"/>
            <a:r>
              <a:rPr lang="el-GR" b="1" u="sng" dirty="0" smtClean="0">
                <a:solidFill>
                  <a:schemeClr val="accent2">
                    <a:lumMod val="75000"/>
                  </a:schemeClr>
                </a:solidFill>
                <a:latin typeface="Calibri" pitchFamily="34" charset="0"/>
              </a:rPr>
              <a:t>ΠΟΥ ΑΠΟΦΕΥΓΕΤΑΙ Η ΕΦΑΡΜΟΓΗ ΤΟΥ ΗΜΙΜΟΝΙΜΟΥ ΠΕΝΤΙΚΙΟΥΡ</a:t>
            </a:r>
          </a:p>
          <a:p>
            <a:pPr algn="ctr"/>
            <a:endParaRPr lang="el-GR" b="1" u="sng" dirty="0" smtClean="0">
              <a:solidFill>
                <a:schemeClr val="accent2">
                  <a:lumMod val="75000"/>
                </a:schemeClr>
              </a:solidFill>
              <a:latin typeface="Calibri" pitchFamily="34" charset="0"/>
            </a:endParaRPr>
          </a:p>
          <a:p>
            <a:endParaRPr lang="el-GR" dirty="0" smtClean="0">
              <a:solidFill>
                <a:schemeClr val="accent2">
                  <a:lumMod val="75000"/>
                </a:schemeClr>
              </a:solidFill>
              <a:latin typeface="Calibri" pitchFamily="34" charset="0"/>
            </a:endParaRPr>
          </a:p>
          <a:p>
            <a:r>
              <a:rPr lang="el-GR" dirty="0" smtClean="0">
                <a:solidFill>
                  <a:schemeClr val="accent2">
                    <a:lumMod val="75000"/>
                  </a:schemeClr>
                </a:solidFill>
                <a:latin typeface="Calibri" pitchFamily="34" charset="0"/>
              </a:rPr>
              <a:t>Τα νύχια των  ποδιών μας είναι πιο ανθεκτικά σε σχέση με τα νύχια των χεριών οπότε και ένα απλό βερνίκι με τη σωστή και κατάλληλη προετοιμασία κρατάει εξίσου με το ημιμόνιμο. </a:t>
            </a:r>
          </a:p>
          <a:p>
            <a:r>
              <a:rPr lang="el-GR" dirty="0" smtClean="0">
                <a:solidFill>
                  <a:schemeClr val="accent2">
                    <a:lumMod val="75000"/>
                  </a:schemeClr>
                </a:solidFill>
                <a:latin typeface="Calibri" pitchFamily="34" charset="0"/>
              </a:rPr>
              <a:t>Γενικά αποφεύγουμε το ημιμόνιμο πεντικιούρ και κυρίως το επαναλαμβανόμενο ημιμόνιμο πεντικιούρ όσο μπορούμε γιατί είναι ένα σχετικά βαρύ υλικό για το νύχι των ποδιών μας κάτι το οποίο μπορεί να συμβάλει μελλοντικά στην εμφάνιση προβλημάτων στα νύχια. </a:t>
            </a:r>
          </a:p>
          <a:p>
            <a:r>
              <a:rPr lang="el-GR" dirty="0" smtClean="0">
                <a:solidFill>
                  <a:schemeClr val="accent2">
                    <a:lumMod val="75000"/>
                  </a:schemeClr>
                </a:solidFill>
                <a:latin typeface="Calibri" pitchFamily="34" charset="0"/>
              </a:rPr>
              <a:t>Επίσης αποφεύγεται κατά τους χειμερινούς μήνες που τα πόδια μας είναι κλεισμένα σε παπούτσια σε αντίθεση με τα χέρια μας που είναι ελεύθερα. </a:t>
            </a:r>
          </a:p>
          <a:p>
            <a:r>
              <a:rPr lang="el-GR" dirty="0" smtClean="0">
                <a:solidFill>
                  <a:schemeClr val="accent2">
                    <a:lumMod val="75000"/>
                  </a:schemeClr>
                </a:solidFill>
                <a:latin typeface="Calibri" pitchFamily="34" charset="0"/>
              </a:rPr>
              <a:t>Τέλος, σίγουρα αποφεύγεται όταν υπάρχει ή πιστεύουμε πως υπάρχει κάποια βλάβη ή πάθηση  ή τραυματισμός νυχιού.</a:t>
            </a:r>
            <a:endParaRPr lang="el-GR" dirty="0">
              <a:solidFill>
                <a:schemeClr val="accent2">
                  <a:lumMod val="75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428728" y="1571612"/>
            <a:ext cx="7143800" cy="3693319"/>
          </a:xfrm>
          <a:prstGeom prst="rect">
            <a:avLst/>
          </a:prstGeom>
          <a:noFill/>
        </p:spPr>
        <p:txBody>
          <a:bodyPr wrap="square" rtlCol="0">
            <a:spAutoFit/>
          </a:bodyPr>
          <a:lstStyle/>
          <a:p>
            <a:pPr algn="ctr"/>
            <a:r>
              <a:rPr lang="el-GR" b="1" u="sng" dirty="0" smtClean="0">
                <a:solidFill>
                  <a:schemeClr val="accent2">
                    <a:lumMod val="75000"/>
                  </a:schemeClr>
                </a:solidFill>
                <a:latin typeface="Calibri" pitchFamily="34" charset="0"/>
              </a:rPr>
              <a:t>ΑΦΑΙΡΕΣΗ ΗΜΙΜΟΝΙΜΟΥ ΠΕΝΤΙΚΙΟΥΡ</a:t>
            </a:r>
          </a:p>
          <a:p>
            <a:endParaRPr lang="el-GR" dirty="0" smtClean="0">
              <a:solidFill>
                <a:schemeClr val="accent2">
                  <a:lumMod val="75000"/>
                </a:schemeClr>
              </a:solidFill>
              <a:latin typeface="Calibri" pitchFamily="34" charset="0"/>
            </a:endParaRPr>
          </a:p>
          <a:p>
            <a:r>
              <a:rPr lang="el-GR" dirty="0" smtClean="0">
                <a:solidFill>
                  <a:schemeClr val="accent2">
                    <a:lumMod val="75000"/>
                  </a:schemeClr>
                </a:solidFill>
                <a:latin typeface="Calibri" pitchFamily="34" charset="0"/>
              </a:rPr>
              <a:t>Συμβουλεύουμε την πελάτισσα, ότι είναι καλύτερα η αφαίρεση του να γίνεται συνήθως σε 15 μέρες και να αποφεύγουμε την επανατοποθέτηση του παρατεταμένα. Η αφαίρεση του ημιμόνιμου στα πόδια γίνεται με δυο τρόπους</a:t>
            </a:r>
            <a:r>
              <a:rPr lang="en-US" dirty="0" smtClean="0">
                <a:solidFill>
                  <a:schemeClr val="accent2">
                    <a:lumMod val="75000"/>
                  </a:schemeClr>
                </a:solidFill>
                <a:latin typeface="Calibri" pitchFamily="34" charset="0"/>
              </a:rPr>
              <a:t>:</a:t>
            </a:r>
          </a:p>
          <a:p>
            <a:endParaRPr lang="en-US" dirty="0" smtClean="0">
              <a:solidFill>
                <a:schemeClr val="accent2">
                  <a:lumMod val="75000"/>
                </a:schemeClr>
              </a:solidFill>
              <a:latin typeface="Calibri" pitchFamily="34" charset="0"/>
            </a:endParaRPr>
          </a:p>
          <a:p>
            <a:pPr>
              <a:buFont typeface="Wingdings" pitchFamily="2" charset="2"/>
              <a:buChar char="§"/>
            </a:pPr>
            <a:r>
              <a:rPr lang="el-GR" dirty="0" smtClean="0">
                <a:solidFill>
                  <a:schemeClr val="accent2">
                    <a:lumMod val="75000"/>
                  </a:schemeClr>
                </a:solidFill>
                <a:latin typeface="Calibri" pitchFamily="34" charset="0"/>
              </a:rPr>
              <a:t>Με ασετόν </a:t>
            </a:r>
          </a:p>
          <a:p>
            <a:endParaRPr lang="el-GR" dirty="0" smtClean="0">
              <a:solidFill>
                <a:schemeClr val="accent2">
                  <a:lumMod val="75000"/>
                </a:schemeClr>
              </a:solidFill>
              <a:latin typeface="Calibri" pitchFamily="34" charset="0"/>
            </a:endParaRPr>
          </a:p>
          <a:p>
            <a:pPr>
              <a:buFont typeface="Wingdings" pitchFamily="2" charset="2"/>
              <a:buChar char="§"/>
            </a:pPr>
            <a:r>
              <a:rPr lang="el-GR" dirty="0" smtClean="0">
                <a:solidFill>
                  <a:schemeClr val="accent2">
                    <a:lumMod val="75000"/>
                  </a:schemeClr>
                </a:solidFill>
                <a:latin typeface="Calibri" pitchFamily="34" charset="0"/>
              </a:rPr>
              <a:t>Με τροχό</a:t>
            </a:r>
          </a:p>
          <a:p>
            <a:endParaRPr lang="el-GR" dirty="0" smtClean="0">
              <a:solidFill>
                <a:schemeClr val="accent2">
                  <a:lumMod val="75000"/>
                </a:schemeClr>
              </a:solidFill>
              <a:latin typeface="Calibri" pitchFamily="34" charset="0"/>
            </a:endParaRPr>
          </a:p>
          <a:p>
            <a:r>
              <a:rPr lang="el-GR" dirty="0" smtClean="0">
                <a:solidFill>
                  <a:schemeClr val="accent2">
                    <a:lumMod val="75000"/>
                  </a:schemeClr>
                </a:solidFill>
                <a:latin typeface="Calibri" pitchFamily="34" charset="0"/>
              </a:rPr>
              <a:t>Είναι οι μέθοδοι που αναλύσαμε στο κεφάλαιο ημιμόνιμο μανικιούρ -αφαίρεση. </a:t>
            </a:r>
            <a:endParaRPr lang="el-GR" dirty="0">
              <a:solidFill>
                <a:schemeClr val="accent2">
                  <a:lumMod val="75000"/>
                </a:schemeClr>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357422" y="2285992"/>
            <a:ext cx="4893710" cy="3472956"/>
          </a:xfrm>
          <a:prstGeom prst="rect">
            <a:avLst/>
          </a:prstGeom>
          <a:effectLst/>
        </p:spPr>
      </p:pic>
      <p:sp>
        <p:nvSpPr>
          <p:cNvPr id="3" name="2 - TextBox"/>
          <p:cNvSpPr txBox="1"/>
          <p:nvPr/>
        </p:nvSpPr>
        <p:spPr>
          <a:xfrm>
            <a:off x="714348" y="1142984"/>
            <a:ext cx="8241956" cy="646331"/>
          </a:xfrm>
          <a:prstGeom prst="rect">
            <a:avLst/>
          </a:prstGeom>
          <a:noFill/>
        </p:spPr>
        <p:txBody>
          <a:bodyPr wrap="square" rtlCol="0">
            <a:spAutoFit/>
          </a:bodyPr>
          <a:lstStyle/>
          <a:p>
            <a:pPr algn="ctr"/>
            <a:r>
              <a:rPr lang="el-GR" sz="3600" b="1" dirty="0" smtClean="0">
                <a:solidFill>
                  <a:schemeClr val="accent2">
                    <a:lumMod val="75000"/>
                  </a:schemeClr>
                </a:solidFill>
                <a:latin typeface="Calibri" pitchFamily="34" charset="0"/>
              </a:rPr>
              <a:t>ΕΥΧΑΡΙΣΤΩ ΓΙΑ ΤΗΝ ΠΡΟΣΟΧΗ ΣΑΣ !!</a:t>
            </a:r>
            <a:endParaRPr lang="el-GR" sz="3600" b="1" dirty="0">
              <a:solidFill>
                <a:schemeClr val="accent2">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571604" y="928670"/>
            <a:ext cx="7000924" cy="2246769"/>
          </a:xfrm>
          <a:prstGeom prst="rect">
            <a:avLst/>
          </a:prstGeom>
          <a:noFill/>
        </p:spPr>
        <p:txBody>
          <a:bodyPr wrap="square" rtlCol="0">
            <a:spAutoFit/>
          </a:bodyPr>
          <a:lstStyle/>
          <a:p>
            <a:pPr algn="ctr"/>
            <a:r>
              <a:rPr lang="el-GR" sz="2000" dirty="0" smtClean="0">
                <a:solidFill>
                  <a:schemeClr val="accent2">
                    <a:lumMod val="75000"/>
                  </a:schemeClr>
                </a:solidFill>
              </a:rPr>
              <a:t>Το ημιμόνιμο πεντικιούρ, τελευταία όλο και περισσότερο βρίσκεται στις προτιμήσεις των γυναικών. Η επιλογή αυτή οφείλεται στην διάρκεια του σε σχέση με το πεντικιούρ με ένα πεντικιούρ με απλό βερνίκι. Όταν κάνουμε πεντικιούρ με ημιμόνιμο βερνίκι επιλέγουμε να  κάνουμε ένα ξηρό πεντικιούρ και αυτό γιατί, δε θέλουμε το νύχι που θα σφραγιστεί με το υλικό να κρατήσει υγρασία.</a:t>
            </a:r>
            <a:endParaRPr lang="el-GR" sz="2000" dirty="0">
              <a:solidFill>
                <a:schemeClr val="accent2">
                  <a:lumMod val="75000"/>
                </a:schemeClr>
              </a:solidFill>
            </a:endParaRPr>
          </a:p>
        </p:txBody>
      </p:sp>
      <p:pic>
        <p:nvPicPr>
          <p:cNvPr id="3" name="Picture 2" descr="Nail Art Πεντικιούρ - MaryMary.gr"/>
          <p:cNvPicPr>
            <a:picLocks noChangeAspect="1" noChangeArrowheads="1"/>
          </p:cNvPicPr>
          <p:nvPr/>
        </p:nvPicPr>
        <p:blipFill>
          <a:blip r:embed="rId2"/>
          <a:srcRect/>
          <a:stretch>
            <a:fillRect/>
          </a:stretch>
        </p:blipFill>
        <p:spPr bwMode="auto">
          <a:xfrm>
            <a:off x="3214678" y="3429000"/>
            <a:ext cx="3292926" cy="288131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728" y="2143116"/>
            <a:ext cx="7143800" cy="2031325"/>
          </a:xfrm>
          <a:prstGeom prst="rect">
            <a:avLst/>
          </a:prstGeom>
          <a:noFill/>
        </p:spPr>
        <p:txBody>
          <a:bodyPr wrap="square" rtlCol="0">
            <a:spAutoFit/>
          </a:bodyPr>
          <a:lstStyle/>
          <a:p>
            <a:pPr algn="ctr"/>
            <a:r>
              <a:rPr lang="el-GR" b="1" u="sng" dirty="0" smtClean="0">
                <a:solidFill>
                  <a:schemeClr val="accent2">
                    <a:lumMod val="75000"/>
                  </a:schemeClr>
                </a:solidFill>
              </a:rPr>
              <a:t>ΔΙΑΔΙΚΑΣΙΑ </a:t>
            </a:r>
            <a:r>
              <a:rPr lang="en-US" b="1" u="sng" dirty="0" smtClean="0">
                <a:solidFill>
                  <a:schemeClr val="accent2">
                    <a:lumMod val="75000"/>
                  </a:schemeClr>
                </a:solidFill>
              </a:rPr>
              <a:t>:</a:t>
            </a:r>
          </a:p>
          <a:p>
            <a:pPr algn="ctr"/>
            <a:endParaRPr lang="en-US" dirty="0" smtClean="0">
              <a:solidFill>
                <a:schemeClr val="accent2">
                  <a:lumMod val="75000"/>
                </a:schemeClr>
              </a:solidFill>
            </a:endParaRPr>
          </a:p>
          <a:p>
            <a:pPr algn="ctr"/>
            <a:r>
              <a:rPr lang="en-US" dirty="0" smtClean="0">
                <a:solidFill>
                  <a:schemeClr val="accent2">
                    <a:lumMod val="75000"/>
                  </a:schemeClr>
                </a:solidFill>
              </a:rPr>
              <a:t>H</a:t>
            </a:r>
            <a:r>
              <a:rPr lang="el-GR" dirty="0" smtClean="0">
                <a:solidFill>
                  <a:schemeClr val="accent2">
                    <a:lumMod val="75000"/>
                  </a:schemeClr>
                </a:solidFill>
              </a:rPr>
              <a:t> διαδικασία που ακολουθούμε είναι ίδια με το ξηρό πεντικιούρ που αναφέρθηκε σε προηγούμενο μάθημα. Πρέπει να γίνει σωστή προετοιμασία, ώστε να εξασφαλίσουμε μεγάλη διάρκεια.</a:t>
            </a:r>
          </a:p>
          <a:p>
            <a:pPr algn="ctr"/>
            <a:endParaRPr lang="el-GR" dirty="0" smtClean="0">
              <a:solidFill>
                <a:schemeClr val="accent2">
                  <a:lumMod val="75000"/>
                </a:schemeClr>
              </a:solidFill>
            </a:endParaRPr>
          </a:p>
          <a:p>
            <a:pPr algn="ctr"/>
            <a:endParaRPr lang="el-GR" dirty="0">
              <a:solidFill>
                <a:schemeClr val="accent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192459" y="1428736"/>
            <a:ext cx="7951541" cy="3970318"/>
          </a:xfrm>
          <a:prstGeom prst="rect">
            <a:avLst/>
          </a:prstGeom>
        </p:spPr>
        <p:txBody>
          <a:bodyPr wrap="square">
            <a:spAutoFit/>
          </a:bodyPr>
          <a:lstStyle/>
          <a:p>
            <a:pPr marL="342900" indent="-342900" algn="ctr">
              <a:buClr>
                <a:schemeClr val="accent1">
                  <a:lumMod val="75000"/>
                </a:schemeClr>
              </a:buClr>
            </a:pPr>
            <a:r>
              <a:rPr lang="el-GR" dirty="0" smtClean="0">
                <a:solidFill>
                  <a:schemeClr val="accent1">
                    <a:lumMod val="75000"/>
                  </a:schemeClr>
                </a:solidFill>
              </a:rPr>
              <a:t>ΔΙΑΔΙΚΑΣΙΑ ΒΗΜΑ-ΒΗΜΑ</a:t>
            </a:r>
            <a:endParaRPr lang="en-US" dirty="0" smtClean="0">
              <a:solidFill>
                <a:schemeClr val="accent1">
                  <a:lumMod val="75000"/>
                </a:schemeClr>
              </a:solidFill>
            </a:endParaRPr>
          </a:p>
          <a:p>
            <a:pPr marL="342900" indent="-342900" algn="ctr">
              <a:buClr>
                <a:schemeClr val="accent1">
                  <a:lumMod val="75000"/>
                </a:schemeClr>
              </a:buClr>
            </a:pPr>
            <a:endParaRPr lang="en-US" b="1" u="sng" dirty="0" smtClean="0">
              <a:solidFill>
                <a:schemeClr val="accent1">
                  <a:lumMod val="75000"/>
                </a:schemeClr>
              </a:solidFill>
            </a:endParaRPr>
          </a:p>
          <a:p>
            <a:pPr marL="342900" indent="-342900" algn="ctr">
              <a:buClr>
                <a:schemeClr val="accent1">
                  <a:lumMod val="75000"/>
                </a:schemeClr>
              </a:buClr>
            </a:pPr>
            <a:endParaRPr lang="en-US" b="1" u="sng" dirty="0" smtClean="0">
              <a:solidFill>
                <a:schemeClr val="accent1">
                  <a:lumMod val="75000"/>
                </a:schemeClr>
              </a:solidFill>
            </a:endParaRPr>
          </a:p>
          <a:p>
            <a:pPr marL="342900" indent="-342900"/>
            <a:r>
              <a:rPr lang="en-US" dirty="0" smtClean="0">
                <a:solidFill>
                  <a:schemeClr val="accent1">
                    <a:lumMod val="75000"/>
                  </a:schemeClr>
                </a:solidFill>
              </a:rPr>
              <a:t>1.  </a:t>
            </a:r>
            <a:r>
              <a:rPr lang="el-GR" dirty="0" smtClean="0">
                <a:solidFill>
                  <a:schemeClr val="accent1">
                    <a:lumMod val="75000"/>
                  </a:schemeClr>
                </a:solidFill>
              </a:rPr>
              <a:t>Αφαιρούμε τα υποδήματα και τις κάλτσες.</a:t>
            </a:r>
          </a:p>
          <a:p>
            <a:endParaRPr lang="el-GR" dirty="0" smtClean="0">
              <a:solidFill>
                <a:schemeClr val="accent1">
                  <a:lumMod val="75000"/>
                </a:schemeClr>
              </a:solidFill>
            </a:endParaRPr>
          </a:p>
          <a:p>
            <a:r>
              <a:rPr lang="el-GR" dirty="0" smtClean="0">
                <a:solidFill>
                  <a:schemeClr val="accent1">
                    <a:lumMod val="75000"/>
                  </a:schemeClr>
                </a:solidFill>
              </a:rPr>
              <a:t>2. Ψεκάζουμε τα πόδια της πελάτισσας με αντισηπτικό.</a:t>
            </a:r>
          </a:p>
          <a:p>
            <a:endParaRPr lang="el-GR" dirty="0" smtClean="0">
              <a:solidFill>
                <a:schemeClr val="accent1">
                  <a:lumMod val="75000"/>
                </a:schemeClr>
              </a:solidFill>
            </a:endParaRPr>
          </a:p>
          <a:p>
            <a:r>
              <a:rPr lang="el-GR" dirty="0" smtClean="0">
                <a:solidFill>
                  <a:schemeClr val="accent1">
                    <a:lumMod val="75000"/>
                  </a:schemeClr>
                </a:solidFill>
              </a:rPr>
              <a:t>3. Διάγνωση στα πέλματα, ανάμεσα στα δάχτυλα και τα νύχια (εφόσον δεν είναι βαμμένα), για τυχόν δερματοπάθειες, μύκητες, κάλους, σκληρύνσεις κλπ. Εφόσον διαπιστώσουμε ότι είναι ασφαλές να εφαρμόσουμε πεντικιούρ, ακολουθούμε την εξής διαδικασία.</a:t>
            </a:r>
          </a:p>
          <a:p>
            <a:endParaRPr lang="el-GR" dirty="0" smtClean="0">
              <a:solidFill>
                <a:schemeClr val="accent1">
                  <a:lumMod val="75000"/>
                </a:schemeClr>
              </a:solidFill>
            </a:endParaRPr>
          </a:p>
          <a:p>
            <a:r>
              <a:rPr lang="el-GR" dirty="0" smtClean="0">
                <a:solidFill>
                  <a:schemeClr val="accent1">
                    <a:lumMod val="75000"/>
                  </a:schemeClr>
                </a:solidFill>
              </a:rPr>
              <a:t>4. </a:t>
            </a:r>
            <a:r>
              <a:rPr lang="el-GR" dirty="0" smtClean="0">
                <a:solidFill>
                  <a:schemeClr val="accent1">
                    <a:lumMod val="75000"/>
                  </a:schemeClr>
                </a:solidFill>
              </a:rPr>
              <a:t>Ξεβάφουμε </a:t>
            </a:r>
            <a:r>
              <a:rPr lang="el-GR" dirty="0" smtClean="0">
                <a:solidFill>
                  <a:schemeClr val="accent1">
                    <a:lumMod val="75000"/>
                  </a:schemeClr>
                </a:solidFill>
              </a:rPr>
              <a:t>τα νύχια (ξεκινώντας από το μικρό δάχτυλο προς το μεγαλύτερο).  </a:t>
            </a:r>
          </a:p>
          <a:p>
            <a:pPr marL="342900" indent="-342900" algn="ctr">
              <a:buClr>
                <a:schemeClr val="accent1">
                  <a:lumMod val="75000"/>
                </a:schemeClr>
              </a:buClr>
            </a:pPr>
            <a:endParaRPr lang="el-GR" b="1" u="sng" dirty="0" smtClean="0">
              <a:solidFill>
                <a:schemeClr val="accent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2071678"/>
            <a:ext cx="7858180" cy="2800767"/>
          </a:xfrm>
          <a:prstGeom prst="rect">
            <a:avLst/>
          </a:prstGeom>
        </p:spPr>
        <p:txBody>
          <a:bodyPr wrap="square">
            <a:spAutoFit/>
          </a:bodyPr>
          <a:lstStyle/>
          <a:p>
            <a:r>
              <a:rPr lang="el-GR" sz="1600" dirty="0" smtClean="0">
                <a:solidFill>
                  <a:schemeClr val="accent1">
                    <a:lumMod val="75000"/>
                  </a:schemeClr>
                </a:solidFill>
              </a:rPr>
              <a:t>5. Με τροχό και φρεζάκια ανασηκώνουμε προσεκτικά τα επωνύχια</a:t>
            </a:r>
          </a:p>
          <a:p>
            <a:r>
              <a:rPr lang="el-GR" sz="1600" dirty="0" smtClean="0">
                <a:solidFill>
                  <a:schemeClr val="accent1">
                    <a:lumMod val="75000"/>
                  </a:schemeClr>
                </a:solidFill>
              </a:rPr>
              <a:t> (</a:t>
            </a:r>
            <a:r>
              <a:rPr lang="el-GR" sz="1600" b="1" u="sng" dirty="0" smtClean="0">
                <a:solidFill>
                  <a:schemeClr val="accent1">
                    <a:lumMod val="75000"/>
                  </a:schemeClr>
                </a:solidFill>
              </a:rPr>
              <a:t>ΠΡΟΣΟΧΗ:</a:t>
            </a:r>
            <a:r>
              <a:rPr lang="el-GR" sz="1600" dirty="0" smtClean="0">
                <a:solidFill>
                  <a:schemeClr val="accent1">
                    <a:lumMod val="75000"/>
                  </a:schemeClr>
                </a:solidFill>
              </a:rPr>
              <a:t> η κλίση που θα έχει το στυλό του τροχού να μην είναι ούτε πολύ μεγάλη, ούτε πολύ μικρή για να μη τραυματίσουμε το νύχι – Δουλεύουμε στο δέρμα όχι πάνω στο νύχι).</a:t>
            </a:r>
          </a:p>
          <a:p>
            <a:endParaRPr lang="el-GR" sz="1600" dirty="0" smtClean="0">
              <a:solidFill>
                <a:schemeClr val="accent1">
                  <a:lumMod val="75000"/>
                </a:schemeClr>
              </a:solidFill>
            </a:endParaRPr>
          </a:p>
          <a:p>
            <a:r>
              <a:rPr lang="el-GR" sz="1600" dirty="0" smtClean="0">
                <a:solidFill>
                  <a:schemeClr val="accent1">
                    <a:lumMod val="75000"/>
                  </a:schemeClr>
                </a:solidFill>
              </a:rPr>
              <a:t>6. Με ένα </a:t>
            </a:r>
            <a:r>
              <a:rPr lang="el-GR" sz="1600" dirty="0" err="1" smtClean="0">
                <a:solidFill>
                  <a:schemeClr val="accent1">
                    <a:lumMod val="75000"/>
                  </a:schemeClr>
                </a:solidFill>
              </a:rPr>
              <a:t>block</a:t>
            </a:r>
            <a:r>
              <a:rPr lang="el-GR" sz="1600" dirty="0" smtClean="0">
                <a:solidFill>
                  <a:schemeClr val="accent1">
                    <a:lumMod val="75000"/>
                  </a:schemeClr>
                </a:solidFill>
              </a:rPr>
              <a:t> ή μπάφερ λιμάρουμε (διαγώνια) την επιφάνεια του νυχιού. Εάν υπάρχουν υπολείμματα βρωμιάς ή χνούδια κάτω από τα νύχια, με ένα ξυλάκι ή το σπρωχτηράκι και βαμβάκι καθαρίζουμε τα υπονύχια.</a:t>
            </a:r>
          </a:p>
          <a:p>
            <a:endParaRPr lang="el-GR" sz="1600" dirty="0" smtClean="0">
              <a:solidFill>
                <a:schemeClr val="accent1">
                  <a:lumMod val="75000"/>
                </a:schemeClr>
              </a:solidFill>
            </a:endParaRPr>
          </a:p>
          <a:p>
            <a:r>
              <a:rPr lang="el-GR" sz="1600" dirty="0" smtClean="0">
                <a:solidFill>
                  <a:schemeClr val="accent1">
                    <a:lumMod val="75000"/>
                  </a:schemeClr>
                </a:solidFill>
              </a:rPr>
              <a:t>7. Κόβουμε τα νύχια με τον κόπτη νυχιών (εάν χρειάζεται). </a:t>
            </a:r>
          </a:p>
          <a:p>
            <a:endParaRPr lang="el-GR" sz="1600" dirty="0" smtClean="0">
              <a:solidFill>
                <a:schemeClr val="accent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1617356"/>
            <a:ext cx="7715304" cy="2062103"/>
          </a:xfrm>
          <a:prstGeom prst="rect">
            <a:avLst/>
          </a:prstGeom>
        </p:spPr>
        <p:txBody>
          <a:bodyPr wrap="square">
            <a:spAutoFit/>
          </a:bodyPr>
          <a:lstStyle/>
          <a:p>
            <a:r>
              <a:rPr lang="el-GR" sz="1600" dirty="0" smtClean="0">
                <a:solidFill>
                  <a:schemeClr val="accent1">
                    <a:lumMod val="75000"/>
                  </a:schemeClr>
                </a:solidFill>
              </a:rPr>
              <a:t>8. Δίνουμε σχήμα στα νύχια με λίμα 180,150,120(ανάλογα με το πάχος του νυχιού) ή με μεταλλική λίμα, λιμάροντας ελαφρώς στρόγγυλα τις άκρες (για να αποφύγουμε την είσφρηση).</a:t>
            </a:r>
          </a:p>
          <a:p>
            <a:endParaRPr lang="el-GR" sz="1600" dirty="0" smtClean="0">
              <a:solidFill>
                <a:schemeClr val="accent1">
                  <a:lumMod val="75000"/>
                </a:schemeClr>
              </a:solidFill>
            </a:endParaRPr>
          </a:p>
          <a:p>
            <a:r>
              <a:rPr lang="el-GR" sz="1600" dirty="0" smtClean="0">
                <a:solidFill>
                  <a:schemeClr val="accent1">
                    <a:lumMod val="75000"/>
                  </a:schemeClr>
                </a:solidFill>
              </a:rPr>
              <a:t>9. Ψεκάζουμε με αντισηπτικό και σκουπίζουμε με φορά από το επωνύχιο προς το ελεύθερο άκρο.</a:t>
            </a:r>
          </a:p>
          <a:p>
            <a:endParaRPr lang="el-GR" sz="1600" dirty="0" smtClean="0">
              <a:solidFill>
                <a:schemeClr val="accent1">
                  <a:lumMod val="75000"/>
                </a:schemeClr>
              </a:solidFill>
            </a:endParaRPr>
          </a:p>
          <a:p>
            <a:r>
              <a:rPr lang="el-GR" sz="1600" dirty="0" smtClean="0">
                <a:solidFill>
                  <a:schemeClr val="accent1">
                    <a:lumMod val="75000"/>
                  </a:schemeClr>
                </a:solidFill>
              </a:rPr>
              <a:t>10. Ακολουθούμε τα βήματα 5 - 9 και στο άλλο πόδι.</a:t>
            </a:r>
          </a:p>
        </p:txBody>
      </p:sp>
      <p:sp>
        <p:nvSpPr>
          <p:cNvPr id="3" name="2 - Ορθογώνιο"/>
          <p:cNvSpPr/>
          <p:nvPr/>
        </p:nvSpPr>
        <p:spPr>
          <a:xfrm>
            <a:off x="1263320" y="3714752"/>
            <a:ext cx="7737836" cy="1815882"/>
          </a:xfrm>
          <a:prstGeom prst="rect">
            <a:avLst/>
          </a:prstGeom>
        </p:spPr>
        <p:txBody>
          <a:bodyPr wrap="square">
            <a:spAutoFit/>
          </a:bodyPr>
          <a:lstStyle/>
          <a:p>
            <a:r>
              <a:rPr lang="el-GR" sz="1600" dirty="0" smtClean="0">
                <a:solidFill>
                  <a:schemeClr val="accent1">
                    <a:lumMod val="75000"/>
                  </a:schemeClr>
                </a:solidFill>
              </a:rPr>
              <a:t>11. Με την χρήση τροχού και κάποιο </a:t>
            </a:r>
            <a:r>
              <a:rPr lang="el-GR" sz="1600" dirty="0" err="1" smtClean="0">
                <a:solidFill>
                  <a:schemeClr val="accent1">
                    <a:lumMod val="75000"/>
                  </a:schemeClr>
                </a:solidFill>
              </a:rPr>
              <a:t>φρεζάκι</a:t>
            </a:r>
            <a:r>
              <a:rPr lang="el-GR" sz="1600" dirty="0" smtClean="0">
                <a:solidFill>
                  <a:schemeClr val="accent1">
                    <a:lumMod val="75000"/>
                  </a:schemeClr>
                </a:solidFill>
              </a:rPr>
              <a:t> τρίβουμε τις σκληρύνσεις στο πέλμα. </a:t>
            </a:r>
          </a:p>
          <a:p>
            <a:endParaRPr lang="el-GR" sz="1600" dirty="0" smtClean="0">
              <a:solidFill>
                <a:schemeClr val="accent1">
                  <a:lumMod val="75000"/>
                </a:schemeClr>
              </a:solidFill>
            </a:endParaRPr>
          </a:p>
          <a:p>
            <a:r>
              <a:rPr lang="el-GR" sz="1600" dirty="0" smtClean="0">
                <a:solidFill>
                  <a:schemeClr val="accent1">
                    <a:lumMod val="75000"/>
                  </a:schemeClr>
                </a:solidFill>
              </a:rPr>
              <a:t>12. Με τη χρήση ράσπας (άγρια – λεία πλευρά)ή τροχού λειαίνουμε το πέλμα και στη συνέχεια με το βουρτσάκι ή με τη χρήση αντισηπτικού απομακρύνουμε τα υπολείμματα δέρματος.</a:t>
            </a:r>
          </a:p>
          <a:p>
            <a:endParaRPr lang="el-GR" sz="1600" dirty="0" smtClean="0">
              <a:solidFill>
                <a:schemeClr val="accent1">
                  <a:lumMod val="75000"/>
                </a:schemeClr>
              </a:solidFill>
            </a:endParaRPr>
          </a:p>
          <a:p>
            <a:endParaRPr lang="el-GR" sz="1600" dirty="0" smtClean="0">
              <a:solidFill>
                <a:schemeClr val="accent1">
                  <a:lumMod val="75000"/>
                </a:schemeClr>
              </a:solidFill>
            </a:endParaRPr>
          </a:p>
        </p:txBody>
      </p:sp>
      <p:sp>
        <p:nvSpPr>
          <p:cNvPr id="4" name="3 - Ορθογώνιο"/>
          <p:cNvSpPr/>
          <p:nvPr/>
        </p:nvSpPr>
        <p:spPr>
          <a:xfrm>
            <a:off x="1285852" y="4857760"/>
            <a:ext cx="7643866" cy="1077218"/>
          </a:xfrm>
          <a:prstGeom prst="rect">
            <a:avLst/>
          </a:prstGeom>
        </p:spPr>
        <p:txBody>
          <a:bodyPr wrap="square">
            <a:spAutoFit/>
          </a:bodyPr>
          <a:lstStyle/>
          <a:p>
            <a:endParaRPr lang="el-GR" sz="1600" dirty="0" smtClean="0">
              <a:solidFill>
                <a:schemeClr val="accent1">
                  <a:lumMod val="75000"/>
                </a:schemeClr>
              </a:solidFill>
            </a:endParaRPr>
          </a:p>
          <a:p>
            <a:r>
              <a:rPr lang="el-GR" sz="1600" dirty="0" smtClean="0">
                <a:solidFill>
                  <a:schemeClr val="accent1">
                    <a:lumMod val="75000"/>
                  </a:schemeClr>
                </a:solidFill>
              </a:rPr>
              <a:t>13. Τοποθετούμε τα διαχωριστικά νυχιών και περνάμε αφαιρετικό λιπαρότητας(πχ. καθαρό ασετόν).</a:t>
            </a:r>
          </a:p>
          <a:p>
            <a:r>
              <a:rPr lang="el-GR" sz="1600" u="sng" dirty="0" smtClean="0">
                <a:solidFill>
                  <a:schemeClr val="accent1">
                    <a:lumMod val="75000"/>
                  </a:schemeClr>
                </a:solidFill>
              </a:rPr>
              <a:t>ΠΡΟΑΙΡΕΤΙΚΑ</a:t>
            </a:r>
            <a:r>
              <a:rPr lang="el-GR" sz="1600" dirty="0" smtClean="0">
                <a:solidFill>
                  <a:schemeClr val="accent1">
                    <a:lumMod val="75000"/>
                  </a:schemeClr>
                </a:solidFill>
              </a:rPr>
              <a:t>,</a:t>
            </a:r>
            <a:r>
              <a:rPr lang="en-US" sz="1600" dirty="0" smtClean="0">
                <a:solidFill>
                  <a:schemeClr val="accent1">
                    <a:lumMod val="75000"/>
                  </a:schemeClr>
                </a:solidFill>
              </a:rPr>
              <a:t> </a:t>
            </a:r>
            <a:r>
              <a:rPr lang="el-GR" sz="1600" dirty="0" smtClean="0">
                <a:solidFill>
                  <a:schemeClr val="accent1">
                    <a:lumMod val="75000"/>
                  </a:schemeClr>
                </a:solidFill>
              </a:rPr>
              <a:t>μπορούμε να τοποθετήσουμε </a:t>
            </a:r>
            <a:r>
              <a:rPr lang="en-US" sz="1600" dirty="0" smtClean="0">
                <a:solidFill>
                  <a:schemeClr val="accent1">
                    <a:lumMod val="75000"/>
                  </a:schemeClr>
                </a:solidFill>
              </a:rPr>
              <a:t>primer.</a:t>
            </a:r>
            <a:endParaRPr lang="el-GR" sz="1600" dirty="0" smtClean="0">
              <a:solidFill>
                <a:schemeClr val="accent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643042" y="857232"/>
            <a:ext cx="6929486" cy="923330"/>
          </a:xfrm>
          <a:prstGeom prst="rect">
            <a:avLst/>
          </a:prstGeom>
          <a:noFill/>
        </p:spPr>
        <p:txBody>
          <a:bodyPr wrap="square" rtlCol="0">
            <a:spAutoFit/>
          </a:bodyPr>
          <a:lstStyle/>
          <a:p>
            <a:pPr algn="ctr"/>
            <a:r>
              <a:rPr lang="el-GR" dirty="0" smtClean="0">
                <a:solidFill>
                  <a:schemeClr val="accent2">
                    <a:lumMod val="75000"/>
                  </a:schemeClr>
                </a:solidFill>
              </a:rPr>
              <a:t>Αφού τελειώσουμε με τη προετοιμασία-πεντικιούρ, περνάμε στη διαδικασία εφαρμογής ημιμόνιμου βερνικιού. Ακολουθούμε την ίδια διαδικασία με την εφαρμογή ημιμόνιμου στα χέρια.</a:t>
            </a:r>
            <a:endParaRPr lang="el-GR" dirty="0">
              <a:solidFill>
                <a:schemeClr val="accent2">
                  <a:lumMod val="75000"/>
                </a:schemeClr>
              </a:solidFill>
            </a:endParaRPr>
          </a:p>
        </p:txBody>
      </p:sp>
      <p:sp>
        <p:nvSpPr>
          <p:cNvPr id="3" name="2 - TextBox"/>
          <p:cNvSpPr txBox="1"/>
          <p:nvPr/>
        </p:nvSpPr>
        <p:spPr>
          <a:xfrm>
            <a:off x="1285852" y="2786058"/>
            <a:ext cx="7643866" cy="2585323"/>
          </a:xfrm>
          <a:prstGeom prst="rect">
            <a:avLst/>
          </a:prstGeom>
          <a:noFill/>
        </p:spPr>
        <p:txBody>
          <a:bodyPr wrap="square" rtlCol="0">
            <a:spAutoFit/>
          </a:bodyPr>
          <a:lstStyle/>
          <a:p>
            <a:pPr marL="342900" indent="-342900"/>
            <a:r>
              <a:rPr lang="el-GR" dirty="0" smtClean="0">
                <a:solidFill>
                  <a:schemeClr val="accent2">
                    <a:lumMod val="75000"/>
                  </a:schemeClr>
                </a:solidFill>
              </a:rPr>
              <a:t>14.	Εφαρμόζουμε μια λεπτή στρώση βάσης (</a:t>
            </a:r>
            <a:r>
              <a:rPr lang="en-US" dirty="0" smtClean="0">
                <a:solidFill>
                  <a:schemeClr val="accent2">
                    <a:lumMod val="75000"/>
                  </a:schemeClr>
                </a:solidFill>
              </a:rPr>
              <a:t>base coat</a:t>
            </a:r>
            <a:r>
              <a:rPr lang="el-GR" dirty="0" smtClean="0">
                <a:solidFill>
                  <a:schemeClr val="accent2">
                    <a:lumMod val="75000"/>
                  </a:schemeClr>
                </a:solidFill>
              </a:rPr>
              <a:t>) και πολυμερίζω το βερνίκι.</a:t>
            </a:r>
          </a:p>
          <a:p>
            <a:pPr marL="342900" indent="-342900">
              <a:buAutoNum type="arabicPeriod"/>
            </a:pPr>
            <a:endParaRPr lang="el-GR" dirty="0" smtClean="0">
              <a:solidFill>
                <a:schemeClr val="accent2">
                  <a:lumMod val="75000"/>
                </a:schemeClr>
              </a:solidFill>
            </a:endParaRPr>
          </a:p>
          <a:p>
            <a:pPr marL="342900" indent="-342900"/>
            <a:r>
              <a:rPr lang="el-GR" dirty="0" smtClean="0">
                <a:solidFill>
                  <a:schemeClr val="accent2">
                    <a:lumMod val="75000"/>
                  </a:schemeClr>
                </a:solidFill>
              </a:rPr>
              <a:t>15.	Εφαρμόζουμε μια λεπτή στρώση χρώματος πολυμερίζω και επαναλαμβάνω. Ανάλογα με το αποτέλεσμα που θέλω αλλά και τη καλυπτικότητα του βερνικιού , εφαρμόζω δυο ή και τρεις στρώσεις χρώματος.</a:t>
            </a:r>
          </a:p>
          <a:p>
            <a:pPr marL="342900" indent="-342900">
              <a:buAutoNum type="arabicPeriod"/>
            </a:pPr>
            <a:endParaRPr lang="el-GR" dirty="0" smtClean="0">
              <a:solidFill>
                <a:schemeClr val="accent2">
                  <a:lumMod val="75000"/>
                </a:schemeClr>
              </a:solidFill>
            </a:endParaRPr>
          </a:p>
          <a:p>
            <a:pPr marL="342900" indent="-342900"/>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357290" y="785794"/>
            <a:ext cx="7429552" cy="2031325"/>
          </a:xfrm>
          <a:prstGeom prst="rect">
            <a:avLst/>
          </a:prstGeom>
        </p:spPr>
        <p:txBody>
          <a:bodyPr wrap="square">
            <a:spAutoFit/>
          </a:bodyPr>
          <a:lstStyle/>
          <a:p>
            <a:pPr marL="342900" indent="-342900">
              <a:buAutoNum type="arabicPeriod"/>
            </a:pPr>
            <a:endParaRPr lang="el-GR" dirty="0" smtClean="0">
              <a:solidFill>
                <a:schemeClr val="accent2">
                  <a:lumMod val="75000"/>
                </a:schemeClr>
              </a:solidFill>
            </a:endParaRPr>
          </a:p>
          <a:p>
            <a:pPr marL="342900" indent="-342900"/>
            <a:r>
              <a:rPr lang="el-GR" dirty="0" smtClean="0">
                <a:solidFill>
                  <a:schemeClr val="accent2">
                    <a:lumMod val="75000"/>
                  </a:schemeClr>
                </a:solidFill>
              </a:rPr>
              <a:t>16.	Εφαρμόζουμε μια λεπτή στρώση τοπ (</a:t>
            </a:r>
            <a:r>
              <a:rPr lang="en-US" dirty="0" smtClean="0">
                <a:solidFill>
                  <a:schemeClr val="accent2">
                    <a:lumMod val="75000"/>
                  </a:schemeClr>
                </a:solidFill>
              </a:rPr>
              <a:t>top coat</a:t>
            </a:r>
            <a:r>
              <a:rPr lang="el-GR" dirty="0" smtClean="0">
                <a:solidFill>
                  <a:schemeClr val="accent2">
                    <a:lumMod val="75000"/>
                  </a:schemeClr>
                </a:solidFill>
              </a:rPr>
              <a:t>) και πολυμερίζω το βερνίκι.</a:t>
            </a:r>
            <a:endParaRPr lang="en-US" dirty="0" smtClean="0">
              <a:solidFill>
                <a:schemeClr val="accent2">
                  <a:lumMod val="75000"/>
                </a:schemeClr>
              </a:solidFill>
            </a:endParaRPr>
          </a:p>
          <a:p>
            <a:pPr marL="342900" indent="-342900">
              <a:buFontTx/>
              <a:buAutoNum type="arabicPeriod"/>
            </a:pPr>
            <a:endParaRPr lang="en-US" dirty="0" smtClean="0">
              <a:solidFill>
                <a:schemeClr val="accent2">
                  <a:lumMod val="75000"/>
                </a:schemeClr>
              </a:solidFill>
            </a:endParaRPr>
          </a:p>
          <a:p>
            <a:pPr marL="342900" indent="-342900"/>
            <a:r>
              <a:rPr lang="el-GR" dirty="0" smtClean="0">
                <a:solidFill>
                  <a:schemeClr val="accent2">
                    <a:lumMod val="75000"/>
                  </a:schemeClr>
                </a:solidFill>
              </a:rPr>
              <a:t>17.	Αν το βερνίκι μου είναι </a:t>
            </a:r>
            <a:r>
              <a:rPr lang="en-US" dirty="0" smtClean="0">
                <a:solidFill>
                  <a:schemeClr val="accent2">
                    <a:lumMod val="75000"/>
                  </a:schemeClr>
                </a:solidFill>
              </a:rPr>
              <a:t>wipe</a:t>
            </a:r>
            <a:r>
              <a:rPr lang="el-GR" dirty="0" smtClean="0">
                <a:solidFill>
                  <a:schemeClr val="accent2">
                    <a:lumMod val="75000"/>
                  </a:schemeClr>
                </a:solidFill>
              </a:rPr>
              <a:t> με ένα χαρτάκι κυτταρίνης και λίγο </a:t>
            </a:r>
            <a:r>
              <a:rPr lang="en-US" dirty="0" smtClean="0">
                <a:solidFill>
                  <a:schemeClr val="accent2">
                    <a:lumMod val="75000"/>
                  </a:schemeClr>
                </a:solidFill>
              </a:rPr>
              <a:t>cleaner</a:t>
            </a:r>
            <a:r>
              <a:rPr lang="el-GR" dirty="0" smtClean="0">
                <a:solidFill>
                  <a:schemeClr val="accent2">
                    <a:lumMod val="75000"/>
                  </a:schemeClr>
                </a:solidFill>
              </a:rPr>
              <a:t> αφαιρώ την κολλώδη ουσία του βερνικιού. Αν το βερνίκι είναι </a:t>
            </a:r>
            <a:r>
              <a:rPr lang="en-US" dirty="0" smtClean="0">
                <a:solidFill>
                  <a:schemeClr val="accent2">
                    <a:lumMod val="75000"/>
                  </a:schemeClr>
                </a:solidFill>
              </a:rPr>
              <a:t>non wipe, </a:t>
            </a:r>
            <a:r>
              <a:rPr lang="el-GR" dirty="0" smtClean="0">
                <a:solidFill>
                  <a:schemeClr val="accent2">
                    <a:lumMod val="75000"/>
                  </a:schemeClr>
                </a:solidFill>
              </a:rPr>
              <a:t>μετά τον πολυμερισμό του τοπ δε χρειάζεται να σκουπίσω με </a:t>
            </a:r>
            <a:r>
              <a:rPr lang="en-US" dirty="0" smtClean="0">
                <a:solidFill>
                  <a:schemeClr val="accent2">
                    <a:lumMod val="75000"/>
                  </a:schemeClr>
                </a:solidFill>
              </a:rPr>
              <a:t>cleaner.</a:t>
            </a:r>
            <a:endParaRPr lang="el-GR" dirty="0" smtClean="0">
              <a:solidFill>
                <a:schemeClr val="accent2">
                  <a:lumMod val="75000"/>
                </a:schemeClr>
              </a:solidFill>
            </a:endParaRPr>
          </a:p>
        </p:txBody>
      </p:sp>
      <p:sp>
        <p:nvSpPr>
          <p:cNvPr id="3" name="2 - Στρογγυλεμένο ορθογώνιο"/>
          <p:cNvSpPr/>
          <p:nvPr/>
        </p:nvSpPr>
        <p:spPr>
          <a:xfrm>
            <a:off x="1357290" y="5214950"/>
            <a:ext cx="7572428" cy="107157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r>
              <a:rPr lang="el-GR" sz="1600" dirty="0" smtClean="0">
                <a:solidFill>
                  <a:schemeClr val="accent2">
                    <a:lumMod val="75000"/>
                  </a:schemeClr>
                </a:solidFill>
              </a:rPr>
              <a:t>Ο ΧΡΟΝΟΣ ΠΟΛΥΜΕΡΙΣΜΟΥ ΕΞΑΡΤΑΤΑΙ ΑΠΟ ΤΗ ΛΑΜΠΑ ΠΟΥ ΧΡΗΣΙΜΟΠΟΙΟΥΜΕ</a:t>
            </a:r>
            <a:r>
              <a:rPr lang="en-US" sz="1600" dirty="0" smtClean="0">
                <a:solidFill>
                  <a:schemeClr val="accent2">
                    <a:lumMod val="75000"/>
                  </a:schemeClr>
                </a:solidFill>
              </a:rPr>
              <a:t>:</a:t>
            </a:r>
            <a:endParaRPr lang="el-GR" sz="1600" dirty="0" smtClean="0">
              <a:solidFill>
                <a:schemeClr val="accent2">
                  <a:lumMod val="75000"/>
                </a:schemeClr>
              </a:solidFill>
            </a:endParaRPr>
          </a:p>
          <a:p>
            <a:pPr marL="342900" indent="-342900">
              <a:buFont typeface="Arial" pitchFamily="34" charset="0"/>
              <a:buChar char="•"/>
            </a:pPr>
            <a:r>
              <a:rPr lang="en-US" sz="1600" dirty="0" smtClean="0">
                <a:solidFill>
                  <a:schemeClr val="accent2">
                    <a:lumMod val="75000"/>
                  </a:schemeClr>
                </a:solidFill>
              </a:rPr>
              <a:t>UV </a:t>
            </a:r>
            <a:r>
              <a:rPr lang="el-GR" sz="1600" dirty="0" smtClean="0">
                <a:solidFill>
                  <a:schemeClr val="accent2">
                    <a:lumMod val="75000"/>
                  </a:schemeClr>
                </a:solidFill>
              </a:rPr>
              <a:t>περίπου 2’</a:t>
            </a:r>
          </a:p>
          <a:p>
            <a:pPr marL="342900" indent="-342900">
              <a:buFont typeface="Arial" pitchFamily="34" charset="0"/>
              <a:buChar char="•"/>
            </a:pPr>
            <a:r>
              <a:rPr lang="en-US" sz="1600" dirty="0" smtClean="0">
                <a:solidFill>
                  <a:schemeClr val="accent2">
                    <a:lumMod val="75000"/>
                  </a:schemeClr>
                </a:solidFill>
              </a:rPr>
              <a:t>LED</a:t>
            </a:r>
            <a:r>
              <a:rPr lang="el-GR" sz="1600" dirty="0" smtClean="0">
                <a:solidFill>
                  <a:schemeClr val="accent2">
                    <a:lumMod val="75000"/>
                  </a:schemeClr>
                </a:solidFill>
              </a:rPr>
              <a:t> 30-60’’</a:t>
            </a:r>
          </a:p>
        </p:txBody>
      </p:sp>
      <p:sp>
        <p:nvSpPr>
          <p:cNvPr id="4" name="3 - TextBox"/>
          <p:cNvSpPr txBox="1"/>
          <p:nvPr/>
        </p:nvSpPr>
        <p:spPr>
          <a:xfrm>
            <a:off x="1428728" y="3286124"/>
            <a:ext cx="7215238" cy="1015663"/>
          </a:xfrm>
          <a:prstGeom prst="rect">
            <a:avLst/>
          </a:prstGeom>
          <a:noFill/>
        </p:spPr>
        <p:txBody>
          <a:bodyPr wrap="square" rtlCol="0">
            <a:spAutoFit/>
          </a:bodyPr>
          <a:lstStyle/>
          <a:p>
            <a:pPr algn="ctr"/>
            <a:r>
              <a:rPr lang="el-GR" sz="2000" dirty="0" smtClean="0">
                <a:solidFill>
                  <a:schemeClr val="accent2">
                    <a:lumMod val="75000"/>
                  </a:schemeClr>
                </a:solidFill>
              </a:rPr>
              <a:t>Επαναλαμβάνω τα παραπάνω βήματα και στο άλλο πόδι και στο τέλος, τοποθετώ  αναπλαστικό λάδι επωνυχίων και κρεμά ποδιού κάνοντας μασάζ σε επωνύχια και πέλμα.</a:t>
            </a:r>
            <a:endParaRPr lang="el-GR" sz="2000" dirty="0">
              <a:solidFill>
                <a:schemeClr val="accent2">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214414" y="1214422"/>
            <a:ext cx="7603296" cy="5632311"/>
          </a:xfrm>
          <a:prstGeom prst="rect">
            <a:avLst/>
          </a:prstGeom>
        </p:spPr>
        <p:txBody>
          <a:bodyPr wrap="square">
            <a:spAutoFit/>
          </a:bodyPr>
          <a:lstStyle/>
          <a:p>
            <a:pPr algn="ctr"/>
            <a:r>
              <a:rPr lang="el-GR" sz="2000" b="1" u="sng" dirty="0" smtClean="0">
                <a:solidFill>
                  <a:schemeClr val="accent1">
                    <a:lumMod val="75000"/>
                  </a:schemeClr>
                </a:solidFill>
                <a:latin typeface="Calibri" pitchFamily="34" charset="0"/>
              </a:rPr>
              <a:t>ΥΛΙΚΑ ΞΗΡΟΥ ΠΕΝΤΙΚΙΟΥΡ</a:t>
            </a:r>
          </a:p>
          <a:p>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Τα υλικά που χρησιμοποιούνται στο υγρό πεντικιούρ είναι τα εξής</a:t>
            </a:r>
            <a:r>
              <a:rPr lang="en-US" sz="2000" dirty="0" smtClean="0">
                <a:solidFill>
                  <a:schemeClr val="accent1">
                    <a:lumMod val="75000"/>
                  </a:schemeClr>
                </a:solidFill>
                <a:latin typeface="Calibri" pitchFamily="34" charset="0"/>
              </a:rPr>
              <a:t>:</a:t>
            </a:r>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Αναπλαστικό λάδι επωνυχίου</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Αφαιρετικό επωνυχίου</a:t>
            </a:r>
          </a:p>
          <a:p>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Λάδι ή κρέμα μασάζ</a:t>
            </a:r>
          </a:p>
          <a:p>
            <a:pPr>
              <a:buFont typeface="Wingdings" pitchFamily="2" charset="2"/>
              <a:buChar char="v"/>
            </a:pPr>
            <a:endParaRPr lang="el-GR" sz="2000" dirty="0" smtClean="0">
              <a:solidFill>
                <a:schemeClr val="accent1">
                  <a:lumMod val="75000"/>
                </a:schemeClr>
              </a:solidFill>
              <a:latin typeface="Calibri" pitchFamily="34" charset="0"/>
            </a:endParaRPr>
          </a:p>
          <a:p>
            <a:pPr>
              <a:buFont typeface="Wingdings" pitchFamily="2" charset="2"/>
              <a:buChar char="v"/>
            </a:pPr>
            <a:r>
              <a:rPr lang="el-GR" sz="2000" dirty="0" smtClean="0">
                <a:solidFill>
                  <a:schemeClr val="accent1">
                    <a:lumMod val="75000"/>
                  </a:schemeClr>
                </a:solidFill>
                <a:latin typeface="Calibri" pitchFamily="34" charset="0"/>
              </a:rPr>
              <a:t>Οινόπνευμα ή καθαρό ασετόν ή προϊόν αφαίρεσης λιπαρότητας(</a:t>
            </a:r>
            <a:r>
              <a:rPr lang="en-US" sz="2000" dirty="0" smtClean="0">
                <a:solidFill>
                  <a:schemeClr val="accent1">
                    <a:lumMod val="75000"/>
                  </a:schemeClr>
                </a:solidFill>
                <a:latin typeface="Calibri" pitchFamily="34" charset="0"/>
              </a:rPr>
              <a:t>cleaner)</a:t>
            </a:r>
            <a:endParaRPr lang="el-GR" sz="2000" dirty="0" smtClean="0">
              <a:solidFill>
                <a:schemeClr val="accent1">
                  <a:lumMod val="75000"/>
                </a:schemeClr>
              </a:solidFill>
              <a:latin typeface="Calibri" pitchFamily="34" charset="0"/>
            </a:endParaRPr>
          </a:p>
          <a:p>
            <a:pPr>
              <a:buFont typeface="Wingdings" pitchFamily="2" charset="2"/>
              <a:buChar char="v"/>
            </a:pPr>
            <a:endParaRPr lang="el-GR" sz="2000" dirty="0" smtClean="0">
              <a:solidFill>
                <a:schemeClr val="accent1">
                  <a:lumMod val="75000"/>
                </a:schemeClr>
              </a:solidFill>
              <a:latin typeface="Calibri" pitchFamily="34" charset="0"/>
            </a:endParaRPr>
          </a:p>
          <a:p>
            <a:r>
              <a:rPr lang="el-GR" sz="2000" dirty="0" smtClean="0">
                <a:solidFill>
                  <a:schemeClr val="accent1">
                    <a:lumMod val="75000"/>
                  </a:schemeClr>
                </a:solidFill>
                <a:latin typeface="Calibri" pitchFamily="34" charset="0"/>
              </a:rPr>
              <a:t>και χαρτάκια κυτταρίνης.</a:t>
            </a: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a:p>
            <a:endParaRPr lang="el-GR" sz="2000" dirty="0" smtClean="0">
              <a:solidFill>
                <a:schemeClr val="accent1">
                  <a:lumMod val="75000"/>
                </a:schemeClr>
              </a:solidFill>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Προσαρμοσμένος 55">
      <a:dk1>
        <a:srgbClr val="00B050"/>
      </a:dk1>
      <a:lt1>
        <a:sysClr val="window" lastClr="FFFFFF"/>
      </a:lt1>
      <a:dk2>
        <a:srgbClr val="DBDDCC"/>
      </a:dk2>
      <a:lt2>
        <a:srgbClr val="005828"/>
      </a:lt2>
      <a:accent1>
        <a:srgbClr val="00843C"/>
      </a:accent1>
      <a:accent2>
        <a:srgbClr val="00843C"/>
      </a:accent2>
      <a:accent3>
        <a:srgbClr val="A5AB81"/>
      </a:accent3>
      <a:accent4>
        <a:srgbClr val="D8B25C"/>
      </a:accent4>
      <a:accent5>
        <a:srgbClr val="7BA79D"/>
      </a:accent5>
      <a:accent6>
        <a:srgbClr val="606542"/>
      </a:accent6>
      <a:hlink>
        <a:srgbClr val="F7B615"/>
      </a:hlink>
      <a:folHlink>
        <a:srgbClr val="70440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123</TotalTime>
  <Words>914</Words>
  <Application>Microsoft Office PowerPoint</Application>
  <PresentationFormat>Προβολή στην οθόνη (4:3)</PresentationFormat>
  <Paragraphs>143</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Ηλιοστάσιο</vt:lpstr>
      <vt:lpstr>ΗΜΙΜΟΝΙΜΟ ΠΕΝΤΙΚΙΟΥΡ</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ΑΦΥΔΑΤΩΣΗ</dc:title>
  <dc:creator>user</dc:creator>
  <cp:lastModifiedBy>user</cp:lastModifiedBy>
  <cp:revision>18</cp:revision>
  <dcterms:created xsi:type="dcterms:W3CDTF">2021-02-22T11:53:58Z</dcterms:created>
  <dcterms:modified xsi:type="dcterms:W3CDTF">2021-03-30T09:40:17Z</dcterms:modified>
</cp:coreProperties>
</file>