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2F0FA818-0864-4AAE-AE6E-C71C50F6F745}" type="datetimeFigureOut">
              <a:rPr lang="el-GR" smtClean="0"/>
              <a:t>23/11/2019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1057061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F0FA818-0864-4AAE-AE6E-C71C50F6F745}" type="datetimeFigureOut">
              <a:rPr lang="el-GR" smtClean="0"/>
              <a:t>23/11/2019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635110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F0FA818-0864-4AAE-AE6E-C71C50F6F745}" type="datetimeFigureOut">
              <a:rPr lang="el-GR" smtClean="0"/>
              <a:t>23/11/2019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777236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F0FA818-0864-4AAE-AE6E-C71C50F6F745}" type="datetimeFigureOut">
              <a:rPr lang="el-GR" smtClean="0"/>
              <a:t>23/11/2019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2396684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F0FA818-0864-4AAE-AE6E-C71C50F6F745}" type="datetimeFigureOut">
              <a:rPr lang="el-GR" smtClean="0"/>
              <a:t>23/11/2019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3257986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F0FA818-0864-4AAE-AE6E-C71C50F6F745}" type="datetimeFigureOut">
              <a:rPr lang="el-GR" smtClean="0"/>
              <a:t>23/11/2019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320420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F0FA818-0864-4AAE-AE6E-C71C50F6F745}" type="datetimeFigureOut">
              <a:rPr lang="el-GR" smtClean="0"/>
              <a:t>23/11/2019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1239187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2F0FA818-0864-4AAE-AE6E-C71C50F6F745}" type="datetimeFigureOut">
              <a:rPr lang="el-GR" smtClean="0"/>
              <a:t>23/11/2019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3226857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F0FA818-0864-4AAE-AE6E-C71C50F6F745}" type="datetimeFigureOut">
              <a:rPr lang="el-GR" smtClean="0"/>
              <a:t>23/11/2019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1181449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F0FA818-0864-4AAE-AE6E-C71C50F6F745}" type="datetimeFigureOut">
              <a:rPr lang="el-GR" smtClean="0"/>
              <a:t>23/11/2019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3112461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F0FA818-0864-4AAE-AE6E-C71C50F6F745}" type="datetimeFigureOut">
              <a:rPr lang="el-GR" smtClean="0"/>
              <a:t>23/11/2019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98E362A-89B2-4A09-BC61-5EACEC4EEFAF}" type="slidenum">
              <a:rPr lang="el-GR" smtClean="0"/>
              <a:t>‹#›</a:t>
            </a:fld>
            <a:endParaRPr lang="el-GR"/>
          </a:p>
        </p:txBody>
      </p:sp>
    </p:spTree>
    <p:extLst>
      <p:ext uri="{BB962C8B-B14F-4D97-AF65-F5344CB8AC3E}">
        <p14:creationId xmlns:p14="http://schemas.microsoft.com/office/powerpoint/2010/main" val="4261299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FA818-0864-4AAE-AE6E-C71C50F6F745}" type="datetimeFigureOut">
              <a:rPr lang="el-GR" smtClean="0"/>
              <a:t>23/11/2019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E362A-89B2-4A09-BC61-5EACEC4EEFAF}" type="slidenum">
              <a:rPr lang="el-GR" smtClean="0"/>
              <a:t>‹#›</a:t>
            </a:fld>
            <a:endParaRPr lang="el-GR"/>
          </a:p>
        </p:txBody>
      </p:sp>
    </p:spTree>
    <p:extLst>
      <p:ext uri="{BB962C8B-B14F-4D97-AF65-F5344CB8AC3E}">
        <p14:creationId xmlns:p14="http://schemas.microsoft.com/office/powerpoint/2010/main" val="3917525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Οστά του Κάτω Άκρου</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863092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599684"/>
            <a:ext cx="6892500" cy="4421604"/>
          </a:xfrm>
        </p:spPr>
      </p:pic>
    </p:spTree>
    <p:extLst>
      <p:ext uri="{BB962C8B-B14F-4D97-AF65-F5344CB8AC3E}">
        <p14:creationId xmlns:p14="http://schemas.microsoft.com/office/powerpoint/2010/main" val="4288271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30092"/>
            <a:ext cx="7110695" cy="6866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6932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Στοιχεία ανατομίας</a:t>
            </a:r>
            <a:endParaRPr lang="el-GR" dirty="0"/>
          </a:p>
        </p:txBody>
      </p:sp>
      <p:sp>
        <p:nvSpPr>
          <p:cNvPr id="3" name="Θέση περιεχομένου 2"/>
          <p:cNvSpPr>
            <a:spLocks noGrp="1"/>
          </p:cNvSpPr>
          <p:nvPr>
            <p:ph idx="1"/>
          </p:nvPr>
        </p:nvSpPr>
        <p:spPr>
          <a:xfrm>
            <a:off x="0" y="1600200"/>
            <a:ext cx="9144000" cy="5257800"/>
          </a:xfrm>
        </p:spPr>
        <p:txBody>
          <a:bodyPr>
            <a:normAutofit fontScale="77500" lnSpcReduction="20000"/>
          </a:bodyPr>
          <a:lstStyle/>
          <a:p>
            <a:endParaRPr lang="el-GR" dirty="0" smtClean="0"/>
          </a:p>
          <a:p>
            <a:r>
              <a:rPr lang="el-GR" b="1" dirty="0" smtClean="0"/>
              <a:t>Ο σκελετός των κάτω άκρων αποτελείται από τα δύο ανώνυμα οστά, το μηριαίο οστό, την επιγονατίδα, την κνήμη, την περόνη, τα οστά του ταρσού, τα μετατάρσια και τις φάλαγγες.</a:t>
            </a:r>
          </a:p>
          <a:p>
            <a:endParaRPr lang="el-GR" b="1" dirty="0" smtClean="0"/>
          </a:p>
          <a:p>
            <a:pPr marL="0" indent="0" algn="ctr">
              <a:buNone/>
            </a:pPr>
            <a:r>
              <a:rPr lang="el-GR" b="1" dirty="0" smtClean="0"/>
              <a:t>ΜΗΡΙΑΙΟ ΟΣΤΟ</a:t>
            </a:r>
          </a:p>
          <a:p>
            <a:endParaRPr lang="el-GR" b="1" dirty="0" smtClean="0"/>
          </a:p>
          <a:p>
            <a:r>
              <a:rPr lang="el-GR" b="1" dirty="0" smtClean="0"/>
              <a:t>Το μηριαίο οστό είναι το ισχυρότερο και το μεγαλύτερο οστό του σώματος και το μήκος του είναι ανάλογο με το ύψος του ανθρώπου. Η φορά του μηριαίου οστού είναι λοξή από τα πάνω και έξω προς τα κάτω και μέσα. Το μηριαίο οστό εμφανίζει τρία μέρη: το σώμα, το άνω άκρο και το κάτω άκρο. Το άνω άκρο εμφανίζει την κεφαλή του μηριαίου οστού και συνδέεται με την κοτύλη σχηματίζοντας την άρθρωση του ισχίου.</a:t>
            </a:r>
            <a:endParaRPr lang="el-GR" b="1" dirty="0"/>
          </a:p>
        </p:txBody>
      </p:sp>
    </p:spTree>
    <p:extLst>
      <p:ext uri="{BB962C8B-B14F-4D97-AF65-F5344CB8AC3E}">
        <p14:creationId xmlns:p14="http://schemas.microsoft.com/office/powerpoint/2010/main" val="1538203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0" y="1600200"/>
            <a:ext cx="9144000" cy="5257800"/>
          </a:xfrm>
        </p:spPr>
        <p:txBody>
          <a:bodyPr>
            <a:normAutofit fontScale="92500" lnSpcReduction="20000"/>
          </a:bodyPr>
          <a:lstStyle/>
          <a:p>
            <a:pPr marL="0" indent="0" algn="ctr">
              <a:buNone/>
            </a:pPr>
            <a:r>
              <a:rPr lang="el-GR" b="1" dirty="0" smtClean="0"/>
              <a:t>ΕΠΙΓΟΝΑΤΙΔΑ</a:t>
            </a:r>
          </a:p>
          <a:p>
            <a:r>
              <a:rPr lang="el-GR" b="1" dirty="0" smtClean="0"/>
              <a:t>Η επιγονατίδα είναι ένα </a:t>
            </a:r>
            <a:r>
              <a:rPr lang="el-GR" b="1" dirty="0" err="1" smtClean="0"/>
              <a:t>ενδοτενόντιο</a:t>
            </a:r>
            <a:r>
              <a:rPr lang="el-GR" b="1" dirty="0" smtClean="0"/>
              <a:t> </a:t>
            </a:r>
            <a:r>
              <a:rPr lang="el-GR" b="1" dirty="0" err="1" smtClean="0"/>
              <a:t>οστο</a:t>
            </a:r>
            <a:r>
              <a:rPr lang="el-GR" b="1" dirty="0" smtClean="0"/>
              <a:t> που μαζί με το μηρό και την κνήμη συνιστούν την άρθρωση του γόνατος.</a:t>
            </a:r>
          </a:p>
          <a:p>
            <a:pPr marL="0" indent="0" algn="ctr">
              <a:buNone/>
            </a:pPr>
            <a:r>
              <a:rPr lang="el-GR" b="1" dirty="0" smtClean="0"/>
              <a:t>ΚΝΗΜΗ</a:t>
            </a:r>
          </a:p>
          <a:p>
            <a:r>
              <a:rPr lang="el-GR" b="1" dirty="0" smtClean="0"/>
              <a:t>Η κνήμη είναι το μακρύ οστό του άπω κάτω άκρου που δέχεται το βάρος </a:t>
            </a:r>
            <a:r>
              <a:rPr lang="el-GR" b="1" dirty="0" err="1" smtClean="0"/>
              <a:t>ολου</a:t>
            </a:r>
            <a:r>
              <a:rPr lang="el-GR" b="1" dirty="0" smtClean="0"/>
              <a:t> του κορμού και </a:t>
            </a:r>
            <a:r>
              <a:rPr lang="el-GR" b="1" dirty="0" err="1" smtClean="0"/>
              <a:t>λεχει</a:t>
            </a:r>
            <a:r>
              <a:rPr lang="el-GR" b="1" dirty="0" smtClean="0"/>
              <a:t> το καταλληλότερο σχήμα για αυτή τη λειτουργία.</a:t>
            </a:r>
          </a:p>
          <a:p>
            <a:pPr marL="0" indent="0" algn="ctr">
              <a:buNone/>
            </a:pPr>
            <a:r>
              <a:rPr lang="el-GR" b="1" dirty="0" smtClean="0"/>
              <a:t>ΠΕΡΟΝΗ</a:t>
            </a:r>
          </a:p>
          <a:p>
            <a:r>
              <a:rPr lang="el-GR" b="1" dirty="0" smtClean="0"/>
              <a:t>Η περόνη μοιράζεται το βάρος του σώματος με την κνήμη και σταθεροποιεί μαζί της την </a:t>
            </a:r>
            <a:r>
              <a:rPr lang="el-GR" b="1" dirty="0" err="1" smtClean="0"/>
              <a:t>ποδοκνημική</a:t>
            </a:r>
            <a:r>
              <a:rPr lang="el-GR" b="1" dirty="0" smtClean="0"/>
              <a:t> άρθρωση.</a:t>
            </a:r>
            <a:endParaRPr lang="el-GR" b="1" dirty="0"/>
          </a:p>
        </p:txBody>
      </p:sp>
    </p:spTree>
    <p:extLst>
      <p:ext uri="{BB962C8B-B14F-4D97-AF65-F5344CB8AC3E}">
        <p14:creationId xmlns:p14="http://schemas.microsoft.com/office/powerpoint/2010/main" val="509975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0" y="1600200"/>
            <a:ext cx="9144000" cy="5257800"/>
          </a:xfrm>
        </p:spPr>
        <p:txBody>
          <a:bodyPr>
            <a:normAutofit fontScale="92500" lnSpcReduction="20000"/>
          </a:bodyPr>
          <a:lstStyle/>
          <a:p>
            <a:pPr marL="0" indent="0" algn="ctr">
              <a:buNone/>
            </a:pPr>
            <a:r>
              <a:rPr lang="el-GR" b="1" dirty="0" smtClean="0"/>
              <a:t>ΟΣΤΑ ΤΟΥ ΤΑΡΣΟΥ</a:t>
            </a:r>
          </a:p>
          <a:p>
            <a:r>
              <a:rPr lang="el-GR" b="1" dirty="0" smtClean="0"/>
              <a:t>Τα οστά του ταρσού είναι ο αστράγαλος, η πτέρνα, το κυβοειδές, τα τρία </a:t>
            </a:r>
            <a:r>
              <a:rPr lang="el-GR" b="1" dirty="0" err="1" smtClean="0"/>
              <a:t>σφηνοειδη</a:t>
            </a:r>
            <a:r>
              <a:rPr lang="el-GR" b="1" dirty="0" smtClean="0"/>
              <a:t> (έσω, μέσο, έξω) και το σκαφοειδές. </a:t>
            </a:r>
          </a:p>
          <a:p>
            <a:pPr marL="0" indent="0" algn="ctr">
              <a:buNone/>
            </a:pPr>
            <a:r>
              <a:rPr lang="el-GR" b="1" dirty="0" smtClean="0"/>
              <a:t>ΜΕΤΑΤΑΡΣΙΑ ΟΣΤΑ</a:t>
            </a:r>
          </a:p>
          <a:p>
            <a:r>
              <a:rPr lang="el-GR" b="1" dirty="0" smtClean="0"/>
              <a:t>Τα μετατάρσια οστά είναι πέντε και αντιστοιχούν ένα οστό σε κάθε δάχτυλο.</a:t>
            </a:r>
          </a:p>
          <a:p>
            <a:pPr marL="0" indent="0" algn="ctr">
              <a:buNone/>
            </a:pPr>
            <a:r>
              <a:rPr lang="el-GR" b="1" dirty="0" smtClean="0"/>
              <a:t>ΦΑΛΑΓΓΕΣ</a:t>
            </a:r>
          </a:p>
          <a:p>
            <a:r>
              <a:rPr lang="el-GR" b="1" dirty="0" smtClean="0"/>
              <a:t>Κάθε δάχτυλο έχει τρεις φάλαγγες εκτός από το μεγάλο δάχτυλο που έχει δύο. Οι φάλαγγες ονομάζονται από πάνω προς τα κάτω </a:t>
            </a:r>
            <a:r>
              <a:rPr lang="el-GR" b="1" dirty="0" err="1" smtClean="0"/>
              <a:t>πρώτηή</a:t>
            </a:r>
            <a:r>
              <a:rPr lang="el-GR" b="1" dirty="0" smtClean="0"/>
              <a:t> εγγύς, δεύτερη ή μέση, και τρίτη ή ονυχοφόρος.</a:t>
            </a:r>
          </a:p>
          <a:p>
            <a:endParaRPr lang="el-GR" dirty="0" smtClean="0"/>
          </a:p>
          <a:p>
            <a:endParaRPr lang="el-GR" dirty="0" smtClean="0"/>
          </a:p>
          <a:p>
            <a:endParaRPr lang="el-GR" dirty="0"/>
          </a:p>
        </p:txBody>
      </p:sp>
    </p:spTree>
    <p:extLst>
      <p:ext uri="{BB962C8B-B14F-4D97-AF65-F5344CB8AC3E}">
        <p14:creationId xmlns:p14="http://schemas.microsoft.com/office/powerpoint/2010/main" val="4098307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31178" y="0"/>
            <a:ext cx="8229600" cy="908720"/>
          </a:xfrm>
        </p:spPr>
        <p:txBody>
          <a:bodyPr/>
          <a:lstStyle/>
          <a:p>
            <a:r>
              <a:rPr lang="el-GR" dirty="0" smtClean="0"/>
              <a:t>Οστά του Άνω Άκρου</a:t>
            </a:r>
            <a:endParaRPr lang="el-GR" dirty="0"/>
          </a:p>
        </p:txBody>
      </p:sp>
      <p:sp>
        <p:nvSpPr>
          <p:cNvPr id="3" name="Θέση περιεχομένου 2"/>
          <p:cNvSpPr>
            <a:spLocks noGrp="1"/>
          </p:cNvSpPr>
          <p:nvPr>
            <p:ph idx="1"/>
          </p:nvPr>
        </p:nvSpPr>
        <p:spPr/>
        <p:txBody>
          <a:bodyPr/>
          <a:lstStyle/>
          <a:p>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1979" y="836712"/>
            <a:ext cx="7401146" cy="6021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0014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Στοιχεία ανατομίας</a:t>
            </a:r>
            <a:endParaRPr lang="el-GR" dirty="0"/>
          </a:p>
        </p:txBody>
      </p:sp>
      <p:sp>
        <p:nvSpPr>
          <p:cNvPr id="3" name="Θέση περιεχομένου 2"/>
          <p:cNvSpPr>
            <a:spLocks noGrp="1"/>
          </p:cNvSpPr>
          <p:nvPr>
            <p:ph idx="1"/>
          </p:nvPr>
        </p:nvSpPr>
        <p:spPr>
          <a:xfrm>
            <a:off x="0" y="1600200"/>
            <a:ext cx="9144000" cy="5257800"/>
          </a:xfrm>
        </p:spPr>
        <p:txBody>
          <a:bodyPr>
            <a:normAutofit fontScale="70000" lnSpcReduction="20000"/>
          </a:bodyPr>
          <a:lstStyle/>
          <a:p>
            <a:endParaRPr lang="el-GR" dirty="0" smtClean="0"/>
          </a:p>
          <a:p>
            <a:r>
              <a:rPr lang="el-GR" b="1" dirty="0" smtClean="0"/>
              <a:t>Ο σκελετός του άνω άκρου αποτελείται από την ωμοπλάτη, την κλείδα, το </a:t>
            </a:r>
            <a:r>
              <a:rPr lang="el-GR" b="1" dirty="0" err="1" smtClean="0"/>
              <a:t>βραχιόνιο</a:t>
            </a:r>
            <a:r>
              <a:rPr lang="el-GR" b="1" dirty="0" smtClean="0"/>
              <a:t> οστό, την κερκίδα, την ωλένη, τα οστά του καρπού, τα μετακάρπια οστά και τις φάλαγγες των δακτύλων.</a:t>
            </a:r>
          </a:p>
          <a:p>
            <a:pPr marL="0" indent="0" algn="ctr">
              <a:buNone/>
            </a:pPr>
            <a:r>
              <a:rPr lang="el-GR" b="1" dirty="0" smtClean="0"/>
              <a:t>ΩΜΟΠΛΑΤΗ</a:t>
            </a:r>
          </a:p>
          <a:p>
            <a:r>
              <a:rPr lang="el-GR" b="1" dirty="0" smtClean="0"/>
              <a:t>Η ωμοπλάτη είναι ένα πλατύ και λεπτό οστό τριγωνικού σχήματος που βρίσκεται πίσω από την οπίσθια επιφάνεια του θωρακικού τοιχώματος και εκτείνεται από την δεύτερη μέχρι την έβδομη άνω </a:t>
            </a:r>
            <a:r>
              <a:rPr lang="el-GR" b="1" dirty="0" err="1" smtClean="0"/>
              <a:t>άκροπλευρά</a:t>
            </a:r>
            <a:r>
              <a:rPr lang="el-GR" b="1" dirty="0" smtClean="0"/>
              <a:t>. Στην έξω γωνία της ωμοπλάτης βρίσκεται η </a:t>
            </a:r>
            <a:r>
              <a:rPr lang="el-GR" b="1" dirty="0" err="1" smtClean="0"/>
              <a:t>ωμογλήνη</a:t>
            </a:r>
            <a:r>
              <a:rPr lang="el-GR" b="1" dirty="0" smtClean="0"/>
              <a:t>, με την οποία η ωμοπλάτη ενώνεται με το </a:t>
            </a:r>
            <a:r>
              <a:rPr lang="el-GR" b="1" dirty="0" err="1" smtClean="0"/>
              <a:t>βραχιόνιο</a:t>
            </a:r>
            <a:r>
              <a:rPr lang="el-GR" b="1" dirty="0" smtClean="0"/>
              <a:t> οστό.</a:t>
            </a:r>
          </a:p>
          <a:p>
            <a:pPr marL="0" indent="0" algn="ctr">
              <a:buNone/>
            </a:pPr>
            <a:r>
              <a:rPr lang="el-GR" b="1" dirty="0" smtClean="0"/>
              <a:t>ΚΛΕΙΔΑ</a:t>
            </a:r>
          </a:p>
          <a:p>
            <a:r>
              <a:rPr lang="el-GR" b="1" dirty="0" smtClean="0"/>
              <a:t>Η κλείδα είναι ένα </a:t>
            </a:r>
            <a:r>
              <a:rPr lang="el-GR" b="1" dirty="0" err="1" smtClean="0"/>
              <a:t>επιμηκυσμένο</a:t>
            </a:r>
            <a:r>
              <a:rPr lang="el-GR" b="1" dirty="0" smtClean="0"/>
              <a:t> οστό που έχει σχήμα S και βρίσκεται πάνω από την πρώτη πλευρά. Η κλείδα στο ένα της άκρο συνδέεται με το στέρνο και στο άλλο της άκρο συνδέεται με την ωμοπλάτη.</a:t>
            </a:r>
            <a:endParaRPr lang="el-GR" b="1" dirty="0"/>
          </a:p>
        </p:txBody>
      </p:sp>
    </p:spTree>
    <p:extLst>
      <p:ext uri="{BB962C8B-B14F-4D97-AF65-F5344CB8AC3E}">
        <p14:creationId xmlns:p14="http://schemas.microsoft.com/office/powerpoint/2010/main" val="543298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0" y="1600200"/>
            <a:ext cx="9144000" cy="5257800"/>
          </a:xfrm>
        </p:spPr>
        <p:txBody>
          <a:bodyPr>
            <a:normAutofit fontScale="55000" lnSpcReduction="20000"/>
          </a:bodyPr>
          <a:lstStyle/>
          <a:p>
            <a:pPr marL="0" indent="0" algn="ctr">
              <a:buNone/>
            </a:pPr>
            <a:r>
              <a:rPr lang="el-GR" b="1" dirty="0" smtClean="0"/>
              <a:t>ΒΡΑΧΙΟΝΙΟ ΟΣΤΟ</a:t>
            </a:r>
          </a:p>
          <a:p>
            <a:r>
              <a:rPr lang="el-GR" b="1" dirty="0" smtClean="0"/>
              <a:t>Το </a:t>
            </a:r>
            <a:r>
              <a:rPr lang="el-GR" b="1" dirty="0" err="1" smtClean="0"/>
              <a:t>βραχιόνιο</a:t>
            </a:r>
            <a:r>
              <a:rPr lang="el-GR" b="1" dirty="0" smtClean="0"/>
              <a:t> οστό εμφανίζει τρία μέρη: το μέσον ή σώμα, το άνω άκρο και το κάτω άκρο. Το άνω άκρο εμφανίζει την κεφαλή του </a:t>
            </a:r>
            <a:r>
              <a:rPr lang="el-GR" b="1" dirty="0" err="1" smtClean="0"/>
              <a:t>βραχιονίου</a:t>
            </a:r>
            <a:r>
              <a:rPr lang="el-GR" b="1" dirty="0" smtClean="0"/>
              <a:t> οστού και συνδέεται με την ωμοπλάτη σχηματίζοντας την άρθρωση του ώμου. Το σώμα του </a:t>
            </a:r>
            <a:r>
              <a:rPr lang="el-GR" b="1" dirty="0" err="1" smtClean="0"/>
              <a:t>βραχιονίου</a:t>
            </a:r>
            <a:r>
              <a:rPr lang="el-GR" b="1" dirty="0" smtClean="0"/>
              <a:t> οστού έχει σχήμα κυλινδρικό προς τα πάνω και σχήμα πρίσματος προς τα κάτω. Το κάτω άκρο του </a:t>
            </a:r>
            <a:r>
              <a:rPr lang="el-GR" b="1" dirty="0" err="1" smtClean="0"/>
              <a:t>βραχιονίου</a:t>
            </a:r>
            <a:r>
              <a:rPr lang="el-GR" b="1" dirty="0" smtClean="0"/>
              <a:t> οστού εμφανίζει δύο αρθρικές επιφάνειες την </a:t>
            </a:r>
            <a:r>
              <a:rPr lang="el-GR" b="1" dirty="0" err="1" smtClean="0"/>
              <a:t>τροχιλία</a:t>
            </a:r>
            <a:r>
              <a:rPr lang="el-GR" b="1" dirty="0" smtClean="0"/>
              <a:t> προς τα μέσα και τον κόνδυλο προς τα έξω που συνδέονται με την ωλένη και την κερκίδα αντίστοιχα σχηματίζοντας την άρθρωση του αγκώνα.</a:t>
            </a:r>
          </a:p>
          <a:p>
            <a:pPr marL="0" indent="0" algn="ctr">
              <a:buNone/>
            </a:pPr>
            <a:r>
              <a:rPr lang="el-GR" b="1" dirty="0" smtClean="0"/>
              <a:t>ΩΛΕΝΗ </a:t>
            </a:r>
          </a:p>
          <a:p>
            <a:r>
              <a:rPr lang="el-GR" b="1" dirty="0" smtClean="0"/>
              <a:t>Η ωλένη εμφανίζει τρία μέρη: το σώμα, το άνω άκρο και το κάτω άκρο. Το άνω άκρο της ωλένης συνδέεται με το </a:t>
            </a:r>
            <a:r>
              <a:rPr lang="el-GR" b="1" dirty="0" err="1" smtClean="0"/>
              <a:t>βραχιόνιο</a:t>
            </a:r>
            <a:r>
              <a:rPr lang="el-GR" b="1" dirty="0" smtClean="0"/>
              <a:t> οστό και με την κεφαλή της κερκίδας συμμετέχοντας στον σχηματισμό της άρθρωσης του αγκώνα. Το σώμα της ωλένης έχει σχήμα πρίσματος προς τα πάνω και σχήμα κυλίνδρου προς τα κάτω. Το κάτω άκρο της ωλένης καταλήγει στην κεφαλή της ωλένης η οποία συνδέεται με τα οστά του καρπού και την κερκίδα συμμετέχοντας στον σχηματισμό της άρθρωσης του καρπού.</a:t>
            </a:r>
          </a:p>
          <a:p>
            <a:pPr marL="0" indent="0" algn="ctr">
              <a:buNone/>
            </a:pPr>
            <a:r>
              <a:rPr lang="el-GR" b="1" dirty="0" smtClean="0"/>
              <a:t>ΚΕΡΚΙΔΑ</a:t>
            </a:r>
          </a:p>
          <a:p>
            <a:r>
              <a:rPr lang="el-GR" b="1" dirty="0" smtClean="0"/>
              <a:t>Η κερκίδα έχει μικρότερο μήκος από την ωλένη και εμφανίζει τρία μέρη: το σώμα, το άνω άκρο και το κάτω άκρο. Το άνω άκρο της κερκίδας εμφανίζει την κεφαλή της κερκίδας η οποία συνδέεται με το </a:t>
            </a:r>
            <a:r>
              <a:rPr lang="el-GR" b="1" dirty="0" err="1" smtClean="0"/>
              <a:t>βραχιόνιο</a:t>
            </a:r>
            <a:r>
              <a:rPr lang="el-GR" b="1" dirty="0" smtClean="0"/>
              <a:t> οστό και την ωλένη συμμετέχοντας στον σχηματισμό της άρθρωσης του αγκώνα. Το σώμα της κερκίδας εμφανίζει σχήμα πρίσματος. Το κάτω άκρο της κερκίδας συνδέεται με τα οστά του καρπού και την ωλένη συμμετέχοντας στον σχηματισμό της άρθρωσης του καρπού.</a:t>
            </a:r>
            <a:endParaRPr lang="el-GR" b="1" dirty="0"/>
          </a:p>
        </p:txBody>
      </p:sp>
    </p:spTree>
    <p:extLst>
      <p:ext uri="{BB962C8B-B14F-4D97-AF65-F5344CB8AC3E}">
        <p14:creationId xmlns:p14="http://schemas.microsoft.com/office/powerpoint/2010/main" val="1716432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Οστά άκρας χείρας</a:t>
            </a:r>
            <a:endParaRPr lang="el-GR" dirty="0"/>
          </a:p>
        </p:txBody>
      </p:sp>
      <p:sp>
        <p:nvSpPr>
          <p:cNvPr id="3" name="Θέση περιεχομένου 2"/>
          <p:cNvSpPr>
            <a:spLocks noGrp="1"/>
          </p:cNvSpPr>
          <p:nvPr>
            <p:ph idx="1"/>
          </p:nvPr>
        </p:nvSpPr>
        <p:spPr>
          <a:xfrm>
            <a:off x="107504" y="1600200"/>
            <a:ext cx="9036496" cy="5257800"/>
          </a:xfrm>
        </p:spPr>
        <p:txBody>
          <a:bodyPr>
            <a:normAutofit fontScale="85000" lnSpcReduction="10000"/>
          </a:bodyPr>
          <a:lstStyle/>
          <a:p>
            <a:pPr marL="0" indent="0" algn="ctr">
              <a:buNone/>
            </a:pPr>
            <a:r>
              <a:rPr lang="el-GR" b="1" dirty="0" smtClean="0"/>
              <a:t>ΟΣΤΑ ΤΟΥ ΚΑΡΠΟΥ</a:t>
            </a:r>
          </a:p>
          <a:p>
            <a:r>
              <a:rPr lang="el-GR" b="1" dirty="0" smtClean="0"/>
              <a:t>Τα οστά του καρπού είναι το σκαφοειδές, το μηνοειδές, το πυραμοειδές, το </a:t>
            </a:r>
            <a:r>
              <a:rPr lang="el-GR" b="1" dirty="0" err="1" smtClean="0"/>
              <a:t>πισοειδές</a:t>
            </a:r>
            <a:r>
              <a:rPr lang="el-GR" b="1" dirty="0" smtClean="0"/>
              <a:t>, το μείζον πολύγωνο, το έλασσον πολύγωνο, το κεφαλωτό και το αγκιστρωτό και βρίσκονται σε δύο σειρές.</a:t>
            </a:r>
          </a:p>
          <a:p>
            <a:pPr marL="0" indent="0" algn="ctr">
              <a:buNone/>
            </a:pPr>
            <a:r>
              <a:rPr lang="el-GR" b="1" dirty="0" smtClean="0"/>
              <a:t>ΜΕΤΑΚΑΡΠΙΑ ΟΣΤΑ</a:t>
            </a:r>
          </a:p>
          <a:p>
            <a:r>
              <a:rPr lang="el-GR" b="1" dirty="0" smtClean="0"/>
              <a:t>Τα μετακάρπια οστά είναι πέντε και αντιστοιχούν ένα οστό σε κάθε δάχτυλο.</a:t>
            </a:r>
          </a:p>
          <a:p>
            <a:pPr marL="0" indent="0" algn="ctr">
              <a:buNone/>
            </a:pPr>
            <a:r>
              <a:rPr lang="el-GR" b="1" dirty="0" smtClean="0"/>
              <a:t>ΦΑΛΑΓΓΕΣ</a:t>
            </a:r>
          </a:p>
          <a:p>
            <a:r>
              <a:rPr lang="el-GR" b="1" dirty="0" smtClean="0"/>
              <a:t>Κάθε δάχτυλο έχει τρεις φάλαγγες εκτός από τον αντίχειρα που έχει δύο. Οι φάλαγγες ονομάζονται από πάνω προς τα κάτω πρώτη, δεύτερη ή μέση και τρίτη ή ονυχοφόρος.</a:t>
            </a:r>
            <a:endParaRPr lang="el-GR" b="1" dirty="0"/>
          </a:p>
        </p:txBody>
      </p:sp>
    </p:spTree>
    <p:extLst>
      <p:ext uri="{BB962C8B-B14F-4D97-AF65-F5344CB8AC3E}">
        <p14:creationId xmlns:p14="http://schemas.microsoft.com/office/powerpoint/2010/main" val="27467508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763</Words>
  <Application>Microsoft Office PowerPoint</Application>
  <PresentationFormat>Προβολή στην οθόνη (4:3)</PresentationFormat>
  <Paragraphs>42</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Οστά του Κάτω Άκρου</vt:lpstr>
      <vt:lpstr>Παρουσίαση του PowerPoint</vt:lpstr>
      <vt:lpstr>Στοιχεία ανατομίας</vt:lpstr>
      <vt:lpstr>Παρουσίαση του PowerPoint</vt:lpstr>
      <vt:lpstr>Παρουσίαση του PowerPoint</vt:lpstr>
      <vt:lpstr>Οστά του Άνω Άκρου</vt:lpstr>
      <vt:lpstr>Στοιχεία ανατομίας</vt:lpstr>
      <vt:lpstr>Παρουσίαση του PowerPoint</vt:lpstr>
      <vt:lpstr>Οστά άκρας χείρας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Οστά του Κάτω Άκρου</dc:title>
  <dc:creator>Χρήστης των Windows</dc:creator>
  <cp:lastModifiedBy>Χρήστης των Windows</cp:lastModifiedBy>
  <cp:revision>4</cp:revision>
  <dcterms:created xsi:type="dcterms:W3CDTF">2018-01-24T21:57:57Z</dcterms:created>
  <dcterms:modified xsi:type="dcterms:W3CDTF">2019-11-22T23:45:10Z</dcterms:modified>
</cp:coreProperties>
</file>