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6" r:id="rId9"/>
    <p:sldId id="265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9181A-9544-4067-9767-FDFBD049EECC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05652-478A-4BAE-950C-599047E2BA9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578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D57224-B33B-4985-8758-B8A67EBC17B4}" type="slidenum">
              <a:rPr lang="el-GR"/>
              <a:pPr/>
              <a:t>7</a:t>
            </a:fld>
            <a:endParaRPr lang="el-GR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D57224-B33B-4985-8758-B8A67EBC17B4}" type="slidenum">
              <a:rPr lang="el-GR"/>
              <a:pPr/>
              <a:t>9</a:t>
            </a:fld>
            <a:endParaRPr lang="el-GR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604370-F4BF-40FE-8D45-B26EE04BA7D4}" type="slidenum">
              <a:rPr lang="el-GR"/>
              <a:pPr/>
              <a:t>11</a:t>
            </a:fld>
            <a:endParaRPr lang="el-GR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FDE6-0D61-468D-855B-065497F13529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F344-3E3E-4F2A-9822-766740E4B5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FDE6-0D61-468D-855B-065497F13529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F344-3E3E-4F2A-9822-766740E4B5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FDE6-0D61-468D-855B-065497F13529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F344-3E3E-4F2A-9822-766740E4B5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FDE6-0D61-468D-855B-065497F13529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F344-3E3E-4F2A-9822-766740E4B5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FDE6-0D61-468D-855B-065497F13529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F344-3E3E-4F2A-9822-766740E4B5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FDE6-0D61-468D-855B-065497F13529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F344-3E3E-4F2A-9822-766740E4B5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FDE6-0D61-468D-855B-065497F13529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F344-3E3E-4F2A-9822-766740E4B5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FDE6-0D61-468D-855B-065497F13529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F344-3E3E-4F2A-9822-766740E4B5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FDE6-0D61-468D-855B-065497F13529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F344-3E3E-4F2A-9822-766740E4B5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FDE6-0D61-468D-855B-065497F13529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F344-3E3E-4F2A-9822-766740E4B51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FDE6-0D61-468D-855B-065497F13529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6EF344-3E3E-4F2A-9822-766740E4B514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76EF344-3E3E-4F2A-9822-766740E4B514}" type="slidenum">
              <a:rPr lang="el-GR" smtClean="0"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E72FDE6-0D61-468D-855B-065497F13529}" type="datetimeFigureOut">
              <a:rPr lang="el-GR" smtClean="0"/>
              <a:t>25/3/2025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ctrTitle"/>
          </p:nvPr>
        </p:nvSpPr>
        <p:spPr>
          <a:xfrm>
            <a:off x="0" y="836712"/>
            <a:ext cx="8352928" cy="993353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el-GR" sz="36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Ειδικότητα </a:t>
            </a:r>
            <a:r>
              <a:rPr lang="el-GR" sz="3600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: </a:t>
            </a:r>
            <a:r>
              <a:rPr lang="el-GR" sz="36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Βοηθός Φυσικοθεραπείας</a:t>
            </a:r>
            <a:endParaRPr lang="el-GR" sz="3600" dirty="0">
              <a:solidFill>
                <a:schemeClr val="tx2">
                  <a:lumMod val="1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Υπότιτλος 2"/>
          <p:cNvSpPr>
            <a:spLocks noGrp="1"/>
          </p:cNvSpPr>
          <p:nvPr>
            <p:ph type="subTitle" idx="1"/>
          </p:nvPr>
        </p:nvSpPr>
        <p:spPr>
          <a:xfrm>
            <a:off x="755576" y="2177480"/>
            <a:ext cx="7137826" cy="4680520"/>
          </a:xfrm>
        </p:spPr>
        <p:txBody>
          <a:bodyPr>
            <a:normAutofit/>
          </a:bodyPr>
          <a:lstStyle/>
          <a:p>
            <a:pPr algn="ctr"/>
            <a:r>
              <a:rPr lang="el-GR" sz="2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ΒΑΣΙΚΕΣ ΑΡΧΕΣ ΦΥΣΙΚΟΘΕΡΑΠΕΙΑΣ ΣΕ ΠΑΙΔΙΑ ΚΑΙ ΕΦΗΒΟΥΣ</a:t>
            </a:r>
          </a:p>
          <a:p>
            <a:endParaRPr lang="el-GR" sz="2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l-GR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Μάθημα</a:t>
            </a:r>
            <a:r>
              <a:rPr lang="el-G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: ‘ΕΓΚΕΦΑΛΙΚΗ ΠΑΡΑΛΥΣΗ </a:t>
            </a:r>
            <a:r>
              <a:rPr lang="en-US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(CP)</a:t>
            </a:r>
            <a:r>
              <a:rPr lang="el-G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’</a:t>
            </a:r>
          </a:p>
          <a:p>
            <a:pPr algn="l"/>
            <a:endParaRPr lang="el-GR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pPr algn="l"/>
            <a:r>
              <a:rPr lang="el-GR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  </a:t>
            </a:r>
          </a:p>
          <a:p>
            <a:pPr algn="l"/>
            <a:endParaRPr lang="el-GR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pPr algn="l"/>
            <a:endParaRPr lang="el-GR" sz="16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pPr algn="l"/>
            <a:endParaRPr lang="el-GR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pPr algn="l"/>
            <a:r>
              <a:rPr lang="el-GR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  Εκπαιδεύτρια</a:t>
            </a:r>
            <a:r>
              <a:rPr lang="el-GR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: Μαλτέζου Ελένη </a:t>
            </a:r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MSc., Cert. </a:t>
            </a:r>
            <a:r>
              <a:rPr lang="en-US" sz="1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Mdt</a:t>
            </a:r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 </a:t>
            </a:r>
            <a:endParaRPr lang="el-GR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pPr algn="l"/>
            <a:endParaRPr lang="el-G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endParaRPr lang="el-G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10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1700808"/>
            <a:ext cx="7226990" cy="391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4785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772816"/>
            <a:ext cx="8149000" cy="353068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60000"/>
              </a:lnSpc>
              <a:buFont typeface="Wingdings" panose="05000000000000000000" pitchFamily="2" charset="2"/>
              <a:buChar char="q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Ταξινόμηση με βάση το επίπεδο της αδρής κίνησης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60000"/>
              </a:lnSpc>
              <a:buFont typeface="Wingdings" panose="05000000000000000000" pitchFamily="2" charset="2"/>
              <a:buChar char="q"/>
              <a:defRPr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60000"/>
              </a:lnSpc>
              <a:buFont typeface="Wingdings" panose="05000000000000000000" pitchFamily="2" charset="2"/>
              <a:buChar char="q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Διάκριση: λειτουργικοί περιορισμοί- Χρήση βοηθημάτων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60000"/>
              </a:lnSpc>
              <a:buFont typeface="Wingdings" panose="05000000000000000000" pitchFamily="2" charset="2"/>
              <a:buChar char="q"/>
              <a:defRPr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60000"/>
              </a:lnSpc>
              <a:buFont typeface="Wingdings" panose="05000000000000000000" pitchFamily="2" charset="2"/>
              <a:buChar char="q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 επίπεδα  ( Ι-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V)</a:t>
            </a: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60000"/>
              </a:lnSpc>
              <a:buFont typeface="Wingdings" panose="05000000000000000000" pitchFamily="2" charset="2"/>
              <a:buChar char="q"/>
              <a:defRPr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60000"/>
              </a:lnSpc>
              <a:buFont typeface="Wingdings" panose="05000000000000000000" pitchFamily="2" charset="2"/>
              <a:buChar char="q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 διαφορετικές ηλικιακές ομάδες ( 0-2, 2-4, 4-6, 6-12, 12-18) </a:t>
            </a: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60000"/>
              </a:lnSpc>
              <a:buFont typeface="Wingdings" panose="05000000000000000000" pitchFamily="2" charset="2"/>
              <a:buChar char="q"/>
              <a:defRPr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71472" y="836712"/>
            <a:ext cx="4500594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l-GR" sz="2400" b="1" dirty="0" smtClean="0">
                <a:solidFill>
                  <a:srgbClr val="820000"/>
                </a:solidFill>
                <a:latin typeface="+mn-lt"/>
              </a:rPr>
              <a:t>3. Λειτουργικότητα  (</a:t>
            </a:r>
            <a:r>
              <a:rPr lang="en-US" sz="2400" b="1" dirty="0" smtClean="0">
                <a:solidFill>
                  <a:srgbClr val="820000"/>
                </a:solidFill>
                <a:latin typeface="+mn-lt"/>
              </a:rPr>
              <a:t>GMFCS</a:t>
            </a:r>
            <a:r>
              <a:rPr lang="el-GR" sz="2400" b="1" dirty="0" smtClean="0">
                <a:solidFill>
                  <a:srgbClr val="820000"/>
                </a:solidFill>
                <a:latin typeface="+mn-lt"/>
              </a:rPr>
              <a:t>)</a:t>
            </a:r>
            <a:endParaRPr lang="el-GR" sz="2400" b="1" dirty="0">
              <a:solidFill>
                <a:srgbClr val="82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5840356" y="6229301"/>
            <a:ext cx="2632172" cy="296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  <a:defRPr/>
            </a:pPr>
            <a:r>
              <a:rPr lang="en-US" i="1" dirty="0" smtClean="0">
                <a:latin typeface="+mn-lt"/>
                <a:cs typeface="Times New Roman" pitchFamily="18" charset="0"/>
              </a:rPr>
              <a:t>(</a:t>
            </a:r>
            <a:r>
              <a:rPr lang="en-US" dirty="0" err="1" smtClean="0">
                <a:latin typeface="+mn-lt"/>
                <a:cs typeface="Times New Roman" pitchFamily="18" charset="0"/>
              </a:rPr>
              <a:t>Palisiano</a:t>
            </a:r>
            <a:r>
              <a:rPr lang="en-US" dirty="0" smtClean="0">
                <a:latin typeface="+mn-lt"/>
                <a:cs typeface="Times New Roman" pitchFamily="18" charset="0"/>
              </a:rPr>
              <a:t> </a:t>
            </a:r>
            <a:r>
              <a:rPr lang="en-US" dirty="0" smtClean="0">
                <a:latin typeface="+mn-lt"/>
              </a:rPr>
              <a:t>et al.</a:t>
            </a:r>
            <a:r>
              <a:rPr lang="el-GR" dirty="0" smtClean="0">
                <a:latin typeface="+mn-lt"/>
                <a:cs typeface="Times New Roman" pitchFamily="18" charset="0"/>
              </a:rPr>
              <a:t>,2008)</a:t>
            </a:r>
            <a:endParaRPr lang="el-GR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61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5" name="Rectangle 3"/>
          <p:cNvSpPr>
            <a:spLocks noGrp="1" noChangeArrowheads="1"/>
          </p:cNvSpPr>
          <p:nvPr>
            <p:ph idx="1"/>
          </p:nvPr>
        </p:nvSpPr>
        <p:spPr>
          <a:xfrm>
            <a:off x="35496" y="404664"/>
            <a:ext cx="8363272" cy="6102052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  <a:defRPr/>
            </a:pPr>
            <a:r>
              <a:rPr lang="el-GR" sz="2000" b="1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Σύστημα </a:t>
            </a:r>
            <a:r>
              <a:rPr lang="el-GR" sz="2000" b="1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λειτουργικής ταξινόμησης (</a:t>
            </a:r>
            <a:r>
              <a:rPr lang="en-US" sz="2000" b="1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GMFCS</a:t>
            </a:r>
            <a:r>
              <a:rPr lang="el-GR" sz="2000" b="1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12-18 ετών </a:t>
            </a:r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b="1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βαδίζει χωρίς περιορισμούς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τρέχει, κάνει άλματα, περιορισμένος συντονισμός, ανεβοκατεβαίνει σκάλες χωρίς να κρατά την κουπαστή</a:t>
            </a: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defRPr/>
            </a:pP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ΙΙ: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sz="2000" b="1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βαδίζει με περιορισμούς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Ανεβοκατεβαίνει σκάλες κρατώντας την κουπαστή. Όταν βαδίζει μπορεί να χρησιμοποιήσει βοήθημα για ασφάλεια </a:t>
            </a:r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defRPr/>
            </a:pP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ΙΙΙ: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l-GR" sz="2000" b="1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βαδίζει με μπαστούνι ή </a:t>
            </a:r>
            <a:r>
              <a:rPr lang="el-GR" sz="2000" b="1" dirty="0" err="1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περιπατητήρα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Έξω από σπίτι χρησιμοποιεί </a:t>
            </a:r>
            <a:r>
              <a:rPr lang="el-G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αμαξίδιο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ίσως και στο σχολείο.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b="1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χρησιμοποιεί αναπηρικό </a:t>
            </a:r>
            <a:r>
              <a:rPr lang="el-GR" sz="2000" b="1" dirty="0" err="1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αμαξίδιο</a:t>
            </a:r>
            <a:r>
              <a:rPr lang="el-GR" sz="2000" b="1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στα περισσότερα περιβάλλοντα . Για τις μεταφορές χρειάζεται τη φυσική βοήθεια 1 ή 2 ατόμων. </a:t>
            </a:r>
            <a:endParaRPr 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sz="2000" b="1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μεταφέρεται με χειροκίνητο </a:t>
            </a:r>
            <a:r>
              <a:rPr lang="el-GR" sz="2000" b="1" dirty="0" err="1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αμαξίδιο</a:t>
            </a:r>
            <a:r>
              <a:rPr lang="el-GR" sz="2000" b="1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σε όλες τις περιπτώσεις. Για τις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μεταφορές είναι απαραίτητη η βοήθεια από 1-2 άτομα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5652120" y="6380985"/>
            <a:ext cx="2632172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  <a:defRPr/>
            </a:pPr>
            <a:r>
              <a:rPr lang="en-US" dirty="0" smtClean="0">
                <a:latin typeface="+mn-lt"/>
                <a:cs typeface="Times New Roman" pitchFamily="18" charset="0"/>
              </a:rPr>
              <a:t>(</a:t>
            </a:r>
            <a:r>
              <a:rPr lang="en-US" dirty="0" err="1" smtClean="0">
                <a:latin typeface="+mn-lt"/>
                <a:cs typeface="Times New Roman" pitchFamily="18" charset="0"/>
              </a:rPr>
              <a:t>Palisiano</a:t>
            </a:r>
            <a:r>
              <a:rPr lang="en-US" dirty="0" smtClean="0">
                <a:latin typeface="+mn-lt"/>
                <a:cs typeface="Times New Roman" pitchFamily="18" charset="0"/>
              </a:rPr>
              <a:t> </a:t>
            </a:r>
            <a:r>
              <a:rPr lang="en-US" dirty="0" smtClean="0">
                <a:latin typeface="+mn-lt"/>
              </a:rPr>
              <a:t>et al.</a:t>
            </a:r>
            <a:r>
              <a:rPr lang="el-GR" dirty="0" smtClean="0">
                <a:latin typeface="+mn-lt"/>
                <a:cs typeface="Times New Roman" pitchFamily="18" charset="0"/>
              </a:rPr>
              <a:t>,2008)</a:t>
            </a:r>
            <a:endParaRPr lang="el-GR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36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l-GR" sz="4000" dirty="0"/>
              <a:t/>
            </a:r>
            <a:br>
              <a:rPr lang="el-GR" sz="4000" dirty="0"/>
            </a:br>
            <a:r>
              <a:rPr lang="el-GR" sz="4000" dirty="0" smtClean="0"/>
              <a:t> </a:t>
            </a:r>
            <a:r>
              <a:rPr lang="el-GR" sz="4000" dirty="0"/>
              <a:t>Εκπαιδευτικές - θεραπευτικές παρεμβάσεις </a:t>
            </a:r>
            <a:r>
              <a:rPr lang="el-GR" sz="4000" dirty="0"/>
              <a:t/>
            </a:r>
            <a:br>
              <a:rPr lang="el-GR" sz="4000" dirty="0"/>
            </a:br>
            <a:endParaRPr lang="el-GR" sz="4000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097029"/>
            <a:ext cx="6070386" cy="3852251"/>
          </a:xfrm>
        </p:spPr>
        <p:txBody>
          <a:bodyPr rtlCol="0">
            <a:norm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Φυσικοθεραπεία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Εργοθεραπεία</a:t>
            </a: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Λογοθεραπεία</a:t>
            </a: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Φαρμακευτική αγωγή- χειρουργικές επεμβάσεις 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Ειδική εκπαίδευση- Γονείς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Προσαρμοσμένη Κινητική Δραστηριότητα (ΠΚΔ)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2000232" y="6072206"/>
            <a:ext cx="67866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+mn-lt"/>
              </a:rPr>
              <a:t>(</a:t>
            </a:r>
            <a:r>
              <a:rPr lang="en-US" dirty="0" err="1" smtClean="0">
                <a:latin typeface="+mn-lt"/>
              </a:rPr>
              <a:t>Anttila</a:t>
            </a:r>
            <a:r>
              <a:rPr lang="en-US" dirty="0" smtClean="0">
                <a:latin typeface="+mn-lt"/>
              </a:rPr>
              <a:t>, et al., 2008, Novak et al., 2013,</a:t>
            </a:r>
            <a:r>
              <a:rPr lang="en-US" dirty="0" smtClean="0">
                <a:latin typeface="+mn-lt"/>
                <a:cs typeface="Calibri" pitchFamily="34" charset="0"/>
              </a:rPr>
              <a:t> </a:t>
            </a:r>
            <a:r>
              <a:rPr lang="en-US" dirty="0" err="1" smtClean="0">
                <a:latin typeface="+mn-lt"/>
                <a:cs typeface="Calibri" pitchFamily="34" charset="0"/>
              </a:rPr>
              <a:t>Orelove</a:t>
            </a:r>
            <a:r>
              <a:rPr lang="en-US" dirty="0" smtClean="0">
                <a:latin typeface="+mn-lt"/>
                <a:cs typeface="Calibri" pitchFamily="34" charset="0"/>
              </a:rPr>
              <a:t> et al., 2004)</a:t>
            </a:r>
            <a:r>
              <a:rPr lang="en-US" dirty="0" smtClean="0">
                <a:latin typeface="+mn-lt"/>
              </a:rPr>
              <a:t> </a:t>
            </a:r>
            <a:endParaRPr lang="el-GR" dirty="0">
              <a:latin typeface="+mn-lt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124744"/>
            <a:ext cx="3944968" cy="2625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10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l-GR" sz="4000" dirty="0" smtClean="0"/>
              <a:t>Θεραπευτικές </a:t>
            </a:r>
            <a:r>
              <a:rPr lang="el-GR" sz="4000" dirty="0"/>
              <a:t>προσεγγίσεις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340768"/>
            <a:ext cx="8064896" cy="5060032"/>
          </a:xfrm>
        </p:spPr>
        <p:txBody>
          <a:bodyPr>
            <a:normAutofit/>
          </a:bodyPr>
          <a:lstStyle/>
          <a:p>
            <a:pPr algn="just" fontAlgn="auto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l-G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Νευροεξελικτική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αγωγή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Neurodevelopmental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treatment) </a:t>
            </a: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Αισθητηριακή Ολοκλήρωση (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Sensory Integration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 fontAlgn="auto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Καθοδηγούμενη εκπαίδευση (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conductive education)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auto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Λειτουργική φυσικοθεραπεία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 functional physical therapy) </a:t>
            </a: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Προγράμματα φυσικής δραστηριότητας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υγείας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 Physical activity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fitness training) </a:t>
            </a: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Προγράμματα ενδυνάμωσης (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Strength training)</a:t>
            </a:r>
          </a:p>
          <a:p>
            <a:pPr algn="just" fontAlgn="auto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Ψυχαγωγικές θεραπείες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Recreational therapies) (</a:t>
            </a:r>
            <a:r>
              <a:rPr lang="el-G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Ιπποθεραπεία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κολύμβηση)</a:t>
            </a:r>
          </a:p>
          <a:p>
            <a:pPr algn="just" fontAlgn="auto"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60000"/>
              </a:lnSpc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4071934" y="63720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>
                <a:latin typeface="+mn-lt"/>
              </a:rPr>
              <a:t>(</a:t>
            </a:r>
            <a:r>
              <a:rPr lang="en-US" dirty="0" err="1" smtClean="0">
                <a:latin typeface="+mn-lt"/>
              </a:rPr>
              <a:t>Anttila</a:t>
            </a:r>
            <a:r>
              <a:rPr lang="en-US" dirty="0" smtClean="0">
                <a:latin typeface="+mn-lt"/>
              </a:rPr>
              <a:t>, et al., 2008, Novak et al., 2013</a:t>
            </a:r>
            <a:r>
              <a:rPr lang="el-GR" dirty="0" smtClean="0">
                <a:latin typeface="+mn-lt"/>
              </a:rPr>
              <a:t>)</a:t>
            </a:r>
            <a:r>
              <a:rPr lang="en-US" dirty="0" smtClean="0">
                <a:latin typeface="+mn-lt"/>
              </a:rPr>
              <a:t> 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445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</a:pPr>
            <a:r>
              <a:rPr lang="el-GR" sz="20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+mn-ea"/>
                <a:cs typeface="+mn-cs"/>
              </a:rPr>
              <a:t>ΕΓΚΕΦΑΛΙΚΗ ΠΑΡΑΛΥΣΗ </a:t>
            </a:r>
            <a:r>
              <a:rPr lang="en-US" sz="20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+mn-ea"/>
                <a:cs typeface="+mn-cs"/>
              </a:rPr>
              <a:t>(CP)</a:t>
            </a:r>
            <a:r>
              <a:rPr lang="el-GR" sz="20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+mn-ea"/>
                <a:cs typeface="+mn-cs"/>
              </a:rPr>
              <a:t>’</a:t>
            </a:r>
            <a:br>
              <a:rPr lang="el-GR" sz="20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+mn-ea"/>
                <a:cs typeface="+mn-cs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Ο όρος εγκεφαλική παράλυση 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Cerebral Palsy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ή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CP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όπως συνηθίζεται να αναγράφεται) είναι ένας όρος "ομπρέλα", που χρησιμοποιείται για να περιγράψει την κλινική εικόνα ενός ατόμου, που λόγω κάποιου εγκεφαλικού τραύματος αντιμετωπίζει προβλήματα στην κινητικότητα, των άνω ή / και κάτω άκρων και του κορμού του σώματος.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217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</a:t>
            </a:r>
            <a:endParaRPr lang="el-GR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859216" cy="504056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    ‘Ομάδα μόνιμων διαταραχών της στάσης και κίνησης οι οποίες προκαλούν περιορισμό δραστηριοτήτων και οφείλονται σε μη προϊούσα βλάβη στον εμβρυικό η βρεφικό εγκέφαλο. Οι κινητικοί περιορισμοί συχνά συνοδεύονται από διαταραχές αισθητικότητας/ αντίληψης/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μάθησης/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επικοινωνίας, συμπεριφοράς, επιληπτικές κρίσεις και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μυοσκελετικά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προβλήματα’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</p:txBody>
      </p:sp>
      <p:sp>
        <p:nvSpPr>
          <p:cNvPr id="5" name="5 - Ορθογώνιο"/>
          <p:cNvSpPr/>
          <p:nvPr/>
        </p:nvSpPr>
        <p:spPr>
          <a:xfrm>
            <a:off x="5357818" y="5857892"/>
            <a:ext cx="2569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Rosenbaum et al., </a:t>
            </a:r>
            <a:r>
              <a:rPr lang="el-GR" dirty="0" smtClean="0">
                <a:latin typeface="+mn-lt"/>
              </a:rPr>
              <a:t>2007</a:t>
            </a:r>
            <a:r>
              <a:rPr lang="en-US" i="1" dirty="0" smtClean="0">
                <a:latin typeface="Times New Roman" pitchFamily="18" charset="0"/>
              </a:rPr>
              <a:t>)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34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Αιτιολογία</a:t>
            </a:r>
            <a:r>
              <a:rPr lang="el-GR" dirty="0">
                <a:solidFill>
                  <a:srgbClr val="FFCC66"/>
                </a:solidFill>
              </a:rPr>
              <a:t/>
            </a:r>
            <a:br>
              <a:rPr lang="el-GR" dirty="0">
                <a:solidFill>
                  <a:srgbClr val="FFCC66"/>
                </a:solidFill>
              </a:rPr>
            </a:br>
            <a:endParaRPr lang="el-G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227092"/>
            <a:ext cx="8229600" cy="5040560"/>
          </a:xfrm>
        </p:spPr>
        <p:txBody>
          <a:bodyPr vert="horz" lIns="91440" tIns="45720" rIns="91440" bIns="45720" rtlCol="0">
            <a:normAutofit/>
          </a:bodyPr>
          <a:lstStyle/>
          <a:p>
            <a:pPr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Προγεννητικοί παράγοντες ποσοστό &gt;50%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Έρπης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, τοξοπλάσμωση, ερυθρά, αποκόλληση πλακούντα, σύφιλη, παράταση εγκυμοσύνης, αποκόλληση πλακούντα, πολλαπλή   κύηση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αγγειακά επεισόδια,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οικογενές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ιστορικό ΕΠ  </a:t>
            </a:r>
          </a:p>
          <a:p>
            <a:pPr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l-G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Περιγεννητικοί</a:t>
            </a: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 παράγοντες 10-15%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    Προωρότητα,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περιγεννητική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ασφυξία, τραύματα τοκετού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Παράγοντες μετά την γέννηση ( 10 -18%)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    Εγκεφαλική κάκωση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λοιμώξεις (μηνιγγίτιδα), αγγειακά επεισόδια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3 - Ορθογώνιο"/>
          <p:cNvSpPr/>
          <p:nvPr/>
        </p:nvSpPr>
        <p:spPr>
          <a:xfrm>
            <a:off x="2214546" y="5929330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(</a:t>
            </a:r>
            <a:r>
              <a:rPr lang="en-US" dirty="0" err="1" smtClean="0">
                <a:latin typeface="+mn-lt"/>
              </a:rPr>
              <a:t>Ellenberg</a:t>
            </a:r>
            <a:r>
              <a:rPr lang="el-GR" dirty="0" smtClean="0">
                <a:latin typeface="+mn-lt"/>
              </a:rPr>
              <a:t> &amp; </a:t>
            </a:r>
            <a:r>
              <a:rPr lang="en-US" dirty="0" smtClean="0">
                <a:latin typeface="+mn-lt"/>
              </a:rPr>
              <a:t>Nelson, 2013</a:t>
            </a:r>
            <a:r>
              <a:rPr lang="el-GR" dirty="0" smtClean="0">
                <a:latin typeface="+mn-lt"/>
              </a:rPr>
              <a:t>; </a:t>
            </a:r>
            <a:r>
              <a:rPr lang="el-GR" i="1" dirty="0" err="1" smtClean="0">
                <a:latin typeface="+mn-lt"/>
              </a:rPr>
              <a:t>Παντελιάδης</a:t>
            </a:r>
            <a:r>
              <a:rPr lang="el-GR" i="1" dirty="0" smtClean="0">
                <a:latin typeface="+mn-lt"/>
              </a:rPr>
              <a:t>  &amp; Παπαβασιλείου, 2010)  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045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latin typeface="+mn-lt"/>
              </a:rPr>
              <a:t> </a:t>
            </a:r>
            <a:r>
              <a:rPr lang="el-GR" sz="3600" dirty="0" smtClean="0">
                <a:latin typeface="+mn-lt"/>
              </a:rPr>
              <a:t>Συχνότητα-  επιδημιολογία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395536" y="1974540"/>
            <a:ext cx="7620000" cy="276490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l-GR" sz="2400" dirty="0" smtClean="0"/>
              <a:t>Στις ανεπτυγμένες χώρες 2 – 2.5 / 1000 ζώντα νεογνά </a:t>
            </a:r>
          </a:p>
          <a:p>
            <a:pPr>
              <a:lnSpc>
                <a:spcPct val="120000"/>
              </a:lnSpc>
            </a:pPr>
            <a:r>
              <a:rPr lang="el-GR" sz="2400" dirty="0" smtClean="0"/>
              <a:t>Δυσκολία στις επιδημιολογικές μελέτες εξαιτίας των προβλημάτων στην διάγνωση</a:t>
            </a:r>
            <a:endParaRPr lang="en-US" sz="2400" dirty="0" smtClean="0"/>
          </a:p>
          <a:p>
            <a:pPr>
              <a:lnSpc>
                <a:spcPct val="120000"/>
              </a:lnSpc>
            </a:pPr>
            <a:r>
              <a:rPr lang="el-GR" sz="2400" dirty="0" smtClean="0"/>
              <a:t>Έλεγχος διάγνωσης 2-5 ετών</a:t>
            </a:r>
            <a:r>
              <a:rPr lang="en-US" sz="2400" dirty="0" smtClean="0"/>
              <a:t>           </a:t>
            </a:r>
            <a:r>
              <a:rPr lang="el-GR" sz="2400" dirty="0" smtClean="0"/>
              <a:t>επιβεβαίωση στο 55% </a:t>
            </a:r>
            <a:endParaRPr lang="en-US" sz="2400" dirty="0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4572000" y="3717032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2928926" y="6143644"/>
            <a:ext cx="53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+mn-lt"/>
              </a:rPr>
              <a:t>(</a:t>
            </a:r>
            <a:r>
              <a:rPr lang="en-US" dirty="0" err="1" smtClean="0">
                <a:latin typeface="+mn-lt"/>
              </a:rPr>
              <a:t>Odding</a:t>
            </a:r>
            <a:r>
              <a:rPr lang="el-GR" dirty="0" smtClean="0">
                <a:latin typeface="+mn-lt"/>
              </a:rPr>
              <a:t>, 2006; </a:t>
            </a:r>
            <a:r>
              <a:rPr lang="el-GR" i="1" dirty="0" err="1" smtClean="0">
                <a:latin typeface="+mn-lt"/>
              </a:rPr>
              <a:t>Παντελιάδης</a:t>
            </a:r>
            <a:r>
              <a:rPr lang="el-GR" i="1" dirty="0" smtClean="0">
                <a:latin typeface="+mn-lt"/>
              </a:rPr>
              <a:t>  &amp; Παπαβασιλείου, 2010)  </a:t>
            </a:r>
            <a:endParaRPr lang="el-GR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931224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l-GR" dirty="0"/>
              <a:t>Χαρακτηριστικά εγκεφαλικής παράλυσης.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Ενώ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δυνητικά μπορεί να υπάρχει επίπτωση στη νοημοσύνη ενός παιδιού, ανάλογα με το που εντοπίζεται η εγκεφαλική βλάβη, συνήθως τα άτομα με εγκεφαλική παράλυση έχουν φυσιολογική νοημοσύνη.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Σε κάποιες περιπτώσεις όμως, η εγκεφαλική παράλυση μπορεί να συνοδεύεται και από άλλες παθήσεις όπως:</a:t>
            </a:r>
          </a:p>
          <a:p>
            <a:pPr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ν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οητική υστέρηση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επιληψία ή επιληπτικούς σπασμούς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διαταραχές της ανάπτυξης, της όρασης ή της ακοής,</a:t>
            </a:r>
          </a:p>
          <a:p>
            <a:pPr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ασυνήθιστα επίπεδα κάποιων αισθήσεων ή ερεθισμάτων (π.χ. μεγάλη αντοχή στον πόνο).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846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706090"/>
          </a:xfrm>
        </p:spPr>
        <p:txBody>
          <a:bodyPr>
            <a:normAutofit/>
          </a:bodyPr>
          <a:lstStyle/>
          <a:p>
            <a:r>
              <a:rPr lang="el-GR" sz="4000" dirty="0" smtClean="0"/>
              <a:t> </a:t>
            </a:r>
            <a:r>
              <a:rPr lang="el-GR" sz="4000" dirty="0"/>
              <a:t>Ταξινόμηση </a:t>
            </a:r>
            <a:endParaRPr lang="el-GR" sz="4000" b="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83568" y="908720"/>
            <a:ext cx="3672408" cy="57150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l-GR" sz="2400" b="1" dirty="0" smtClean="0">
                <a:solidFill>
                  <a:srgbClr val="820000"/>
                </a:solidFill>
                <a:latin typeface="+mn-lt"/>
              </a:rPr>
              <a:t>1. </a:t>
            </a:r>
            <a:r>
              <a:rPr lang="el-GR" sz="2400" b="1" dirty="0" err="1" smtClean="0">
                <a:solidFill>
                  <a:srgbClr val="820000"/>
                </a:solidFill>
                <a:latin typeface="+mn-lt"/>
              </a:rPr>
              <a:t>Νευρομυϊκή</a:t>
            </a:r>
            <a:r>
              <a:rPr lang="el-GR" sz="2400" b="1" dirty="0" smtClean="0">
                <a:solidFill>
                  <a:srgbClr val="820000"/>
                </a:solidFill>
                <a:latin typeface="+mn-lt"/>
              </a:rPr>
              <a:t> </a:t>
            </a:r>
            <a:r>
              <a:rPr lang="el-GR" sz="2400" b="1" dirty="0">
                <a:solidFill>
                  <a:srgbClr val="820000"/>
                </a:solidFill>
                <a:latin typeface="+mn-lt"/>
              </a:rPr>
              <a:t>διαταραχή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5890498" y="6462309"/>
            <a:ext cx="2569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Rosenbaum et al., </a:t>
            </a:r>
            <a:r>
              <a:rPr lang="el-GR" dirty="0" smtClean="0">
                <a:latin typeface="+mn-lt"/>
              </a:rPr>
              <a:t>2007</a:t>
            </a:r>
            <a:r>
              <a:rPr lang="en-US" i="1" dirty="0" smtClean="0">
                <a:latin typeface="Times New Roman" pitchFamily="18" charset="0"/>
              </a:rPr>
              <a:t>) </a:t>
            </a:r>
            <a:endParaRPr lang="el-GR" dirty="0"/>
          </a:p>
        </p:txBody>
      </p:sp>
      <p:sp>
        <p:nvSpPr>
          <p:cNvPr id="14" name="Rectangle 6"/>
          <p:cNvSpPr txBox="1">
            <a:spLocks noChangeArrowheads="1"/>
          </p:cNvSpPr>
          <p:nvPr/>
        </p:nvSpPr>
        <p:spPr>
          <a:xfrm>
            <a:off x="0" y="1628799"/>
            <a:ext cx="8460432" cy="50181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l-GR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Σπαστικότητα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(η σπαστική 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μορφή 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επηρεάζει 70-80% των ατόμων με εγκεφαλική παράλυση και χαρακτηρίζεται από </a:t>
            </a:r>
            <a:r>
              <a:rPr lang="el-GR" sz="1600" dirty="0" err="1">
                <a:latin typeface="Arial" panose="020B0604020202020204" pitchFamily="34" charset="0"/>
                <a:cs typeface="Arial" panose="020B0604020202020204" pitchFamily="34" charset="0"/>
              </a:rPr>
              <a:t>υπερτονικότητα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ή μόνιμα </a:t>
            </a:r>
            <a:r>
              <a:rPr lang="el-GR" sz="1600" dirty="0" err="1">
                <a:latin typeface="Arial" panose="020B0604020202020204" pitchFamily="34" charset="0"/>
                <a:cs typeface="Arial" panose="020B0604020202020204" pitchFamily="34" charset="0"/>
              </a:rPr>
              <a:t>συσπασμένους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μύες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l-GR" sz="1600" b="1" dirty="0">
                <a:latin typeface="Arial" panose="020B0604020202020204" pitchFamily="34" charset="0"/>
                <a:cs typeface="Arial" panose="020B0604020202020204" pitchFamily="34" charset="0"/>
              </a:rPr>
              <a:t>Δυστονία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l-GR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Αθέτωση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(η </a:t>
            </a:r>
            <a:r>
              <a:rPr lang="el-G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αθετωσική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μορφή επηρεάζει 10-20% των ατόμων με εγκεφαλική παράλυση και χαρακτηρίζεται από μη ελεγχόμενες, αργές κινήσεις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l-GR" sz="1600" b="1" dirty="0">
                <a:latin typeface="Arial" panose="020B0604020202020204" pitchFamily="34" charset="0"/>
                <a:cs typeface="Arial" panose="020B0604020202020204" pitchFamily="34" charset="0"/>
              </a:rPr>
              <a:t>Αταξία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Η Αταξική μορφή είναι μια σπάνια μορφή που επηρεάζει 5-10% των ατόμων με εγκεφαλική παράλυση. Αυτή η μορφή επηρεάζει την αίσθηση του βάθους και την αντίληψη, με αποτέλεσμα κακό συντονισμό των κινήσεων και δυσκολία εκτέλεσης κινήσεων που απαιτούν ταχύτητα, συντονισμό και ακρίβεια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l-GR" sz="1600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Υποτονία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l-GR" sz="1600" b="1" dirty="0">
                <a:latin typeface="Arial" panose="020B0604020202020204" pitchFamily="34" charset="0"/>
                <a:cs typeface="Arial" panose="020B0604020202020204" pitchFamily="34" charset="0"/>
              </a:rPr>
              <a:t>Μεικτές μορφές 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η μ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ικτή 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μορφή επέρχεται όταν ένας ασθενής έχει συμπτώματα από δυο ή περισσότερες μορφές. Πολλοί συνδυασμοί είναι εφικτοί, αλλά ο ποιο </a:t>
            </a:r>
            <a:r>
              <a:rPr lang="el-GR" sz="1600" dirty="0" err="1">
                <a:latin typeface="Arial" panose="020B0604020202020204" pitchFamily="34" charset="0"/>
                <a:cs typeface="Arial" panose="020B0604020202020204" pitchFamily="34" charset="0"/>
              </a:rPr>
              <a:t>κοινος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είναι μία μίξη σπαστικής και </a:t>
            </a:r>
            <a:r>
              <a:rPr lang="el-GR" sz="1600" dirty="0" err="1">
                <a:latin typeface="Arial" panose="020B0604020202020204" pitchFamily="34" charset="0"/>
                <a:cs typeface="Arial" panose="020B0604020202020204" pitchFamily="34" charset="0"/>
              </a:rPr>
              <a:t>αθετωσικής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μορφής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el-G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38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41" y="1052736"/>
            <a:ext cx="8153031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0335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611560" y="692696"/>
            <a:ext cx="3571993" cy="57150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l-GR" sz="2400" b="1" dirty="0" smtClean="0">
                <a:solidFill>
                  <a:srgbClr val="820000"/>
                </a:solidFill>
                <a:latin typeface="+mj-lt"/>
              </a:rPr>
              <a:t>2. Κατανομή </a:t>
            </a:r>
            <a:r>
              <a:rPr lang="el-GR" sz="2400" b="1" dirty="0">
                <a:solidFill>
                  <a:srgbClr val="820000"/>
                </a:solidFill>
                <a:latin typeface="+mj-lt"/>
              </a:rPr>
              <a:t>στο σώμα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7020273" y="1988840"/>
            <a:ext cx="2016224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endParaRPr lang="el-GR" sz="2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>
              <a:defRPr/>
            </a:pPr>
            <a:r>
              <a:rPr lang="el-GR" sz="2000" dirty="0">
                <a:latin typeface="+mn-lt"/>
              </a:rPr>
              <a:t>Αμφίπλευρη</a:t>
            </a:r>
            <a:r>
              <a:rPr lang="en-US" sz="2000" dirty="0">
                <a:latin typeface="+mn-lt"/>
              </a:rPr>
              <a:t>  </a:t>
            </a:r>
            <a:endParaRPr lang="el-GR" sz="2000" dirty="0">
              <a:latin typeface="+mn-lt"/>
            </a:endParaRPr>
          </a:p>
          <a:p>
            <a:pPr>
              <a:defRPr/>
            </a:pPr>
            <a:endParaRPr lang="en-US" sz="2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>
              <a:defRPr/>
            </a:pPr>
            <a:endParaRPr lang="el-GR" sz="2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>
              <a:spcBef>
                <a:spcPts val="1200"/>
              </a:spcBef>
              <a:defRPr/>
            </a:pPr>
            <a:endParaRPr lang="el-GR" sz="2000" dirty="0" smtClean="0">
              <a:latin typeface="+mn-lt"/>
            </a:endParaRPr>
          </a:p>
          <a:p>
            <a:pPr>
              <a:spcBef>
                <a:spcPts val="1200"/>
              </a:spcBef>
              <a:defRPr/>
            </a:pPr>
            <a:endParaRPr lang="el-GR" sz="2000" dirty="0"/>
          </a:p>
          <a:p>
            <a:pPr>
              <a:spcBef>
                <a:spcPts val="1200"/>
              </a:spcBef>
              <a:defRPr/>
            </a:pPr>
            <a:endParaRPr lang="el-GR" sz="2000" dirty="0" smtClean="0">
              <a:latin typeface="+mn-lt"/>
            </a:endParaRPr>
          </a:p>
          <a:p>
            <a:pPr>
              <a:spcBef>
                <a:spcPts val="1200"/>
              </a:spcBef>
              <a:defRPr/>
            </a:pPr>
            <a:endParaRPr lang="el-GR" sz="2000" dirty="0" smtClean="0">
              <a:latin typeface="+mn-lt"/>
            </a:endParaRPr>
          </a:p>
          <a:p>
            <a:pPr>
              <a:spcBef>
                <a:spcPts val="1200"/>
              </a:spcBef>
              <a:defRPr/>
            </a:pPr>
            <a:endParaRPr lang="el-GR" sz="2000" dirty="0"/>
          </a:p>
          <a:p>
            <a:pPr>
              <a:spcBef>
                <a:spcPts val="1200"/>
              </a:spcBef>
              <a:defRPr/>
            </a:pPr>
            <a:r>
              <a:rPr lang="el-GR" sz="2000" dirty="0" smtClean="0">
                <a:latin typeface="+mn-lt"/>
              </a:rPr>
              <a:t>Μονόπλευρη </a:t>
            </a:r>
            <a:r>
              <a:rPr lang="en-US" sz="2000" dirty="0" smtClean="0">
                <a:latin typeface="+mn-lt"/>
              </a:rPr>
              <a:t> </a:t>
            </a:r>
            <a:endParaRPr lang="el-GR" sz="2000" dirty="0">
              <a:latin typeface="+mn-lt"/>
            </a:endParaRPr>
          </a:p>
          <a:p>
            <a:pPr>
              <a:spcBef>
                <a:spcPct val="50000"/>
              </a:spcBef>
              <a:defRPr/>
            </a:pPr>
            <a:endParaRPr lang="el-GR" sz="2000" dirty="0">
              <a:latin typeface="+mn-lt"/>
            </a:endParaRPr>
          </a:p>
        </p:txBody>
      </p:sp>
      <p:sp>
        <p:nvSpPr>
          <p:cNvPr id="24585" name="AutoShape 12"/>
          <p:cNvSpPr>
            <a:spLocks noChangeArrowheads="1"/>
          </p:cNvSpPr>
          <p:nvPr/>
        </p:nvSpPr>
        <p:spPr bwMode="auto">
          <a:xfrm>
            <a:off x="6448768" y="2420888"/>
            <a:ext cx="571504" cy="142876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004B8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sz="2400">
              <a:latin typeface="Times New Roman" pitchFamily="18" charset="0"/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6034514" y="6444044"/>
            <a:ext cx="2569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Rosenbaum et al., </a:t>
            </a:r>
            <a:r>
              <a:rPr lang="el-GR" dirty="0" smtClean="0">
                <a:latin typeface="+mn-lt"/>
              </a:rPr>
              <a:t>2007</a:t>
            </a:r>
            <a:r>
              <a:rPr lang="en-US" i="1" dirty="0" smtClean="0">
                <a:latin typeface="Times New Roman" pitchFamily="18" charset="0"/>
              </a:rPr>
              <a:t>) </a:t>
            </a:r>
            <a:endParaRPr lang="el-GR" dirty="0"/>
          </a:p>
        </p:txBody>
      </p:sp>
      <p:sp>
        <p:nvSpPr>
          <p:cNvPr id="15" name="Rectangle 5"/>
          <p:cNvSpPr txBox="1">
            <a:spLocks noChangeArrowheads="1"/>
          </p:cNvSpPr>
          <p:nvPr/>
        </p:nvSpPr>
        <p:spPr>
          <a:xfrm>
            <a:off x="251520" y="1700808"/>
            <a:ext cx="6197248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6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l-GR" sz="1600" b="1" dirty="0">
                <a:latin typeface="Arial" panose="020B0604020202020204" pitchFamily="34" charset="0"/>
                <a:cs typeface="Arial" panose="020B0604020202020204" pitchFamily="34" charset="0"/>
              </a:rPr>
              <a:t>Τετραπληγία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Quadriplegia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): Όταν πάσχουν 2 άνω άκρα + 2 κάτω άκρα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auto">
              <a:lnSpc>
                <a:spcPct val="16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l-GR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Διπληγία</a:t>
            </a:r>
            <a:r>
              <a:rPr lang="el-GR" sz="16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Diplegia</a:t>
            </a:r>
            <a:r>
              <a:rPr lang="el-GR" sz="1600" b="1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Όταν πάσχουν και τα τέσσερα άκρα, αλλά τα δύο κάτω περισσότερο από τα 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άνω. 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Ο έλεγχος της κεφαλής και των άνω άκρων καθώς και η λειτουργική συμπεριφορά αυτών είναι λιγότερο </a:t>
            </a:r>
            <a:r>
              <a:rPr lang="el-GR" sz="1600" dirty="0" err="1">
                <a:latin typeface="Arial" panose="020B0604020202020204" pitchFamily="34" charset="0"/>
                <a:cs typeface="Arial" panose="020B0604020202020204" pitchFamily="34" charset="0"/>
              </a:rPr>
              <a:t>επηρρεασμένα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και σχεδόν φυσιολογικά</a:t>
            </a:r>
            <a:endParaRPr 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160000"/>
              </a:lnSpc>
              <a:spcAft>
                <a:spcPts val="0"/>
              </a:spcAft>
              <a:buClr>
                <a:schemeClr val="tx1"/>
              </a:buClr>
              <a:defRPr/>
            </a:pPr>
            <a:endParaRPr 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16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l-GR" sz="1600" b="1" dirty="0">
                <a:latin typeface="Arial" panose="020B0604020202020204" pitchFamily="34" charset="0"/>
                <a:cs typeface="Arial" panose="020B0604020202020204" pitchFamily="34" charset="0"/>
              </a:rPr>
              <a:t>Ημιπληγία (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Hemiplegia</a:t>
            </a:r>
            <a:r>
              <a:rPr lang="el-GR" sz="1600" b="1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Όταν πάσχουν 1 άνω άκρο + 1 κάτω άκρο, </a:t>
            </a:r>
            <a:r>
              <a:rPr lang="el-GR" sz="1600" dirty="0" err="1">
                <a:latin typeface="Arial" panose="020B0604020202020204" pitchFamily="34" charset="0"/>
                <a:cs typeface="Arial" panose="020B0604020202020204" pitchFamily="34" charset="0"/>
              </a:rPr>
              <a:t>ομοπλεύρως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16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l-GR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Μονοπληγία</a:t>
            </a:r>
            <a:r>
              <a:rPr lang="el-GR" sz="16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Monoplegia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): Όταν πάσχει μόνο 1 άκρο, είτε άνω είτε κάτω.</a:t>
            </a:r>
            <a:endParaRPr 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AutoShape 12"/>
          <p:cNvSpPr>
            <a:spLocks noChangeArrowheads="1"/>
          </p:cNvSpPr>
          <p:nvPr/>
        </p:nvSpPr>
        <p:spPr bwMode="auto">
          <a:xfrm>
            <a:off x="6444208" y="5734396"/>
            <a:ext cx="571504" cy="142876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004B8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3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Γειτνίαση">
  <a:themeElements>
    <a:clrScheme name="Γειτνίαση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Γειτνίαση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65</TotalTime>
  <Words>868</Words>
  <Application>Microsoft Office PowerPoint</Application>
  <PresentationFormat>Προβολή στην οθόνη (4:3)</PresentationFormat>
  <Paragraphs>100</Paragraphs>
  <Slides>14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Γειτνίαση</vt:lpstr>
      <vt:lpstr>Ειδικότητα : Βοηθός Φυσικοθεραπείας</vt:lpstr>
      <vt:lpstr>ΕΓΚΕΦΑΛΙΚΗ ΠΑΡΑΛΥΣΗ (CP)’ </vt:lpstr>
      <vt:lpstr>Ορισμός </vt:lpstr>
      <vt:lpstr>Αιτιολογία </vt:lpstr>
      <vt:lpstr> Συχνότητα-  επιδημιολογία</vt:lpstr>
      <vt:lpstr>Χαρακτηριστικά εγκεφαλικής παράλυσης. </vt:lpstr>
      <vt:lpstr> Ταξινόμηση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  Εκπαιδευτικές - θεραπευτικές παρεμβάσεις  </vt:lpstr>
      <vt:lpstr>Θεραπευτικές προσεγγίσεις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20</cp:revision>
  <dcterms:created xsi:type="dcterms:W3CDTF">2025-03-23T09:16:15Z</dcterms:created>
  <dcterms:modified xsi:type="dcterms:W3CDTF">2025-03-25T19:41:51Z</dcterms:modified>
</cp:coreProperties>
</file>