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67" r:id="rId10"/>
    <p:sldId id="264" r:id="rId11"/>
    <p:sldId id="262" r:id="rId12"/>
    <p:sldId id="263" r:id="rId13"/>
    <p:sldId id="269" r:id="rId14"/>
    <p:sldId id="270" r:id="rId15"/>
    <p:sldId id="271" r:id="rId16"/>
    <p:sldId id="272" r:id="rId17"/>
    <p:sldId id="277" r:id="rId18"/>
    <p:sldId id="278" r:id="rId19"/>
    <p:sldId id="273" r:id="rId20"/>
    <p:sldId id="274" r:id="rId21"/>
    <p:sldId id="275" r:id="rId22"/>
    <p:sldId id="295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6" r:id="rId32"/>
    <p:sldId id="286" r:id="rId33"/>
    <p:sldId id="287" r:id="rId34"/>
    <p:sldId id="288" r:id="rId35"/>
    <p:sldId id="297" r:id="rId36"/>
    <p:sldId id="289" r:id="rId37"/>
    <p:sldId id="291" r:id="rId38"/>
    <p:sldId id="290" r:id="rId39"/>
    <p:sldId id="292" r:id="rId40"/>
    <p:sldId id="293" r:id="rId41"/>
    <p:sldId id="294" r:id="rId4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0E02-D36A-40A6-8F02-C78F661DCADE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682A-1286-4149-83FA-1679D3EF15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989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0E02-D36A-40A6-8F02-C78F661DCADE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682A-1286-4149-83FA-1679D3EF15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211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0E02-D36A-40A6-8F02-C78F661DCADE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682A-1286-4149-83FA-1679D3EF15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762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0E02-D36A-40A6-8F02-C78F661DCADE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682A-1286-4149-83FA-1679D3EF15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5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0E02-D36A-40A6-8F02-C78F661DCADE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682A-1286-4149-83FA-1679D3EF15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45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0E02-D36A-40A6-8F02-C78F661DCADE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682A-1286-4149-83FA-1679D3EF15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571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0E02-D36A-40A6-8F02-C78F661DCADE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682A-1286-4149-83FA-1679D3EF15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79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0E02-D36A-40A6-8F02-C78F661DCADE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682A-1286-4149-83FA-1679D3EF15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47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0E02-D36A-40A6-8F02-C78F661DCADE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682A-1286-4149-83FA-1679D3EF15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267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0E02-D36A-40A6-8F02-C78F661DCADE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682A-1286-4149-83FA-1679D3EF15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882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0E02-D36A-40A6-8F02-C78F661DCADE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682A-1286-4149-83FA-1679D3EF15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81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E0E02-D36A-40A6-8F02-C78F661DCADE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682A-1286-4149-83FA-1679D3EF15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914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94%CF%8C%CE%BD%CF%84%CE%B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FF0000"/>
                </a:solidFill>
              </a:rPr>
              <a:t>Υγιεινή - Μικροβιολογία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70C0"/>
                </a:solidFill>
              </a:rPr>
              <a:t>Μάθημα </a:t>
            </a:r>
            <a:r>
              <a:rPr lang="en-US" b="1" dirty="0" smtClean="0">
                <a:solidFill>
                  <a:srgbClr val="0070C0"/>
                </a:solidFill>
              </a:rPr>
              <a:t>5</a:t>
            </a:r>
            <a:r>
              <a:rPr lang="el-GR" b="1" baseline="30000" dirty="0" smtClean="0">
                <a:solidFill>
                  <a:srgbClr val="0070C0"/>
                </a:solidFill>
              </a:rPr>
              <a:t>ο</a:t>
            </a:r>
            <a:r>
              <a:rPr lang="el-GR" b="1" dirty="0" smtClean="0">
                <a:solidFill>
                  <a:srgbClr val="0070C0"/>
                </a:solidFill>
              </a:rPr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21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C00000"/>
                </a:solidFill>
              </a:rPr>
              <a:t>Οδοντική τερηδόνα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δημιουργία της τερηδόνας εξαρτάται από τους εξής </a:t>
            </a:r>
            <a:r>
              <a:rPr lang="el-GR" b="1" dirty="0" smtClean="0"/>
              <a:t>παράγοντες:</a:t>
            </a:r>
          </a:p>
          <a:p>
            <a:pPr marL="0" indent="0">
              <a:buNone/>
            </a:pPr>
            <a:r>
              <a:rPr lang="el-GR" b="1" dirty="0" smtClean="0"/>
              <a:t>1. </a:t>
            </a:r>
            <a:r>
              <a:rPr lang="el-GR" b="1" dirty="0" smtClean="0">
                <a:solidFill>
                  <a:srgbClr val="002060"/>
                </a:solidFill>
              </a:rPr>
              <a:t>Τα μικρόβια, που υπάρχουν μέσα στη στοματική κοιλότητα</a:t>
            </a:r>
            <a:r>
              <a:rPr lang="el-GR" dirty="0" smtClean="0"/>
              <a:t>. Αποτελούν μέρος της φυσιολογικής χλωρίδας και προσκολλώνται στα δόντια και στην οδοντική πλάκα.</a:t>
            </a:r>
          </a:p>
          <a:p>
            <a:pPr marL="0" indent="0">
              <a:buNone/>
            </a:pPr>
            <a:r>
              <a:rPr lang="el-GR" b="1" dirty="0" smtClean="0"/>
              <a:t>2. </a:t>
            </a:r>
            <a:r>
              <a:rPr lang="el-GR" dirty="0" smtClean="0"/>
              <a:t>Η συχνή κατανάλωση </a:t>
            </a:r>
            <a:r>
              <a:rPr lang="el-GR" b="1" dirty="0" smtClean="0">
                <a:solidFill>
                  <a:srgbClr val="002060"/>
                </a:solidFill>
              </a:rPr>
              <a:t>ζαχαρούχων τροφών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b="1" dirty="0" smtClean="0"/>
              <a:t>3. </a:t>
            </a:r>
            <a:r>
              <a:rPr lang="el-GR" dirty="0" smtClean="0"/>
              <a:t>Η </a:t>
            </a:r>
            <a:r>
              <a:rPr lang="el-GR" b="1" dirty="0" smtClean="0">
                <a:solidFill>
                  <a:srgbClr val="002060"/>
                </a:solidFill>
              </a:rPr>
              <a:t>ανθεκτικότητα του δοντιού </a:t>
            </a:r>
            <a:r>
              <a:rPr lang="el-GR" dirty="0" smtClean="0"/>
              <a:t>και ο </a:t>
            </a:r>
            <a:r>
              <a:rPr lang="el-GR" b="1" dirty="0" smtClean="0">
                <a:solidFill>
                  <a:srgbClr val="002060"/>
                </a:solidFill>
              </a:rPr>
              <a:t>παράγοντας χρόνος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54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C00000"/>
                </a:solidFill>
              </a:rPr>
              <a:t>Οδοντική τερηδόνα (συνέχεια)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328"/>
            <a:ext cx="10515600" cy="46956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Η τερηδόνα αρχίζει να δημιουργείται αρχικά στις επιφάνειες των δοντιών, που δύσκολα καθαρίζονται από τις τροφές. </a:t>
            </a:r>
          </a:p>
          <a:p>
            <a:pPr marL="0" indent="0">
              <a:buNone/>
            </a:pPr>
            <a:r>
              <a:rPr lang="el-GR" b="1" i="1" u="sng" dirty="0" smtClean="0">
                <a:solidFill>
                  <a:srgbClr val="FF0000"/>
                </a:solidFill>
              </a:rPr>
              <a:t>Τα μικρόβια της οδοντικής μικροβιακής πλάκας έχουν τη δυνατότητα να ζυμώνουν ορισμένα είδη υδατανθράκων και κυρίως τη σακχαρόζη και να δημιουργούν οξύ</a:t>
            </a:r>
            <a:r>
              <a:rPr lang="el-GR" dirty="0" smtClean="0"/>
              <a:t>. Το οξύ επιδρά στο δόντι και προκαλεί τερηδόνα. Έτσι, </a:t>
            </a:r>
            <a:r>
              <a:rPr lang="el-GR" b="1" i="1" u="sng" dirty="0" smtClean="0">
                <a:solidFill>
                  <a:srgbClr val="0070C0"/>
                </a:solidFill>
              </a:rPr>
              <a:t>όταν δεν βουρτσίζονται τα δόντια, για να απομακρυνθεί η οδοντική μικροβιακή πλάκα, αυτή γίνεται όλο και πιο πυκνή και συσσωρεύονται περισσότερα μικρόβια</a:t>
            </a:r>
            <a:r>
              <a:rPr lang="el-GR" dirty="0"/>
              <a:t>. Όταν λαμβάνονται συχνά ζαχαρούχες τροφές, έχουν σαν αποτέλεσμα </a:t>
            </a:r>
            <a:r>
              <a:rPr lang="el-GR" dirty="0" smtClean="0"/>
              <a:t>τη συχνή </a:t>
            </a:r>
            <a:r>
              <a:rPr lang="el-GR" dirty="0"/>
              <a:t>και για πολύ χρόνο δημιουργία οξέων, που συμβάλλουν στον </a:t>
            </a:r>
            <a:r>
              <a:rPr lang="el-GR" dirty="0" smtClean="0"/>
              <a:t>τερηδονισμό των </a:t>
            </a:r>
            <a:r>
              <a:rPr lang="el-GR" dirty="0"/>
              <a:t>δοντιών. </a:t>
            </a:r>
            <a:r>
              <a:rPr lang="el-GR" b="1" i="1" dirty="0">
                <a:solidFill>
                  <a:srgbClr val="002060"/>
                </a:solidFill>
              </a:rPr>
              <a:t>Είναι δηλαδή προτιμότερο να τρώγεται ένα γλυκό μετά το φαγητό </a:t>
            </a:r>
            <a:r>
              <a:rPr lang="el-GR" b="1" i="1" dirty="0" smtClean="0">
                <a:solidFill>
                  <a:srgbClr val="002060"/>
                </a:solidFill>
              </a:rPr>
              <a:t>και μετά </a:t>
            </a:r>
            <a:r>
              <a:rPr lang="el-GR" b="1" i="1" dirty="0">
                <a:solidFill>
                  <a:srgbClr val="002060"/>
                </a:solidFill>
              </a:rPr>
              <a:t>να πλένονται τα δόντια, παρά στα ενδιάμεσα των γευμάτων.</a:t>
            </a:r>
            <a:endParaRPr lang="el-GR" b="1" i="1" u="sng" dirty="0" smtClean="0">
              <a:solidFill>
                <a:srgbClr val="00206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60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Οδοντική μικροβιακή πλάκα</a:t>
            </a:r>
            <a:endParaRPr lang="el-GR" b="1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92" y="2432304"/>
            <a:ext cx="6080760" cy="3877055"/>
          </a:xfrm>
        </p:spPr>
      </p:pic>
    </p:spTree>
    <p:extLst>
      <p:ext uri="{BB962C8B-B14F-4D97-AF65-F5344CB8AC3E}">
        <p14:creationId xmlns:p14="http://schemas.microsoft.com/office/powerpoint/2010/main" val="30395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C00000"/>
                </a:solidFill>
              </a:rPr>
              <a:t>Οδοντική τερηδόνα (συνέχεια</a:t>
            </a:r>
            <a:r>
              <a:rPr lang="el-GR" b="1" u="sng" dirty="0" smtClean="0">
                <a:solidFill>
                  <a:srgbClr val="C00000"/>
                </a:solidFill>
              </a:rPr>
              <a:t>)</a:t>
            </a:r>
            <a:br>
              <a:rPr lang="el-GR" b="1" u="sng" dirty="0" smtClean="0">
                <a:solidFill>
                  <a:srgbClr val="C00000"/>
                </a:solidFill>
              </a:rPr>
            </a:br>
            <a:r>
              <a:rPr lang="el-GR" b="1" u="sng" dirty="0" smtClean="0">
                <a:solidFill>
                  <a:srgbClr val="FF0000"/>
                </a:solidFill>
              </a:rPr>
              <a:t>Σύνδρομο της φιάλης του γάλακτος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Ιδιαίτερη προσοχή χρειάζονται τα μικρά παιδιά, τα οποία ανάμεσα στα </a:t>
            </a:r>
            <a:r>
              <a:rPr lang="el-GR" dirty="0" smtClean="0"/>
              <a:t>γεύματα μασούν </a:t>
            </a:r>
            <a:r>
              <a:rPr lang="el-GR" dirty="0"/>
              <a:t>τσίχλες ή τρώνε μπισκότα, καραμέλες κ.λπ. Πολλοί γονείς έχουν την </a:t>
            </a:r>
            <a:r>
              <a:rPr lang="el-GR" dirty="0" smtClean="0"/>
              <a:t>τάση να </a:t>
            </a:r>
            <a:r>
              <a:rPr lang="el-GR" dirty="0"/>
              <a:t>βάζουν πολλή ζάχαρη στο γάλα, ιδιαίτερα στα βρέφη και στα παιδιά της </a:t>
            </a:r>
            <a:r>
              <a:rPr lang="el-GR" dirty="0" smtClean="0"/>
              <a:t>προσχολικής </a:t>
            </a:r>
            <a:r>
              <a:rPr lang="el-GR" dirty="0"/>
              <a:t>ηλικίας, να αφήνουν το μπιμπερό όλη τη νύχτα στο στόμα του παιδιού, ή </a:t>
            </a:r>
            <a:r>
              <a:rPr lang="el-GR" dirty="0" smtClean="0"/>
              <a:t>να βάζουν </a:t>
            </a:r>
            <a:r>
              <a:rPr lang="el-GR" dirty="0"/>
              <a:t>στην πιπίλα ζάχαρη ή μέλι. Αυτό έχει σαν αποτέλεσμα να παράγεται </a:t>
            </a:r>
            <a:r>
              <a:rPr lang="el-GR" dirty="0" smtClean="0"/>
              <a:t>συνέχεια </a:t>
            </a:r>
            <a:r>
              <a:rPr lang="el-GR" dirty="0"/>
              <a:t>οξύ και να δημιουργείται τερηδόνα σε όλα σχεδόν τα δόντια. Είναι δε </a:t>
            </a:r>
            <a:r>
              <a:rPr lang="el-GR" dirty="0" smtClean="0"/>
              <a:t>γνωστό σαν </a:t>
            </a:r>
            <a:r>
              <a:rPr lang="el-GR" b="1" dirty="0">
                <a:solidFill>
                  <a:srgbClr val="FF0000"/>
                </a:solidFill>
              </a:rPr>
              <a:t>«σύνδρομο της φιάλης του γάλακτος».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Νεογιλά δόντια - Σύνδρομο του μπιμπερό</a:t>
            </a:r>
            <a:endParaRPr lang="el-GR" b="1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52" y="2331720"/>
            <a:ext cx="4279392" cy="29352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19" y="2331720"/>
            <a:ext cx="4981845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Οι επιπτώσεις των τερηδονισμένων δοντιών στα μικρά παιδιά είναι</a:t>
            </a:r>
            <a:r>
              <a:rPr lang="el-GR" b="1" dirty="0" smtClean="0"/>
              <a:t>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/>
              <a:t>1. </a:t>
            </a:r>
            <a:r>
              <a:rPr lang="el-GR" dirty="0"/>
              <a:t>Καταστροφή των πρώτων δοντιών (νεογιλών) των μικρών παιδιών, τα οποία</a:t>
            </a:r>
          </a:p>
          <a:p>
            <a:pPr marL="0" indent="0">
              <a:buNone/>
            </a:pPr>
            <a:r>
              <a:rPr lang="el-GR" dirty="0"/>
              <a:t>εξασφαλίζουν </a:t>
            </a:r>
            <a:r>
              <a:rPr lang="el-GR" b="1" dirty="0">
                <a:solidFill>
                  <a:srgbClr val="FF0000"/>
                </a:solidFill>
              </a:rPr>
              <a:t>καλή μάσηση της τροφής, καλή λειτουργία του πεπτικού συστή-</a:t>
            </a:r>
          </a:p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</a:rPr>
              <a:t>ματος, καλή ανάπτυξη.</a:t>
            </a:r>
          </a:p>
          <a:p>
            <a:pPr marL="0" indent="0">
              <a:buNone/>
            </a:pPr>
            <a:r>
              <a:rPr lang="el-GR" b="1" dirty="0"/>
              <a:t>2. </a:t>
            </a:r>
            <a:r>
              <a:rPr lang="el-GR" dirty="0"/>
              <a:t>Κακή προφορά των λέξεων, συνεπώς </a:t>
            </a:r>
            <a:r>
              <a:rPr lang="el-GR" b="1" dirty="0">
                <a:solidFill>
                  <a:srgbClr val="FF0000"/>
                </a:solidFill>
              </a:rPr>
              <a:t>κακή ομιλία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b="1" dirty="0"/>
              <a:t>3. </a:t>
            </a:r>
            <a:r>
              <a:rPr lang="el-GR" b="1" dirty="0">
                <a:solidFill>
                  <a:srgbClr val="FF0000"/>
                </a:solidFill>
              </a:rPr>
              <a:t>Άσχημη εμφάνιση </a:t>
            </a:r>
            <a:r>
              <a:rPr lang="el-GR" dirty="0"/>
              <a:t>του προσώπου.</a:t>
            </a:r>
          </a:p>
          <a:p>
            <a:pPr marL="0" indent="0">
              <a:buNone/>
            </a:pPr>
            <a:r>
              <a:rPr lang="el-GR" b="1" dirty="0"/>
              <a:t>4. </a:t>
            </a:r>
            <a:r>
              <a:rPr lang="el-GR" b="1" dirty="0">
                <a:solidFill>
                  <a:srgbClr val="FF0000"/>
                </a:solidFill>
              </a:rPr>
              <a:t>Μη φυσιολογική ανάπτυξη του προσωπικού κρανίου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b="1" dirty="0"/>
              <a:t>5. </a:t>
            </a:r>
            <a:r>
              <a:rPr lang="el-GR" b="1" dirty="0">
                <a:solidFill>
                  <a:srgbClr val="FF0000"/>
                </a:solidFill>
              </a:rPr>
              <a:t>Τα μόνιμα δόντια</a:t>
            </a:r>
            <a:r>
              <a:rPr lang="el-GR" dirty="0"/>
              <a:t>, που θα διαδεχθούν τα νεογιλά, </a:t>
            </a:r>
            <a:r>
              <a:rPr lang="el-GR" dirty="0">
                <a:solidFill>
                  <a:srgbClr val="FF0000"/>
                </a:solidFill>
              </a:rPr>
              <a:t>δεν θα είναι υγιή.</a:t>
            </a:r>
          </a:p>
          <a:p>
            <a:pPr marL="0" indent="0">
              <a:buNone/>
            </a:pPr>
            <a:r>
              <a:rPr lang="el-GR" b="1" dirty="0"/>
              <a:t>6. </a:t>
            </a:r>
            <a:r>
              <a:rPr lang="el-GR" b="1" dirty="0">
                <a:solidFill>
                  <a:srgbClr val="FF0000"/>
                </a:solidFill>
              </a:rPr>
              <a:t>Η τερηδόνα δεν είναι μόνο νόσημα του δοντιού. </a:t>
            </a:r>
            <a:r>
              <a:rPr lang="el-GR" b="1" i="1" u="sng" dirty="0">
                <a:solidFill>
                  <a:srgbClr val="FF0000"/>
                </a:solidFill>
              </a:rPr>
              <a:t>Επηρεάζει τη γενική υγεία (</a:t>
            </a:r>
            <a:r>
              <a:rPr lang="el-GR" b="1" i="1" u="sng" dirty="0" smtClean="0">
                <a:solidFill>
                  <a:srgbClr val="FF0000"/>
                </a:solidFill>
              </a:rPr>
              <a:t>σωματική</a:t>
            </a:r>
            <a:r>
              <a:rPr lang="el-GR" b="1" i="1" u="sng" dirty="0">
                <a:solidFill>
                  <a:srgbClr val="FF0000"/>
                </a:solidFill>
              </a:rPr>
              <a:t>, ψυχική) και τη σωστή διατροφή.</a:t>
            </a:r>
          </a:p>
        </p:txBody>
      </p:sp>
    </p:spTree>
    <p:extLst>
      <p:ext uri="{BB962C8B-B14F-4D97-AF65-F5344CB8AC3E}">
        <p14:creationId xmlns:p14="http://schemas.microsoft.com/office/powerpoint/2010/main" val="16548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>
                <a:solidFill>
                  <a:srgbClr val="FF0000"/>
                </a:solidFill>
              </a:rPr>
              <a:t>Νοσήματα του περιοδοντίου </a:t>
            </a:r>
            <a:r>
              <a:rPr lang="el-GR" b="1" u="sng" dirty="0" smtClean="0">
                <a:solidFill>
                  <a:srgbClr val="FF0000"/>
                </a:solidFill>
              </a:rPr>
              <a:t/>
            </a:r>
            <a:br>
              <a:rPr lang="el-GR" b="1" u="sng" dirty="0" smtClean="0">
                <a:solidFill>
                  <a:srgbClr val="FF0000"/>
                </a:solidFill>
              </a:rPr>
            </a:br>
            <a:r>
              <a:rPr lang="el-GR" b="1" i="1" u="sng" dirty="0" smtClean="0">
                <a:solidFill>
                  <a:srgbClr val="FF0000"/>
                </a:solidFill>
              </a:rPr>
              <a:t>(</a:t>
            </a:r>
            <a:r>
              <a:rPr lang="el-GR" b="1" i="1" u="sng" dirty="0">
                <a:solidFill>
                  <a:srgbClr val="FF0000"/>
                </a:solidFill>
              </a:rPr>
              <a:t>ουλίτιδα, περιοδοντίτιδα).</a:t>
            </a:r>
            <a:endParaRPr lang="el-GR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Τα νοσήματα του περιοδοντίου, που μπορούν να εμφανισθούν στα παιδιά με </a:t>
            </a:r>
            <a:r>
              <a:rPr lang="el-GR" dirty="0" smtClean="0"/>
              <a:t>τη μορφή </a:t>
            </a:r>
            <a:r>
              <a:rPr lang="el-GR" dirty="0"/>
              <a:t>της </a:t>
            </a:r>
            <a:r>
              <a:rPr lang="el-GR" b="1" dirty="0"/>
              <a:t>ουλίτιδας, </a:t>
            </a:r>
            <a:r>
              <a:rPr lang="el-GR" dirty="0"/>
              <a:t>ενώ στους ενήλικες και με τη μορφή της </a:t>
            </a:r>
            <a:r>
              <a:rPr lang="el-GR" b="1" dirty="0"/>
              <a:t>περιοδοντίτιδας</a:t>
            </a:r>
            <a:r>
              <a:rPr lang="el-GR" b="1" dirty="0" smtClean="0"/>
              <a:t>, </a:t>
            </a:r>
            <a:r>
              <a:rPr lang="el-GR" b="1" i="1" dirty="0" smtClean="0">
                <a:solidFill>
                  <a:srgbClr val="002060"/>
                </a:solidFill>
              </a:rPr>
              <a:t>αποτελούν </a:t>
            </a:r>
            <a:r>
              <a:rPr lang="el-GR" b="1" i="1" dirty="0">
                <a:solidFill>
                  <a:srgbClr val="002060"/>
                </a:solidFill>
              </a:rPr>
              <a:t>χρόνιες φλεγμονές των ούλων.</a:t>
            </a:r>
            <a:r>
              <a:rPr lang="el-GR" dirty="0"/>
              <a:t> </a:t>
            </a:r>
            <a:r>
              <a:rPr lang="el-GR" b="1" i="1" u="sng" dirty="0">
                <a:solidFill>
                  <a:srgbClr val="002060"/>
                </a:solidFill>
              </a:rPr>
              <a:t>Οι ιστοί που στηρίζουν τα δόντια </a:t>
            </a:r>
            <a:r>
              <a:rPr lang="el-GR" b="1" i="1" u="sng" dirty="0" smtClean="0">
                <a:solidFill>
                  <a:srgbClr val="002060"/>
                </a:solidFill>
              </a:rPr>
              <a:t>καταστρέφονται </a:t>
            </a:r>
            <a:r>
              <a:rPr lang="el-GR" b="1" i="1" u="sng" dirty="0">
                <a:solidFill>
                  <a:srgbClr val="002060"/>
                </a:solidFill>
              </a:rPr>
              <a:t>και έτσι μειώνεται η στήριξη των δοντιών στα οστά της άνω και </a:t>
            </a:r>
            <a:r>
              <a:rPr lang="el-GR" b="1" i="1" u="sng" dirty="0" smtClean="0">
                <a:solidFill>
                  <a:srgbClr val="002060"/>
                </a:solidFill>
              </a:rPr>
              <a:t>κάτω γνάθου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Ουλίτιδα</a:t>
            </a:r>
            <a:endParaRPr lang="el-GR" b="1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14" y="1834769"/>
            <a:ext cx="7243492" cy="4351338"/>
          </a:xfrm>
        </p:spPr>
      </p:pic>
    </p:spTree>
    <p:extLst>
      <p:ext uri="{BB962C8B-B14F-4D97-AF65-F5344CB8AC3E}">
        <p14:creationId xmlns:p14="http://schemas.microsoft.com/office/powerpoint/2010/main" val="11686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Περιοδοντίτιδα</a:t>
            </a:r>
            <a:endParaRPr lang="el-GR" b="1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24" y="2350008"/>
            <a:ext cx="5916168" cy="3694176"/>
          </a:xfrm>
        </p:spPr>
      </p:pic>
    </p:spTree>
    <p:extLst>
      <p:ext uri="{BB962C8B-B14F-4D97-AF65-F5344CB8AC3E}">
        <p14:creationId xmlns:p14="http://schemas.microsoft.com/office/powerpoint/2010/main" val="22283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i="1" u="sng" dirty="0" smtClean="0">
                <a:solidFill>
                  <a:srgbClr val="002060"/>
                </a:solidFill>
              </a:rPr>
              <a:t>Ουλίτιδα - Περιοδοντίτιδα</a:t>
            </a:r>
            <a:endParaRPr lang="el-GR" b="1" i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 περιοδοντική νόσος αρχικά εμφανίζεται με τη μορφή της </a:t>
            </a:r>
            <a:r>
              <a:rPr lang="el-GR" b="1" dirty="0">
                <a:solidFill>
                  <a:srgbClr val="FF0000"/>
                </a:solidFill>
              </a:rPr>
              <a:t>ουλίτιδας</a:t>
            </a:r>
            <a:r>
              <a:rPr lang="el-GR" b="1" dirty="0"/>
              <a:t>. </a:t>
            </a:r>
            <a:r>
              <a:rPr lang="el-GR" i="1" dirty="0"/>
              <a:t>Τα </a:t>
            </a:r>
            <a:r>
              <a:rPr lang="el-GR" i="1" dirty="0" smtClean="0"/>
              <a:t>ούλα γίνονται </a:t>
            </a:r>
            <a:r>
              <a:rPr lang="el-GR" i="1" dirty="0"/>
              <a:t>έντονα κόκκινα, διογκωμένα από το οίδημα και πολλές φορές </a:t>
            </a:r>
            <a:r>
              <a:rPr lang="el-GR" b="1" i="1" u="sng" dirty="0">
                <a:solidFill>
                  <a:srgbClr val="FF0000"/>
                </a:solidFill>
              </a:rPr>
              <a:t>αιμορραγούν</a:t>
            </a:r>
            <a:r>
              <a:rPr lang="el-GR" i="1" dirty="0"/>
              <a:t>.</a:t>
            </a:r>
          </a:p>
          <a:p>
            <a:pPr marL="0" indent="0">
              <a:buNone/>
            </a:pPr>
            <a:r>
              <a:rPr lang="el-GR" dirty="0"/>
              <a:t>Αν δεν γίνει η θεραπεία έγκαιρα, μπορεί να εξελιχθεί η ουλίτιδα σε βαρύτερη </a:t>
            </a:r>
            <a:r>
              <a:rPr lang="el-GR" dirty="0" smtClean="0"/>
              <a:t>μορφή που </a:t>
            </a:r>
            <a:r>
              <a:rPr lang="el-GR" dirty="0"/>
              <a:t>ονομάζεται </a:t>
            </a:r>
            <a:r>
              <a:rPr lang="el-GR" b="1" dirty="0">
                <a:solidFill>
                  <a:srgbClr val="7030A0"/>
                </a:solidFill>
              </a:rPr>
              <a:t>περιοδοντίτιδα</a:t>
            </a:r>
            <a:r>
              <a:rPr lang="el-GR" b="1" dirty="0"/>
              <a:t>. </a:t>
            </a:r>
            <a:endParaRPr lang="el-GR" b="1" dirty="0" smtClean="0"/>
          </a:p>
          <a:p>
            <a:pPr marL="0" indent="0">
              <a:buNone/>
            </a:pPr>
            <a:r>
              <a:rPr lang="el-GR" i="1" dirty="0" smtClean="0"/>
              <a:t>Στην </a:t>
            </a:r>
            <a:r>
              <a:rPr lang="el-GR" i="1" dirty="0"/>
              <a:t>περιοδοντίτιδα, η βλάβη επεκτείνεται </a:t>
            </a:r>
            <a:r>
              <a:rPr lang="el-GR" i="1" dirty="0" smtClean="0"/>
              <a:t>βαθύτερα </a:t>
            </a:r>
            <a:r>
              <a:rPr lang="el-GR" i="1" dirty="0"/>
              <a:t>στους ιστούς που στηρίζουν τα δόντια και έτσι αρχίζουν </a:t>
            </a:r>
            <a:r>
              <a:rPr lang="el-GR" b="1" i="1" u="sng" dirty="0">
                <a:solidFill>
                  <a:srgbClr val="7030A0"/>
                </a:solidFill>
              </a:rPr>
              <a:t>να κουνιούνται και </a:t>
            </a:r>
            <a:r>
              <a:rPr lang="el-GR" b="1" i="1" u="sng" dirty="0" smtClean="0">
                <a:solidFill>
                  <a:srgbClr val="7030A0"/>
                </a:solidFill>
              </a:rPr>
              <a:t>σύντομα </a:t>
            </a:r>
            <a:r>
              <a:rPr lang="el-GR" b="1" i="1" u="sng" dirty="0">
                <a:solidFill>
                  <a:srgbClr val="7030A0"/>
                </a:solidFill>
              </a:rPr>
              <a:t>γίνεται η εξαγωγή τους.</a:t>
            </a:r>
          </a:p>
        </p:txBody>
      </p:sp>
    </p:spTree>
    <p:extLst>
      <p:ext uri="{BB962C8B-B14F-4D97-AF65-F5344CB8AC3E}">
        <p14:creationId xmlns:p14="http://schemas.microsoft.com/office/powerpoint/2010/main" val="12782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</a:rPr>
              <a:t>Περιεχόμενα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Στοματική υγιεινή </a:t>
            </a:r>
            <a:r>
              <a:rPr lang="el-GR" i="1" dirty="0" smtClean="0">
                <a:solidFill>
                  <a:srgbClr val="002060"/>
                </a:solidFill>
              </a:rPr>
              <a:t>(οδοντική τερηδόνα, νοσήματα του περιοδοντίου (ουλιτιδα, περιοδοντιτιδα)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Υγιεινή της εργασίας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l-GR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i="1" dirty="0" smtClean="0">
                <a:solidFill>
                  <a:srgbClr val="002060"/>
                </a:solidFill>
              </a:rPr>
              <a:t>Εργατικό ατύχημα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i="1" dirty="0" smtClean="0">
                <a:solidFill>
                  <a:srgbClr val="002060"/>
                </a:solidFill>
              </a:rPr>
              <a:t>Επαγγελματικά νοσήματα</a:t>
            </a:r>
            <a:endParaRPr lang="el-G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Για τη δημιουργία νοσημάτων του περιοδοντίου συμβάλλουν οι εξής </a:t>
            </a:r>
            <a:r>
              <a:rPr lang="el-GR" b="1" dirty="0" smtClean="0"/>
              <a:t>παράγοντες</a:t>
            </a:r>
            <a:r>
              <a:rPr lang="el-GR" b="1" dirty="0"/>
              <a:t>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l-GR" b="1" dirty="0" smtClean="0">
                <a:solidFill>
                  <a:srgbClr val="FF0000"/>
                </a:solidFill>
              </a:rPr>
              <a:t>Η </a:t>
            </a:r>
            <a:r>
              <a:rPr lang="el-GR" b="1" dirty="0">
                <a:solidFill>
                  <a:srgbClr val="FF0000"/>
                </a:solidFill>
              </a:rPr>
              <a:t>Οδοντική Μικροβιακή Πλάκα </a:t>
            </a:r>
            <a:r>
              <a:rPr lang="el-GR" dirty="0"/>
              <a:t>που βρίσκεται κολλημένη στα δόντια και </a:t>
            </a:r>
            <a:r>
              <a:rPr lang="el-GR" dirty="0" smtClean="0"/>
              <a:t>στα ούλα</a:t>
            </a:r>
            <a:r>
              <a:rPr lang="el-GR" dirty="0"/>
              <a:t>. Αυτή περιέχει μικρόβια, τα οποία παράγουν τοξίνες που προκαλούν </a:t>
            </a:r>
            <a:r>
              <a:rPr lang="el-GR" dirty="0" smtClean="0"/>
              <a:t>τη φλεγμονή </a:t>
            </a:r>
            <a:r>
              <a:rPr lang="el-GR" dirty="0"/>
              <a:t>στα </a:t>
            </a:r>
            <a:r>
              <a:rPr lang="el-GR" dirty="0" smtClean="0"/>
              <a:t>ούλα.</a:t>
            </a:r>
          </a:p>
          <a:p>
            <a:pPr marL="514350" indent="-514350">
              <a:buAutoNum type="arabicPeriod"/>
            </a:pPr>
            <a:r>
              <a:rPr lang="el-GR" b="1" dirty="0" smtClean="0">
                <a:solidFill>
                  <a:srgbClr val="FF0000"/>
                </a:solidFill>
              </a:rPr>
              <a:t>Παράγοντες που ευνοούν τη </a:t>
            </a:r>
            <a:r>
              <a:rPr lang="el-GR" b="1" dirty="0">
                <a:solidFill>
                  <a:srgbClr val="FF0000"/>
                </a:solidFill>
              </a:rPr>
              <a:t>συγκέντρωση της Οδοντικής Μικροβιακής </a:t>
            </a:r>
            <a:r>
              <a:rPr lang="el-GR" b="1" dirty="0" smtClean="0">
                <a:solidFill>
                  <a:srgbClr val="FF0000"/>
                </a:solidFill>
              </a:rPr>
              <a:t>Πλάκας </a:t>
            </a:r>
            <a:r>
              <a:rPr lang="el-GR" dirty="0" smtClean="0"/>
              <a:t>(</a:t>
            </a:r>
            <a:r>
              <a:rPr lang="el-GR" dirty="0"/>
              <a:t>π.χ. συνωστισμός δοντιών, ανωμαλίες σύγκλεισης των δοντιών, ύπαρξη </a:t>
            </a:r>
            <a:r>
              <a:rPr lang="el-GR" dirty="0" smtClean="0"/>
              <a:t>ορθοδοντικών </a:t>
            </a:r>
            <a:r>
              <a:rPr lang="el-GR" dirty="0"/>
              <a:t>μηχανημάτων στο στόμα</a:t>
            </a:r>
            <a:r>
              <a:rPr lang="el-GR" dirty="0" smtClean="0"/>
              <a:t>).</a:t>
            </a:r>
          </a:p>
          <a:p>
            <a:pPr marL="0" indent="0">
              <a:buNone/>
            </a:pPr>
            <a:r>
              <a:rPr lang="el-GR" b="1" dirty="0"/>
              <a:t>3. </a:t>
            </a:r>
            <a:r>
              <a:rPr lang="el-GR" b="1" dirty="0" smtClean="0">
                <a:solidFill>
                  <a:srgbClr val="FF0000"/>
                </a:solidFill>
              </a:rPr>
              <a:t>Σφραγίσματα </a:t>
            </a:r>
            <a:r>
              <a:rPr lang="el-GR" b="1" dirty="0">
                <a:solidFill>
                  <a:srgbClr val="FF0000"/>
                </a:solidFill>
              </a:rPr>
              <a:t>ή στεφάνες </a:t>
            </a:r>
            <a:r>
              <a:rPr lang="el-GR" dirty="0"/>
              <a:t>που προεξέχουν στην περιοχή των δοντιών, που βρί-</a:t>
            </a:r>
          </a:p>
          <a:p>
            <a:pPr marL="0" indent="0">
              <a:buNone/>
            </a:pPr>
            <a:r>
              <a:rPr lang="el-GR" dirty="0"/>
              <a:t>σκονται προς τα ούλα (αυχένας των δοντιών).</a:t>
            </a:r>
          </a:p>
          <a:p>
            <a:pPr marL="0" indent="0">
              <a:buNone/>
            </a:pPr>
            <a:r>
              <a:rPr lang="el-GR" b="1" dirty="0"/>
              <a:t>4. </a:t>
            </a:r>
            <a:r>
              <a:rPr lang="el-GR" b="1" dirty="0">
                <a:solidFill>
                  <a:srgbClr val="FF0000"/>
                </a:solidFill>
              </a:rPr>
              <a:t>Αναπνοή από το στόμα </a:t>
            </a:r>
            <a:r>
              <a:rPr lang="el-GR" dirty="0"/>
              <a:t>που έχει σαν αποτέλεσμα την ξηρότητα του βλεννογό-</a:t>
            </a:r>
          </a:p>
          <a:p>
            <a:pPr marL="0" indent="0">
              <a:buNone/>
            </a:pPr>
            <a:r>
              <a:rPr lang="el-GR" dirty="0"/>
              <a:t>νου του στόματος.</a:t>
            </a:r>
          </a:p>
          <a:p>
            <a:pPr marL="0" indent="0">
              <a:buNone/>
            </a:pPr>
            <a:r>
              <a:rPr lang="el-GR" b="1" dirty="0"/>
              <a:t>5. </a:t>
            </a:r>
            <a:r>
              <a:rPr lang="el-GR" b="1" dirty="0">
                <a:solidFill>
                  <a:srgbClr val="FF0000"/>
                </a:solidFill>
              </a:rPr>
              <a:t>Διάφορες βλαβερές συνήθειες (π.χ. σφίξιμο των δοντιών).</a:t>
            </a:r>
          </a:p>
        </p:txBody>
      </p:sp>
    </p:spTree>
    <p:extLst>
      <p:ext uri="{BB962C8B-B14F-4D97-AF65-F5344CB8AC3E}">
        <p14:creationId xmlns:p14="http://schemas.microsoft.com/office/powerpoint/2010/main" val="14506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>
                <a:solidFill>
                  <a:srgbClr val="002060"/>
                </a:solidFill>
              </a:rPr>
              <a:t>Μέτρα Προφύλαξης: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Αυτά είναι:</a:t>
            </a:r>
          </a:p>
          <a:p>
            <a:pPr marL="0" indent="0">
              <a:buNone/>
            </a:pPr>
            <a:r>
              <a:rPr lang="el-GR" b="1" dirty="0"/>
              <a:t>1. </a:t>
            </a:r>
            <a:r>
              <a:rPr lang="el-GR" dirty="0"/>
              <a:t>Απομάκρυνση της Οδοντικής Μικροβιακής Πλάκας με καθημερινό </a:t>
            </a:r>
            <a:r>
              <a:rPr lang="el-GR" dirty="0" smtClean="0"/>
              <a:t>βούρτσισμα των </a:t>
            </a:r>
            <a:r>
              <a:rPr lang="el-GR" dirty="0"/>
              <a:t>δοντιών.</a:t>
            </a:r>
          </a:p>
          <a:p>
            <a:pPr marL="0" indent="0">
              <a:buNone/>
            </a:pPr>
            <a:r>
              <a:rPr lang="el-GR" b="1" dirty="0"/>
              <a:t>2. </a:t>
            </a:r>
            <a:r>
              <a:rPr lang="el-GR" dirty="0"/>
              <a:t>Σωστή διατροφή και αποφυγή ζαχαρούχων τροφών στα ενδιάμεσα των γευμάτων.</a:t>
            </a:r>
          </a:p>
          <a:p>
            <a:pPr marL="0" indent="0">
              <a:buNone/>
            </a:pPr>
            <a:r>
              <a:rPr lang="el-GR" b="1" dirty="0"/>
              <a:t>3. </a:t>
            </a:r>
            <a:r>
              <a:rPr lang="el-GR" dirty="0"/>
              <a:t>Χορήγηση φθοριούχων σκευασμάτων για την αύξηση της ανθεκτικότητας </a:t>
            </a:r>
            <a:r>
              <a:rPr lang="el-GR" dirty="0" smtClean="0"/>
              <a:t>των δοντιών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b="1" dirty="0"/>
              <a:t>4. </a:t>
            </a:r>
            <a:r>
              <a:rPr lang="el-GR" dirty="0"/>
              <a:t>Τακτικές επισκέψεις στον οδοντίατρο</a:t>
            </a:r>
            <a:r>
              <a:rPr lang="el-GR" dirty="0" smtClean="0"/>
              <a:t>.  (Όλοι </a:t>
            </a:r>
            <a:r>
              <a:rPr lang="el-GR" dirty="0"/>
              <a:t>οι άνθρωποι θα πρέπει να επισκέπτονται τον οδοντίατρο </a:t>
            </a:r>
            <a:r>
              <a:rPr lang="el-GR" b="1" i="1" u="sng" dirty="0">
                <a:solidFill>
                  <a:srgbClr val="FF0000"/>
                </a:solidFill>
              </a:rPr>
              <a:t>κάθε 6 μήνες </a:t>
            </a:r>
            <a:r>
              <a:rPr lang="el-GR" dirty="0" smtClean="0"/>
              <a:t>γιατον </a:t>
            </a:r>
            <a:r>
              <a:rPr lang="el-GR" dirty="0"/>
              <a:t>έλεγχο του στόματος, ο οποίος πρέπει να αρχίζει το αργότερο από την </a:t>
            </a:r>
            <a:r>
              <a:rPr lang="el-GR" dirty="0" smtClean="0"/>
              <a:t>ηλικία των </a:t>
            </a:r>
            <a:r>
              <a:rPr lang="el-GR" dirty="0"/>
              <a:t>2 ετών</a:t>
            </a:r>
            <a:r>
              <a:rPr lang="el-GR" dirty="0" smtClean="0"/>
              <a:t>.)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07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8771"/>
          </a:xfrm>
        </p:spPr>
        <p:txBody>
          <a:bodyPr/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Εργατικό ατύχημα</a:t>
            </a:r>
            <a:endParaRPr lang="el-GR" b="1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0" y="1581912"/>
            <a:ext cx="6245351" cy="42519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1453896"/>
            <a:ext cx="4434840" cy="42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Υγιεινή της εργασίας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i="1" dirty="0" smtClean="0">
                <a:solidFill>
                  <a:srgbClr val="002060"/>
                </a:solidFill>
              </a:rPr>
              <a:t>Εργατικό ατύχημα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b="1" dirty="0"/>
              <a:t>Σκοπός της Υγιεινής της Εργασίας είναι:</a:t>
            </a:r>
          </a:p>
          <a:p>
            <a:pPr marL="0" indent="0">
              <a:buNone/>
            </a:pPr>
            <a:r>
              <a:rPr lang="el-GR" dirty="0"/>
              <a:t>♦ Η πρόληψη των επαγγελματικών νοσημάτων και ατυχημάτων, η βελτίωση των</a:t>
            </a:r>
          </a:p>
          <a:p>
            <a:pPr marL="0" indent="0">
              <a:buNone/>
            </a:pPr>
            <a:r>
              <a:rPr lang="el-GR" dirty="0"/>
              <a:t>συνθηκών εργασίας, η προστασία των εργαζομένων.</a:t>
            </a:r>
          </a:p>
          <a:p>
            <a:pPr marL="0" indent="0">
              <a:buNone/>
            </a:pPr>
            <a:r>
              <a:rPr lang="el-GR" dirty="0"/>
              <a:t>♦ Η έγκαιρη διάγνωση επαγγελματικών νοσημάτων και η απομάκρυνση των εργα-</a:t>
            </a:r>
          </a:p>
          <a:p>
            <a:pPr marL="0" indent="0">
              <a:buNone/>
            </a:pPr>
            <a:r>
              <a:rPr lang="el-GR" dirty="0"/>
              <a:t>ζομένων από τον χώρο εργασίας.</a:t>
            </a:r>
          </a:p>
          <a:p>
            <a:pPr marL="0" indent="0">
              <a:buNone/>
            </a:pPr>
            <a:r>
              <a:rPr lang="el-GR" dirty="0"/>
              <a:t>♦ Η επαγγελματική επανένταξη των ατόμων με αναπηρία.</a:t>
            </a:r>
          </a:p>
          <a:p>
            <a:pPr marL="0" indent="0">
              <a:buNone/>
            </a:pPr>
            <a:r>
              <a:rPr lang="el-GR" dirty="0"/>
              <a:t>♦ Η διατήρηση της σωματικής και ψυχικής υγείας.</a:t>
            </a:r>
          </a:p>
          <a:p>
            <a:pPr marL="0" indent="0">
              <a:buNone/>
            </a:pPr>
            <a:r>
              <a:rPr lang="el-GR" dirty="0"/>
              <a:t>♦ Οι περιοδικές εξετάσεις και ο περιβαλλοντικός έλεγχος στους χώρους εργασίας.</a:t>
            </a:r>
          </a:p>
          <a:p>
            <a:pPr marL="0" indent="0">
              <a:buNone/>
            </a:pPr>
            <a:r>
              <a:rPr lang="el-GR" dirty="0"/>
              <a:t>♦ Η παροχή πρώτων βοηθειών.</a:t>
            </a:r>
          </a:p>
        </p:txBody>
      </p:sp>
    </p:spTree>
    <p:extLst>
      <p:ext uri="{BB962C8B-B14F-4D97-AF65-F5344CB8AC3E}">
        <p14:creationId xmlns:p14="http://schemas.microsoft.com/office/powerpoint/2010/main" val="17903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Βλαπτικοί παράγοντες, που επηρεάζουν την </a:t>
            </a:r>
            <a:r>
              <a:rPr lang="el-GR" b="1" u="sng" dirty="0">
                <a:solidFill>
                  <a:srgbClr val="0070C0"/>
                </a:solidFill>
              </a:rPr>
              <a:t>υγεία των εργαζομένων </a:t>
            </a:r>
            <a:r>
              <a:rPr lang="el-GR" b="1" dirty="0"/>
              <a:t>είναι: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600" b="1" dirty="0" smtClean="0">
                <a:solidFill>
                  <a:srgbClr val="FF0000"/>
                </a:solidFill>
              </a:rPr>
              <a:t>Φυσικοί</a:t>
            </a:r>
            <a:r>
              <a:rPr lang="el-GR" sz="6600" b="1" dirty="0">
                <a:solidFill>
                  <a:srgbClr val="FF0000"/>
                </a:solidFill>
              </a:rPr>
              <a:t>, </a:t>
            </a:r>
            <a:endParaRPr lang="en-US" sz="66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6600" b="1" dirty="0" smtClean="0">
                <a:solidFill>
                  <a:srgbClr val="FF0000"/>
                </a:solidFill>
              </a:rPr>
              <a:t>Χημικοί</a:t>
            </a:r>
            <a:r>
              <a:rPr lang="el-GR" sz="6600" b="1" dirty="0">
                <a:solidFill>
                  <a:srgbClr val="FF0000"/>
                </a:solidFill>
              </a:rPr>
              <a:t>, </a:t>
            </a:r>
            <a:endParaRPr lang="en-US" sz="66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6600" b="1" dirty="0" smtClean="0">
                <a:solidFill>
                  <a:srgbClr val="FF0000"/>
                </a:solidFill>
              </a:rPr>
              <a:t>Μικροβιακοί</a:t>
            </a:r>
            <a:r>
              <a:rPr lang="el-GR" sz="6600" b="1" dirty="0">
                <a:solidFill>
                  <a:srgbClr val="FF0000"/>
                </a:solidFill>
              </a:rPr>
              <a:t>.</a:t>
            </a:r>
            <a:endParaRPr lang="el-G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Βλαπτικοί παράγοντες, που επηρεάζουν την </a:t>
            </a:r>
            <a:r>
              <a:rPr lang="el-GR" b="1" u="sng" dirty="0">
                <a:solidFill>
                  <a:srgbClr val="0070C0"/>
                </a:solidFill>
              </a:rPr>
              <a:t>υγεία των εργαζομένων </a:t>
            </a:r>
            <a:r>
              <a:rPr lang="el-GR" b="1" dirty="0"/>
              <a:t>είναι: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1. Φυσικοί Παράγοντες.</a:t>
            </a:r>
          </a:p>
          <a:p>
            <a:r>
              <a:rPr lang="el-GR" dirty="0"/>
              <a:t>Το φυσικό περιβάλλον του χώρου εργασίας μπορεί να επηρεάζει τόσο τη </a:t>
            </a:r>
            <a:r>
              <a:rPr lang="el-GR" dirty="0" smtClean="0"/>
              <a:t>σωματική </a:t>
            </a:r>
            <a:r>
              <a:rPr lang="el-GR" dirty="0"/>
              <a:t>όσο και την ψυχική υγεία των εργαζομένων όπως: ο </a:t>
            </a:r>
            <a:r>
              <a:rPr lang="el-GR" b="1" i="1" dirty="0">
                <a:solidFill>
                  <a:srgbClr val="FF0000"/>
                </a:solidFill>
              </a:rPr>
              <a:t>ακατάλληλος φωτισμός</a:t>
            </a:r>
            <a:r>
              <a:rPr lang="el-GR" dirty="0"/>
              <a:t>, </a:t>
            </a:r>
            <a:r>
              <a:rPr lang="el-GR" dirty="0" smtClean="0"/>
              <a:t>η </a:t>
            </a:r>
            <a:r>
              <a:rPr lang="el-GR" b="1" i="1" dirty="0" smtClean="0">
                <a:solidFill>
                  <a:srgbClr val="FF0000"/>
                </a:solidFill>
              </a:rPr>
              <a:t>ατμοσφαιρική </a:t>
            </a:r>
            <a:r>
              <a:rPr lang="el-GR" b="1" i="1" dirty="0">
                <a:solidFill>
                  <a:srgbClr val="FF0000"/>
                </a:solidFill>
              </a:rPr>
              <a:t>ρύπανση</a:t>
            </a:r>
            <a:r>
              <a:rPr lang="el-GR" dirty="0"/>
              <a:t>, η </a:t>
            </a:r>
            <a:r>
              <a:rPr lang="el-GR" b="1" i="1" dirty="0">
                <a:solidFill>
                  <a:srgbClr val="FF0000"/>
                </a:solidFill>
              </a:rPr>
              <a:t>ακτινοβολία </a:t>
            </a:r>
            <a:r>
              <a:rPr lang="el-GR" dirty="0"/>
              <a:t>κ.λπ.</a:t>
            </a:r>
          </a:p>
          <a:p>
            <a:r>
              <a:rPr lang="el-GR" b="1" dirty="0">
                <a:solidFill>
                  <a:srgbClr val="002060"/>
                </a:solidFill>
              </a:rPr>
              <a:t>2. Χημικοί παράγοντες.</a:t>
            </a:r>
          </a:p>
          <a:p>
            <a:r>
              <a:rPr lang="el-GR" dirty="0"/>
              <a:t>Σ’ αυτούς ανήκουν </a:t>
            </a:r>
            <a:r>
              <a:rPr lang="el-GR" b="1" i="1" dirty="0" smtClean="0">
                <a:solidFill>
                  <a:srgbClr val="002060"/>
                </a:solidFill>
              </a:rPr>
              <a:t>μέταλλα</a:t>
            </a:r>
            <a:r>
              <a:rPr lang="el-GR" i="1" dirty="0" smtClean="0"/>
              <a:t> </a:t>
            </a:r>
            <a:r>
              <a:rPr lang="el-GR" dirty="0" smtClean="0"/>
              <a:t>(μόλυβδος, σίδηρος, κάδμιο), </a:t>
            </a:r>
            <a:r>
              <a:rPr lang="el-GR" b="1" i="1" dirty="0" smtClean="0">
                <a:solidFill>
                  <a:srgbClr val="002060"/>
                </a:solidFill>
              </a:rPr>
              <a:t>ορυκτά, </a:t>
            </a:r>
            <a:r>
              <a:rPr lang="el-GR" i="1" dirty="0" smtClean="0"/>
              <a:t>σκόνη </a:t>
            </a:r>
            <a:r>
              <a:rPr lang="el-GR" dirty="0" smtClean="0"/>
              <a:t>(ξύλου, βαμβακιού</a:t>
            </a:r>
            <a:r>
              <a:rPr lang="el-GR" dirty="0"/>
              <a:t>), </a:t>
            </a:r>
            <a:r>
              <a:rPr lang="el-GR" b="1" i="1" dirty="0">
                <a:solidFill>
                  <a:srgbClr val="002060"/>
                </a:solidFill>
              </a:rPr>
              <a:t>πετρελαιοειδή, καπνοί στις βιομηχανικές περιοχές, αέρια </a:t>
            </a:r>
            <a:r>
              <a:rPr lang="el-GR" dirty="0"/>
              <a:t>(</a:t>
            </a:r>
            <a:r>
              <a:rPr lang="el-GR" dirty="0" smtClean="0"/>
              <a:t>μονοξείδιο του </a:t>
            </a:r>
            <a:r>
              <a:rPr lang="el-GR" dirty="0"/>
              <a:t>άνθρακα, υδρόθειο) κ.λπ.</a:t>
            </a:r>
          </a:p>
        </p:txBody>
      </p:sp>
    </p:spTree>
    <p:extLst>
      <p:ext uri="{BB962C8B-B14F-4D97-AF65-F5344CB8AC3E}">
        <p14:creationId xmlns:p14="http://schemas.microsoft.com/office/powerpoint/2010/main" val="32800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Βλαπτικοί παράγοντες, που επηρεάζουν την </a:t>
            </a:r>
            <a:r>
              <a:rPr lang="el-GR" b="1" u="sng" dirty="0">
                <a:solidFill>
                  <a:srgbClr val="0070C0"/>
                </a:solidFill>
              </a:rPr>
              <a:t>υγεία των εργαζομένων </a:t>
            </a:r>
            <a:r>
              <a:rPr lang="el-GR" b="1" dirty="0"/>
              <a:t>είναι: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C00000"/>
                </a:solidFill>
              </a:rPr>
              <a:t>3. Μικροβιακοί παράγοντες.</a:t>
            </a:r>
          </a:p>
          <a:p>
            <a:pPr marL="0" indent="0">
              <a:buNone/>
            </a:pPr>
            <a:r>
              <a:rPr lang="el-GR" dirty="0"/>
              <a:t>Σ’ αυτούς ανήκουν διάφορα </a:t>
            </a:r>
            <a:r>
              <a:rPr lang="el-GR" b="1" i="1" dirty="0">
                <a:solidFill>
                  <a:srgbClr val="C00000"/>
                </a:solidFill>
              </a:rPr>
              <a:t>μικρόβια, ιοί, μύκητες, παράσιτα </a:t>
            </a:r>
            <a:r>
              <a:rPr lang="el-GR" dirty="0"/>
              <a:t>που μπορούν να</a:t>
            </a:r>
          </a:p>
          <a:p>
            <a:pPr marL="0" indent="0">
              <a:buNone/>
            </a:pPr>
            <a:r>
              <a:rPr lang="el-GR" dirty="0"/>
              <a:t>μεταδοθούν στους εργαζομένους:</a:t>
            </a:r>
          </a:p>
          <a:p>
            <a:pPr marL="0" indent="0">
              <a:buNone/>
            </a:pPr>
            <a:r>
              <a:rPr lang="el-GR" dirty="0"/>
              <a:t>• </a:t>
            </a:r>
            <a:r>
              <a:rPr lang="el-GR" b="1" i="1" u="sng" dirty="0">
                <a:solidFill>
                  <a:srgbClr val="C00000"/>
                </a:solidFill>
              </a:rPr>
              <a:t>Οι εργαζόμενοι στα νοσοκομεία κινδυνεύουν από: ηπατίτιδα Β, C, φυματίωση,</a:t>
            </a:r>
          </a:p>
          <a:p>
            <a:pPr marL="0" indent="0">
              <a:buNone/>
            </a:pPr>
            <a:r>
              <a:rPr lang="en-US" b="1" i="1" u="sng" dirty="0">
                <a:solidFill>
                  <a:srgbClr val="C00000"/>
                </a:solidFill>
              </a:rPr>
              <a:t>AIDS.</a:t>
            </a:r>
          </a:p>
          <a:p>
            <a:pPr marL="0" indent="0">
              <a:buNone/>
            </a:pPr>
            <a:r>
              <a:rPr lang="el-GR" dirty="0"/>
              <a:t>• Οι άνθρωποι, που </a:t>
            </a:r>
            <a:r>
              <a:rPr lang="el-GR" b="1" i="1" dirty="0">
                <a:solidFill>
                  <a:srgbClr val="C00000"/>
                </a:solidFill>
              </a:rPr>
              <a:t>ασχολούνται με τα ζώα κινδυνεύουν από </a:t>
            </a:r>
            <a:r>
              <a:rPr lang="el-GR" b="1" i="1" dirty="0" smtClean="0">
                <a:solidFill>
                  <a:srgbClr val="C00000"/>
                </a:solidFill>
              </a:rPr>
              <a:t>ζωοανθρωπονόσους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l-GR" dirty="0" smtClean="0"/>
              <a:t>όπως </a:t>
            </a:r>
            <a:r>
              <a:rPr lang="el-GR" dirty="0"/>
              <a:t>π.χ. βρουκέλλωση και είναι οι εργαζόμενοι σε σφαγεία, καλλιεργητές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κτηνοτρόφοι </a:t>
            </a:r>
            <a:r>
              <a:rPr lang="el-GR" dirty="0"/>
              <a:t>κ.ά.</a:t>
            </a:r>
          </a:p>
          <a:p>
            <a:pPr marL="0" indent="0">
              <a:buNone/>
            </a:pPr>
            <a:r>
              <a:rPr lang="el-GR" b="1" i="1" u="sng" dirty="0">
                <a:solidFill>
                  <a:srgbClr val="FF0000"/>
                </a:solidFill>
              </a:rPr>
              <a:t>Τα μέτρα προστασίας σχετίζονται με τους σκοπούς της Υγιεινής Εργασίας.</a:t>
            </a:r>
          </a:p>
        </p:txBody>
      </p:sp>
    </p:spTree>
    <p:extLst>
      <p:ext uri="{BB962C8B-B14F-4D97-AF65-F5344CB8AC3E}">
        <p14:creationId xmlns:p14="http://schemas.microsoft.com/office/powerpoint/2010/main" val="28713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FF0000"/>
                </a:solidFill>
              </a:rPr>
              <a:t>ΕΡΓΑΤΙΚΟ ΑΤΥΧΗΜΑ</a:t>
            </a:r>
            <a:endParaRPr lang="el-GR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Εργατικό ατύχημα είναι το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ατύχημα</a:t>
            </a:r>
            <a:r>
              <a:rPr lang="el-GR" dirty="0"/>
              <a:t>, που </a:t>
            </a:r>
            <a:r>
              <a:rPr lang="el-GR" b="1" u="sng" dirty="0">
                <a:solidFill>
                  <a:srgbClr val="FF0000"/>
                </a:solidFill>
              </a:rPr>
              <a:t>συμβαίνει </a:t>
            </a:r>
            <a:endParaRPr lang="el-GR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b="1" u="sng" dirty="0" smtClean="0">
                <a:solidFill>
                  <a:srgbClr val="FF0000"/>
                </a:solidFill>
              </a:rPr>
              <a:t>στον </a:t>
            </a:r>
            <a:r>
              <a:rPr lang="el-GR" b="1" u="sng" dirty="0">
                <a:solidFill>
                  <a:srgbClr val="FF0000"/>
                </a:solidFill>
              </a:rPr>
              <a:t>τόπο εργασίας. </a:t>
            </a:r>
            <a:r>
              <a:rPr lang="el-GR" dirty="0" smtClean="0"/>
              <a:t>Μπορεί</a:t>
            </a:r>
          </a:p>
          <a:p>
            <a:pPr marL="0" indent="0">
              <a:buNone/>
            </a:pPr>
            <a:r>
              <a:rPr lang="el-GR" dirty="0" smtClean="0"/>
              <a:t>να </a:t>
            </a:r>
            <a:r>
              <a:rPr lang="el-GR" dirty="0"/>
              <a:t>προκαλέσει </a:t>
            </a:r>
            <a:r>
              <a:rPr lang="el-GR" b="1" dirty="0"/>
              <a:t>προσωρινή ή </a:t>
            </a:r>
            <a:endParaRPr lang="el-GR" b="1" dirty="0" smtClean="0"/>
          </a:p>
          <a:p>
            <a:pPr marL="0" indent="0">
              <a:buNone/>
            </a:pPr>
            <a:r>
              <a:rPr lang="el-GR" b="1" dirty="0" smtClean="0"/>
              <a:t>μόνιμη </a:t>
            </a:r>
            <a:r>
              <a:rPr lang="el-GR" b="1" dirty="0"/>
              <a:t>βλάβη ή ακόμα </a:t>
            </a:r>
            <a:r>
              <a:rPr lang="el-GR" b="1" dirty="0" smtClean="0"/>
              <a:t>και</a:t>
            </a:r>
          </a:p>
          <a:p>
            <a:pPr marL="0" indent="0">
              <a:buNone/>
            </a:pPr>
            <a:r>
              <a:rPr lang="el-GR" b="1" dirty="0" smtClean="0"/>
              <a:t> </a:t>
            </a:r>
            <a:r>
              <a:rPr lang="el-GR" b="1" dirty="0"/>
              <a:t>το θάνατο του εργαζομένου.</a:t>
            </a:r>
          </a:p>
          <a:p>
            <a:pPr marL="0" indent="0">
              <a:buNone/>
            </a:pPr>
            <a:r>
              <a:rPr lang="el-GR" dirty="0"/>
              <a:t>Έχει οικονομικές και κοινωνικές επιπτώσεις τόσο στον ίδιο όσο και στην </a:t>
            </a:r>
            <a:r>
              <a:rPr lang="el-GR" dirty="0" smtClean="0"/>
              <a:t>οικογένειά του </a:t>
            </a:r>
            <a:r>
              <a:rPr lang="el-GR" dirty="0"/>
              <a:t>και στο κοινωνικό σύνολο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36" y="658368"/>
            <a:ext cx="5693664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00B050"/>
                </a:solidFill>
              </a:rPr>
              <a:t>Τα εργατικά ατυχήματα οφείλονται: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1. </a:t>
            </a:r>
            <a:r>
              <a:rPr lang="el-GR" dirty="0" smtClean="0"/>
              <a:t>Σε παράγοντες, που σχετίζονται με την κακή λειτουργία των μηχανημάτων.</a:t>
            </a:r>
          </a:p>
          <a:p>
            <a:pPr marL="0" indent="0">
              <a:buNone/>
            </a:pPr>
            <a:r>
              <a:rPr lang="el-GR" b="1" dirty="0"/>
              <a:t>2. </a:t>
            </a:r>
            <a:r>
              <a:rPr lang="el-GR" dirty="0"/>
              <a:t>Σε παράγοντες, που σχετίζονται με το περιβάλλον εργασίας: έντονος θόρυβος</a:t>
            </a:r>
            <a:r>
              <a:rPr lang="el-GR" dirty="0" smtClean="0"/>
              <a:t>, έντονος </a:t>
            </a:r>
            <a:r>
              <a:rPr lang="el-GR" dirty="0"/>
              <a:t>ή κακός φωτισμός, υψηλή θερμοκρασία και υγρασία.</a:t>
            </a:r>
          </a:p>
          <a:p>
            <a:pPr marL="0" indent="0">
              <a:buNone/>
            </a:pPr>
            <a:r>
              <a:rPr lang="el-GR" b="1" dirty="0"/>
              <a:t>3. </a:t>
            </a:r>
            <a:r>
              <a:rPr lang="el-GR" dirty="0"/>
              <a:t>Σε παράγοντες, που σχετίζονται με τον εργαζόμενο</a:t>
            </a:r>
            <a:r>
              <a:rPr lang="el-GR" b="1" dirty="0">
                <a:solidFill>
                  <a:srgbClr val="FF0000"/>
                </a:solidFill>
              </a:rPr>
              <a:t>: ηλικία, φύλο, </a:t>
            </a:r>
            <a:r>
              <a:rPr lang="el-GR" b="1" u="sng" dirty="0">
                <a:solidFill>
                  <a:srgbClr val="FF0000"/>
                </a:solidFill>
              </a:rPr>
              <a:t>έλλειψη </a:t>
            </a:r>
            <a:r>
              <a:rPr lang="el-GR" b="1" u="sng" dirty="0" smtClean="0">
                <a:solidFill>
                  <a:srgbClr val="FF0000"/>
                </a:solidFill>
              </a:rPr>
              <a:t>εκπαίδευσης </a:t>
            </a:r>
            <a:r>
              <a:rPr lang="el-GR" b="1" u="sng" dirty="0">
                <a:solidFill>
                  <a:srgbClr val="FF0000"/>
                </a:solidFill>
              </a:rPr>
              <a:t>και πείρας, σωματική και ψυχική κούραση, άγχος κ.λπ</a:t>
            </a:r>
            <a:r>
              <a:rPr lang="el-GR" b="1" u="sng" dirty="0" smtClean="0">
                <a:solidFill>
                  <a:srgbClr val="FF0000"/>
                </a:solidFill>
              </a:rPr>
              <a:t>.</a:t>
            </a:r>
            <a:endParaRPr lang="el-GR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Autofit/>
          </a:bodyPr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Η πρόληψη περιλαμβάνει: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4984"/>
            <a:ext cx="10515600" cy="516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* τη </a:t>
            </a:r>
            <a:r>
              <a:rPr lang="el-GR" i="1" dirty="0" smtClean="0">
                <a:solidFill>
                  <a:srgbClr val="FF0000"/>
                </a:solidFill>
              </a:rPr>
              <a:t>βελτίωση των συνθηκών εργασίας,</a:t>
            </a:r>
          </a:p>
          <a:p>
            <a:pPr marL="0" indent="0">
              <a:buNone/>
            </a:pPr>
            <a:r>
              <a:rPr lang="el-GR" dirty="0" smtClean="0"/>
              <a:t>∗ τη </a:t>
            </a:r>
            <a:r>
              <a:rPr lang="el-GR" i="1" dirty="0" smtClean="0">
                <a:solidFill>
                  <a:srgbClr val="FF0000"/>
                </a:solidFill>
              </a:rPr>
              <a:t>συνεχή εκπαίδευση </a:t>
            </a:r>
            <a:r>
              <a:rPr lang="el-GR" dirty="0" smtClean="0"/>
              <a:t>των εργαζομένων για τους κινδύνους που διατρέχουν και για τα μέτρα προστασίας,</a:t>
            </a:r>
          </a:p>
          <a:p>
            <a:pPr marL="0" indent="0">
              <a:buNone/>
            </a:pPr>
            <a:r>
              <a:rPr lang="el-GR" dirty="0" smtClean="0"/>
              <a:t>∗ την </a:t>
            </a:r>
            <a:r>
              <a:rPr lang="el-GR" i="1" dirty="0" smtClean="0">
                <a:solidFill>
                  <a:srgbClr val="FF0000"/>
                </a:solidFill>
              </a:rPr>
              <a:t>καλή συντήρηση </a:t>
            </a:r>
            <a:r>
              <a:rPr lang="el-GR" dirty="0" smtClean="0"/>
              <a:t>μηχανών και σηματοδότηση των χώρων εργασίας, </a:t>
            </a:r>
          </a:p>
          <a:p>
            <a:pPr marL="0" indent="0">
              <a:buNone/>
            </a:pPr>
            <a:r>
              <a:rPr lang="el-GR" dirty="0" smtClean="0"/>
              <a:t>∗ την ύπαρξη </a:t>
            </a:r>
            <a:r>
              <a:rPr lang="el-GR" i="1" dirty="0" smtClean="0">
                <a:solidFill>
                  <a:srgbClr val="FF0000"/>
                </a:solidFill>
              </a:rPr>
              <a:t>μέσων πυρόσβεσης,</a:t>
            </a:r>
          </a:p>
          <a:p>
            <a:pPr marL="0" indent="0">
              <a:buNone/>
            </a:pPr>
            <a:r>
              <a:rPr lang="el-GR" dirty="0" smtClean="0"/>
              <a:t>∗ τη χρησιμοποίηση </a:t>
            </a:r>
            <a:r>
              <a:rPr lang="el-GR" i="1" dirty="0" smtClean="0">
                <a:solidFill>
                  <a:srgbClr val="FF0000"/>
                </a:solidFill>
              </a:rPr>
              <a:t>ακίνδυνων υλικών</a:t>
            </a:r>
            <a:r>
              <a:rPr lang="el-GR" dirty="0" smtClean="0"/>
              <a:t>,</a:t>
            </a:r>
          </a:p>
          <a:p>
            <a:pPr marL="0" indent="0">
              <a:buNone/>
            </a:pPr>
            <a:r>
              <a:rPr lang="el-GR" dirty="0" smtClean="0"/>
              <a:t>∗ </a:t>
            </a:r>
            <a:r>
              <a:rPr lang="el-GR" i="1" dirty="0" smtClean="0">
                <a:solidFill>
                  <a:srgbClr val="FF0000"/>
                </a:solidFill>
              </a:rPr>
              <a:t>την εκτίμηση της ικανότητας του εργαζομένου στη συγκεκριμένη θέση εργασίας.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80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u="sng" dirty="0" smtClean="0">
                <a:solidFill>
                  <a:srgbClr val="FF0000"/>
                </a:solidFill>
              </a:rPr>
              <a:t>Στοματική υγιεινή</a:t>
            </a:r>
            <a:endParaRPr lang="el-GR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στοματική υγιεινή </a:t>
            </a:r>
            <a:r>
              <a:rPr lang="el-GR" sz="3600" b="1" dirty="0">
                <a:solidFill>
                  <a:srgbClr val="FF0000"/>
                </a:solidFill>
              </a:rPr>
              <a:t>περιλαμβάνει τη φροντίδα του στόματος και των δοντιών.</a:t>
            </a:r>
            <a:r>
              <a:rPr lang="el-GR" dirty="0"/>
              <a:t> </a:t>
            </a:r>
            <a:endParaRPr lang="el-GR" dirty="0" smtClean="0"/>
          </a:p>
          <a:p>
            <a:r>
              <a:rPr lang="el-GR" dirty="0" smtClean="0">
                <a:solidFill>
                  <a:srgbClr val="002060"/>
                </a:solidFill>
              </a:rPr>
              <a:t>Η στοματική </a:t>
            </a:r>
            <a:r>
              <a:rPr lang="el-GR" dirty="0">
                <a:solidFill>
                  <a:srgbClr val="002060"/>
                </a:solidFill>
              </a:rPr>
              <a:t>κοιλότητα αποτελεί </a:t>
            </a:r>
            <a:r>
              <a:rPr lang="el-GR" sz="4000" b="1" dirty="0">
                <a:solidFill>
                  <a:srgbClr val="002060"/>
                </a:solidFill>
              </a:rPr>
              <a:t>όργανο του πεπτικού και αναπνευστικού </a:t>
            </a:r>
            <a:r>
              <a:rPr lang="el-GR" sz="4000" b="1" dirty="0" smtClean="0">
                <a:solidFill>
                  <a:srgbClr val="002060"/>
                </a:solidFill>
              </a:rPr>
              <a:t>συστήματος</a:t>
            </a:r>
            <a:r>
              <a:rPr lang="el-GR" sz="40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1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Πρόληψη</a:t>
            </a:r>
            <a:endParaRPr lang="el-GR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>
                <a:solidFill>
                  <a:srgbClr val="FF0000"/>
                </a:solidFill>
              </a:rPr>
              <a:t>Ο γιατρός εργασίας, η </a:t>
            </a:r>
            <a:r>
              <a:rPr lang="el-GR" b="1" u="sng" dirty="0" smtClean="0">
                <a:solidFill>
                  <a:srgbClr val="FF0000"/>
                </a:solidFill>
              </a:rPr>
              <a:t>επισκέπτρια-επισκέπτης υγείας</a:t>
            </a:r>
            <a:r>
              <a:rPr lang="el-GR" b="1" u="sng" dirty="0">
                <a:solidFill>
                  <a:srgbClr val="FF0000"/>
                </a:solidFill>
              </a:rPr>
              <a:t>, οι </a:t>
            </a:r>
            <a:r>
              <a:rPr lang="el-GR" sz="4800" b="1" u="sng" dirty="0">
                <a:solidFill>
                  <a:srgbClr val="FF0000"/>
                </a:solidFill>
              </a:rPr>
              <a:t>νοσηλευτές</a:t>
            </a:r>
            <a:r>
              <a:rPr lang="el-GR" b="1" u="sng" dirty="0">
                <a:solidFill>
                  <a:srgbClr val="FF0000"/>
                </a:solidFill>
              </a:rPr>
              <a:t>, είναι αρμόδιοι για την </a:t>
            </a:r>
            <a:r>
              <a:rPr lang="el-GR" b="1" u="sng" dirty="0" smtClean="0">
                <a:solidFill>
                  <a:srgbClr val="FF0000"/>
                </a:solidFill>
              </a:rPr>
              <a:t>πρόληψη</a:t>
            </a:r>
            <a:r>
              <a:rPr lang="el-GR" dirty="0"/>
              <a:t>. Το μέτρο αυτό καθιερώθηκε και στη χώρα </a:t>
            </a:r>
            <a:r>
              <a:rPr lang="el-GR" dirty="0" smtClean="0"/>
              <a:t>μας την </a:t>
            </a:r>
            <a:r>
              <a:rPr lang="el-GR" dirty="0"/>
              <a:t>περασμένη δεκαετία.</a:t>
            </a:r>
          </a:p>
          <a:p>
            <a:pPr marL="0" indent="0">
              <a:buNone/>
            </a:pPr>
            <a:r>
              <a:rPr lang="el-GR" dirty="0"/>
              <a:t>Έτσι δημόσιες ή ιδιωτικές επιχειρήσεις με </a:t>
            </a:r>
            <a:r>
              <a:rPr lang="el-GR" dirty="0" smtClean="0"/>
              <a:t>προσωπικό </a:t>
            </a:r>
            <a:r>
              <a:rPr lang="el-GR" dirty="0"/>
              <a:t>πάνω από 100 άτομα υποχρεούνται να </a:t>
            </a:r>
            <a:r>
              <a:rPr lang="el-GR" dirty="0" smtClean="0"/>
              <a:t>έχουν γιατρό </a:t>
            </a:r>
            <a:r>
              <a:rPr lang="el-GR" dirty="0"/>
              <a:t>εργασίας.</a:t>
            </a:r>
          </a:p>
        </p:txBody>
      </p:sp>
    </p:spTree>
    <p:extLst>
      <p:ext uri="{BB962C8B-B14F-4D97-AF65-F5344CB8AC3E}">
        <p14:creationId xmlns:p14="http://schemas.microsoft.com/office/powerpoint/2010/main" val="26355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>
                <a:solidFill>
                  <a:srgbClr val="FF0000"/>
                </a:solidFill>
              </a:rPr>
              <a:t>ΕΠΑΓΓΕΛΜΑΤΙΚΑ ΝΟΣΗΜΑΤΑ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32" y="2167128"/>
            <a:ext cx="8878824" cy="3785616"/>
          </a:xfrm>
        </p:spPr>
      </p:pic>
    </p:spTree>
    <p:extLst>
      <p:ext uri="{BB962C8B-B14F-4D97-AF65-F5344CB8AC3E}">
        <p14:creationId xmlns:p14="http://schemas.microsoft.com/office/powerpoint/2010/main" val="7297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>
                <a:solidFill>
                  <a:srgbClr val="FF0000"/>
                </a:solidFill>
              </a:rPr>
              <a:t>ΕΠΑΓΓΕΛΜΑΤΙΚΑ ΝΟΣΗΜΑΤΑ</a:t>
            </a:r>
            <a:endParaRPr lang="el-GR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Με τον όρο επαγγελματικά νοσήματα </a:t>
            </a:r>
            <a:r>
              <a:rPr lang="el-GR" dirty="0" smtClean="0"/>
              <a:t>εννοούμε τα </a:t>
            </a:r>
            <a:r>
              <a:rPr lang="el-GR" dirty="0"/>
              <a:t>νοσήματα εκείνα </a:t>
            </a:r>
            <a:r>
              <a:rPr lang="el-GR" i="1" dirty="0">
                <a:solidFill>
                  <a:srgbClr val="FF0000"/>
                </a:solidFill>
              </a:rPr>
              <a:t>που εμφανίζονται με πολύ </a:t>
            </a:r>
            <a:r>
              <a:rPr lang="el-GR" i="1" dirty="0" smtClean="0">
                <a:solidFill>
                  <a:srgbClr val="FF0000"/>
                </a:solidFill>
              </a:rPr>
              <a:t>μεγαλύτερη </a:t>
            </a:r>
            <a:r>
              <a:rPr lang="el-GR" i="1" dirty="0">
                <a:solidFill>
                  <a:srgbClr val="FF0000"/>
                </a:solidFill>
              </a:rPr>
              <a:t>συχνότητα σε εργαζόμενους, </a:t>
            </a:r>
            <a:r>
              <a:rPr lang="el-GR" i="1" dirty="0" smtClean="0">
                <a:solidFill>
                  <a:srgbClr val="FF0000"/>
                </a:solidFill>
              </a:rPr>
              <a:t>εκτεθειμένους στο </a:t>
            </a:r>
            <a:r>
              <a:rPr lang="el-GR" i="1" dirty="0">
                <a:solidFill>
                  <a:srgbClr val="FF0000"/>
                </a:solidFill>
              </a:rPr>
              <a:t>συγκεκριμένο παράγοντα που προκαλεί τη νόσο</a:t>
            </a:r>
            <a:r>
              <a:rPr lang="el-GR" i="1" dirty="0" smtClean="0">
                <a:solidFill>
                  <a:srgbClr val="FF0000"/>
                </a:solidFill>
              </a:rPr>
              <a:t>, </a:t>
            </a:r>
            <a:r>
              <a:rPr lang="el-GR" dirty="0" smtClean="0"/>
              <a:t>σε </a:t>
            </a:r>
            <a:r>
              <a:rPr lang="el-GR" dirty="0"/>
              <a:t>σύγκριση με τη συχνότητα που εμφανίζεται η </a:t>
            </a:r>
            <a:r>
              <a:rPr lang="el-GR" dirty="0" smtClean="0"/>
              <a:t>νόσος </a:t>
            </a:r>
            <a:r>
              <a:rPr lang="el-GR" dirty="0"/>
              <a:t>στο γενικό πληθυσμό.</a:t>
            </a:r>
          </a:p>
        </p:txBody>
      </p:sp>
    </p:spTree>
    <p:extLst>
      <p:ext uri="{BB962C8B-B14F-4D97-AF65-F5344CB8AC3E}">
        <p14:creationId xmlns:p14="http://schemas.microsoft.com/office/powerpoint/2010/main" val="1557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i="1" u="sng" dirty="0" smtClean="0">
                <a:solidFill>
                  <a:srgbClr val="FF0000"/>
                </a:solidFill>
              </a:rPr>
              <a:t>1. Επαγγελματικοί καρκίνοι</a:t>
            </a:r>
            <a:br>
              <a:rPr lang="el-GR" b="1" i="1" u="sng" dirty="0" smtClean="0">
                <a:solidFill>
                  <a:srgbClr val="FF0000"/>
                </a:solidFill>
              </a:rPr>
            </a:br>
            <a:endParaRPr lang="el-GR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dirty="0"/>
              <a:t>1775, για πρώτη φορά ο χειρουργός Pott παρατήρησε ότι οι καθαριστές </a:t>
            </a:r>
            <a:r>
              <a:rPr lang="el-GR" dirty="0" smtClean="0"/>
              <a:t>καπνοδόχων</a:t>
            </a:r>
            <a:r>
              <a:rPr lang="el-GR" dirty="0"/>
              <a:t>, που ήταν εκτεθειμένοι σε μεγάλη δόση καπναιθάλης, έπασχαν από </a:t>
            </a:r>
            <a:r>
              <a:rPr lang="el-GR" dirty="0" smtClean="0"/>
              <a:t>καρκίνο </a:t>
            </a:r>
            <a:r>
              <a:rPr lang="el-GR" dirty="0"/>
              <a:t>του οσχέου.</a:t>
            </a:r>
          </a:p>
          <a:p>
            <a:pPr marL="0" indent="0">
              <a:buNone/>
            </a:pPr>
            <a:r>
              <a:rPr lang="el-GR" dirty="0"/>
              <a:t>Από τότε μέχρι σήμερα έγιναν επανειλημμένες έρευνες και τελευταία αυξήθηκε</a:t>
            </a:r>
          </a:p>
          <a:p>
            <a:pPr marL="0" indent="0">
              <a:buNone/>
            </a:pPr>
            <a:r>
              <a:rPr lang="el-GR" dirty="0"/>
              <a:t>το ενδιαφέρον για τους επαγγελματικούς καρκίνους, διότι: </a:t>
            </a:r>
            <a:r>
              <a:rPr lang="el-GR" b="1" dirty="0"/>
              <a:t>α) </a:t>
            </a:r>
            <a:r>
              <a:rPr lang="el-GR" dirty="0"/>
              <a:t>πρόκειται για θανα-</a:t>
            </a:r>
          </a:p>
          <a:p>
            <a:pPr marL="0" indent="0">
              <a:buNone/>
            </a:pPr>
            <a:r>
              <a:rPr lang="el-GR" dirty="0"/>
              <a:t>τηφόρο νόσο και </a:t>
            </a:r>
            <a:r>
              <a:rPr lang="el-GR" b="1" dirty="0"/>
              <a:t>β) </a:t>
            </a:r>
            <a:r>
              <a:rPr lang="el-GR" dirty="0"/>
              <a:t>γιατί έχει διαπιστωθεί ότι οι επαγγελματικοί καρκίνοι μπορούν</a:t>
            </a:r>
          </a:p>
          <a:p>
            <a:pPr marL="0" indent="0">
              <a:buNone/>
            </a:pPr>
            <a:r>
              <a:rPr lang="el-GR" dirty="0"/>
              <a:t>να προληφθούν.</a:t>
            </a:r>
          </a:p>
          <a:p>
            <a:pPr marL="0" indent="0">
              <a:buNone/>
            </a:pPr>
            <a:r>
              <a:rPr lang="el-GR" dirty="0"/>
              <a:t>Τα όργανα που συχνά προσβάλλονται από επαγγελματικούς καρκίνους είναι οι</a:t>
            </a:r>
          </a:p>
          <a:p>
            <a:pPr marL="0" indent="0">
              <a:buNone/>
            </a:pPr>
            <a:r>
              <a:rPr lang="el-GR" i="1" dirty="0">
                <a:solidFill>
                  <a:srgbClr val="FF0000"/>
                </a:solidFill>
              </a:rPr>
              <a:t>πνεύμονες από μέταλλα, αμίαντο, πίσσα, ακτινοβολία</a:t>
            </a:r>
            <a:r>
              <a:rPr lang="el-GR" i="1" dirty="0"/>
              <a:t>, </a:t>
            </a:r>
            <a:r>
              <a:rPr lang="el-GR" i="1" dirty="0">
                <a:solidFill>
                  <a:srgbClr val="00B050"/>
                </a:solidFill>
              </a:rPr>
              <a:t>τα οστά από ραδόνιο</a:t>
            </a:r>
            <a:r>
              <a:rPr lang="el-GR" i="1" dirty="0">
                <a:solidFill>
                  <a:srgbClr val="FFC000"/>
                </a:solidFill>
              </a:rPr>
              <a:t>, το </a:t>
            </a:r>
            <a:r>
              <a:rPr lang="el-GR" i="1" dirty="0" smtClean="0">
                <a:solidFill>
                  <a:srgbClr val="FFC000"/>
                </a:solidFill>
              </a:rPr>
              <a:t>δέρμα </a:t>
            </a:r>
            <a:r>
              <a:rPr lang="el-GR" i="1" dirty="0">
                <a:solidFill>
                  <a:srgbClr val="FFC000"/>
                </a:solidFill>
              </a:rPr>
              <a:t>από υπεριώδη ακτινοβολία καθώς και ιονίζουσα ακτινοβολία (ακτίνες Χ,α,β,γ</a:t>
            </a:r>
            <a:r>
              <a:rPr lang="el-GR" i="1" dirty="0" smtClean="0">
                <a:solidFill>
                  <a:srgbClr val="FFC000"/>
                </a:solidFill>
              </a:rPr>
              <a:t>, ουδετερόνια</a:t>
            </a:r>
            <a:r>
              <a:rPr lang="el-GR" i="1" dirty="0">
                <a:solidFill>
                  <a:srgbClr val="FFC000"/>
                </a:solidFill>
              </a:rPr>
              <a:t>) </a:t>
            </a:r>
            <a:r>
              <a:rPr lang="el-GR" i="1" dirty="0"/>
              <a:t>κ.λπ.</a:t>
            </a:r>
          </a:p>
        </p:txBody>
      </p:sp>
    </p:spTree>
    <p:extLst>
      <p:ext uri="{BB962C8B-B14F-4D97-AF65-F5344CB8AC3E}">
        <p14:creationId xmlns:p14="http://schemas.microsoft.com/office/powerpoint/2010/main" val="9069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Μέτρα Προφύλαξης:</a:t>
            </a:r>
            <a:endParaRPr lang="el-GR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* </a:t>
            </a:r>
            <a:r>
              <a:rPr lang="el-GR" dirty="0"/>
              <a:t>Χρησιμοποίηση </a:t>
            </a:r>
            <a:r>
              <a:rPr lang="el-GR" i="1" dirty="0">
                <a:solidFill>
                  <a:srgbClr val="FF0000"/>
                </a:solidFill>
              </a:rPr>
              <a:t>προστατευτικών μέτρων όπως εξαερισμοί, προσωπίδες, στολές.</a:t>
            </a:r>
          </a:p>
          <a:p>
            <a:pPr marL="0" indent="0">
              <a:buNone/>
            </a:pPr>
            <a:r>
              <a:rPr lang="el-GR" dirty="0"/>
              <a:t>* </a:t>
            </a:r>
            <a:r>
              <a:rPr lang="el-GR" i="1" dirty="0">
                <a:solidFill>
                  <a:srgbClr val="FF0000"/>
                </a:solidFill>
              </a:rPr>
              <a:t>Αποφυγή έκθεσης στην καρκινογόνο ουσία </a:t>
            </a:r>
            <a:r>
              <a:rPr lang="el-GR" dirty="0"/>
              <a:t>που πρέπει να βρίσκεται στις </a:t>
            </a:r>
            <a:r>
              <a:rPr lang="el-GR" dirty="0" smtClean="0"/>
              <a:t>χαμηλότερες </a:t>
            </a:r>
            <a:r>
              <a:rPr lang="el-GR" dirty="0"/>
              <a:t>συγκεντρώσεις στο χώρο εργασίας.</a:t>
            </a:r>
          </a:p>
          <a:p>
            <a:pPr marL="0" indent="0">
              <a:buNone/>
            </a:pPr>
            <a:r>
              <a:rPr lang="el-GR" dirty="0"/>
              <a:t>* </a:t>
            </a:r>
            <a:r>
              <a:rPr lang="el-GR" b="1" i="1" dirty="0">
                <a:solidFill>
                  <a:srgbClr val="FF0000"/>
                </a:solidFill>
              </a:rPr>
              <a:t>Περιοδικές εξετάσεις στους εργαζομένους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3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Προστατευτική ενδυμασία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1" y="1517904"/>
            <a:ext cx="3264408" cy="4050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77" y="1755648"/>
            <a:ext cx="3583114" cy="4096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30" y="1197863"/>
            <a:ext cx="4510657" cy="46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u="sng" dirty="0">
                <a:solidFill>
                  <a:srgbClr val="FF0000"/>
                </a:solidFill>
              </a:rPr>
              <a:t>2. Επαγγελματικές πνευμονοπάθειες</a:t>
            </a:r>
            <a:endParaRPr lang="el-GR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Οι πνευμονοπάθειες αναφέρονται από την αρχαιότητα, όπως οι πυριτιάσεις </a:t>
            </a:r>
            <a:r>
              <a:rPr lang="el-GR" dirty="0" smtClean="0"/>
              <a:t>στην Αρχαία </a:t>
            </a:r>
            <a:r>
              <a:rPr lang="el-GR" dirty="0"/>
              <a:t>Αίγυπτο. Αποδόθηκαν στο επάγγελμα του ασθενή (π.χ. διαπίστωσαν ότι </a:t>
            </a:r>
            <a:r>
              <a:rPr lang="el-GR" dirty="0" smtClean="0"/>
              <a:t>οι λατόμοι </a:t>
            </a:r>
            <a:r>
              <a:rPr lang="el-GR" dirty="0"/>
              <a:t>εισέπνεαν σκόνη πυριτίου από τον τεμαχισμό της πέτρας).</a:t>
            </a:r>
          </a:p>
          <a:p>
            <a:pPr marL="0" indent="0">
              <a:buNone/>
            </a:pPr>
            <a:r>
              <a:rPr lang="el-GR" b="1" dirty="0"/>
              <a:t>Οι κυριότερες επαγγελματικές πνευμονοπάθειες είναι:</a:t>
            </a:r>
          </a:p>
          <a:p>
            <a:pPr marL="0" indent="0">
              <a:buNone/>
            </a:pPr>
            <a:r>
              <a:rPr lang="el-GR" b="1" i="1" dirty="0">
                <a:solidFill>
                  <a:srgbClr val="FF0000"/>
                </a:solidFill>
              </a:rPr>
              <a:t>α. </a:t>
            </a:r>
            <a:r>
              <a:rPr lang="el-GR" i="1" dirty="0">
                <a:solidFill>
                  <a:srgbClr val="FF0000"/>
                </a:solidFill>
              </a:rPr>
              <a:t>Πνευμονοκονιάσεις.</a:t>
            </a:r>
          </a:p>
          <a:p>
            <a:pPr marL="0" indent="0">
              <a:buNone/>
            </a:pPr>
            <a:r>
              <a:rPr lang="el-GR" b="1" i="1" dirty="0">
                <a:solidFill>
                  <a:srgbClr val="FF0000"/>
                </a:solidFill>
              </a:rPr>
              <a:t>β. </a:t>
            </a:r>
            <a:r>
              <a:rPr lang="el-GR" i="1" dirty="0">
                <a:solidFill>
                  <a:srgbClr val="FF0000"/>
                </a:solidFill>
              </a:rPr>
              <a:t>Επαγγελματικό άσθμα,</a:t>
            </a:r>
          </a:p>
          <a:p>
            <a:pPr marL="0" indent="0">
              <a:buNone/>
            </a:pPr>
            <a:r>
              <a:rPr lang="el-GR" b="1" i="1" dirty="0">
                <a:solidFill>
                  <a:srgbClr val="FF0000"/>
                </a:solidFill>
              </a:rPr>
              <a:t>γ. </a:t>
            </a:r>
            <a:r>
              <a:rPr lang="el-GR" i="1" dirty="0">
                <a:solidFill>
                  <a:srgbClr val="FF0000"/>
                </a:solidFill>
              </a:rPr>
              <a:t>Αντιδράσεις από υπερευαισθησία</a:t>
            </a:r>
          </a:p>
        </p:txBody>
      </p:sp>
    </p:spTree>
    <p:extLst>
      <p:ext uri="{BB962C8B-B14F-4D97-AF65-F5344CB8AC3E}">
        <p14:creationId xmlns:p14="http://schemas.microsoft.com/office/powerpoint/2010/main" val="35188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0070C0"/>
                </a:solidFill>
              </a:rPr>
              <a:t>Μέτρα Προφύλαξης:</a:t>
            </a:r>
            <a:endParaRPr lang="el-GR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* </a:t>
            </a:r>
            <a:r>
              <a:rPr lang="el-GR" dirty="0">
                <a:solidFill>
                  <a:srgbClr val="FF0000"/>
                </a:solidFill>
              </a:rPr>
              <a:t>Συστήματα εξαερισμού </a:t>
            </a:r>
            <a:r>
              <a:rPr lang="el-GR" dirty="0"/>
              <a:t>που έχουν σκοπό να περιορίσουν τη βλαπτική σκόνη.</a:t>
            </a:r>
          </a:p>
          <a:p>
            <a:pPr marL="0" indent="0">
              <a:buNone/>
            </a:pPr>
            <a:r>
              <a:rPr lang="el-GR" dirty="0"/>
              <a:t>* Η χρήση ατομικής </a:t>
            </a:r>
            <a:r>
              <a:rPr lang="el-GR" dirty="0">
                <a:solidFill>
                  <a:srgbClr val="FF0000"/>
                </a:solidFill>
              </a:rPr>
              <a:t>μάσκας</a:t>
            </a:r>
            <a:r>
              <a:rPr lang="el-GR" dirty="0"/>
              <a:t> προστασίας.</a:t>
            </a:r>
          </a:p>
          <a:p>
            <a:pPr marL="0" indent="0">
              <a:buNone/>
            </a:pPr>
            <a:r>
              <a:rPr lang="el-GR" dirty="0"/>
              <a:t>* </a:t>
            </a:r>
            <a:r>
              <a:rPr lang="el-GR" dirty="0">
                <a:solidFill>
                  <a:srgbClr val="FF0000"/>
                </a:solidFill>
              </a:rPr>
              <a:t>Απομάκρυνση των αρρώστων </a:t>
            </a:r>
            <a:r>
              <a:rPr lang="el-GR" dirty="0"/>
              <a:t>από βεβαρυμένους χώρους εργασίας.</a:t>
            </a:r>
          </a:p>
          <a:p>
            <a:pPr marL="0" indent="0">
              <a:buNone/>
            </a:pPr>
            <a:r>
              <a:rPr lang="el-GR" dirty="0"/>
              <a:t>* </a:t>
            </a:r>
            <a:r>
              <a:rPr lang="el-GR" b="1" dirty="0">
                <a:solidFill>
                  <a:srgbClr val="FF0000"/>
                </a:solidFill>
              </a:rPr>
              <a:t>Περιοδικές εξετάσεις στους εργαζόμενους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7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Οι κυριότερες σκόνες που δημιουργούν πνευμονοκονιάσεις είναι: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l-GR" b="1" dirty="0">
                <a:solidFill>
                  <a:srgbClr val="FF0000"/>
                </a:solidFill>
              </a:rPr>
              <a:t>. </a:t>
            </a:r>
            <a:r>
              <a:rPr lang="el-GR" dirty="0">
                <a:solidFill>
                  <a:srgbClr val="FF0000"/>
                </a:solidFill>
              </a:rPr>
              <a:t>πυρίτιο - πυριτίαση,</a:t>
            </a:r>
          </a:p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</a:rPr>
              <a:t>β. </a:t>
            </a:r>
            <a:r>
              <a:rPr lang="el-GR" dirty="0">
                <a:solidFill>
                  <a:srgbClr val="FF0000"/>
                </a:solidFill>
              </a:rPr>
              <a:t>άνθρακας - ανθράκωση,</a:t>
            </a:r>
          </a:p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</a:rPr>
              <a:t>γ. </a:t>
            </a:r>
            <a:r>
              <a:rPr lang="el-GR" dirty="0">
                <a:solidFill>
                  <a:srgbClr val="FF0000"/>
                </a:solidFill>
              </a:rPr>
              <a:t>αμίαντος - αμιάντωση.</a:t>
            </a:r>
          </a:p>
          <a:p>
            <a:pPr marL="0" indent="0">
              <a:buNone/>
            </a:pPr>
            <a:r>
              <a:rPr lang="el-GR" dirty="0"/>
              <a:t>Για την εκδήλωση των πνευμονοκονιάσεων χρειάζεται να έλθει κανείς </a:t>
            </a:r>
            <a:r>
              <a:rPr lang="el-GR" b="1" dirty="0"/>
              <a:t>σε </a:t>
            </a:r>
            <a:r>
              <a:rPr lang="el-GR" b="1" dirty="0" smtClean="0"/>
              <a:t>επαφή με </a:t>
            </a:r>
            <a:r>
              <a:rPr lang="el-GR" b="1" dirty="0"/>
              <a:t>το αίτιο για 10 με 20 χρόνια, αλλά σημαντικό ρόλο παίζει και η ποσότητα </a:t>
            </a:r>
            <a:r>
              <a:rPr lang="el-GR" b="1" dirty="0" smtClean="0"/>
              <a:t>της εισπνεόμενης </a:t>
            </a:r>
            <a:r>
              <a:rPr lang="el-GR" b="1" dirty="0"/>
              <a:t>σκόνης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5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3. Επαγγελματικές δερματοπάθειες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Είναι τα συχνότερα επαγγελματικά νοσήματα και διακρίνονται σε </a:t>
            </a:r>
            <a:r>
              <a:rPr lang="el-GR" dirty="0" smtClean="0"/>
              <a:t>δερματοπάθειες </a:t>
            </a:r>
            <a:r>
              <a:rPr lang="el-GR" dirty="0"/>
              <a:t>οφειλόμενες σε ερεθισμό και σε </a:t>
            </a:r>
            <a:r>
              <a:rPr lang="el-GR" b="1" i="1" dirty="0">
                <a:solidFill>
                  <a:srgbClr val="FF0000"/>
                </a:solidFill>
              </a:rPr>
              <a:t>αλλεργικές δερματίτιδες.</a:t>
            </a:r>
          </a:p>
          <a:p>
            <a:pPr marL="0" indent="0">
              <a:buNone/>
            </a:pPr>
            <a:r>
              <a:rPr lang="el-GR" dirty="0"/>
              <a:t>Τα κυριότερα αίτια δερματίτιδας, που οφείλονται σε ερεθισμό, είναι συνήθως </a:t>
            </a:r>
            <a:r>
              <a:rPr lang="el-GR" dirty="0" smtClean="0"/>
              <a:t>τα </a:t>
            </a:r>
            <a:r>
              <a:rPr lang="el-GR" i="1" dirty="0" smtClean="0">
                <a:solidFill>
                  <a:srgbClr val="FF0000"/>
                </a:solidFill>
              </a:rPr>
              <a:t>απορρυπαντικά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/>
              <a:t>και οι </a:t>
            </a:r>
            <a:r>
              <a:rPr lang="el-GR" i="1" dirty="0">
                <a:solidFill>
                  <a:srgbClr val="FF0000"/>
                </a:solidFill>
              </a:rPr>
              <a:t>διαλύτες</a:t>
            </a:r>
            <a:r>
              <a:rPr lang="el-GR" dirty="0"/>
              <a:t> ενώ για τις </a:t>
            </a:r>
            <a:r>
              <a:rPr lang="el-GR" i="1" dirty="0">
                <a:solidFill>
                  <a:srgbClr val="FF0000"/>
                </a:solidFill>
              </a:rPr>
              <a:t>αλλεργικές δερματίτιδες είναι κυρίως </a:t>
            </a:r>
            <a:r>
              <a:rPr lang="el-GR" i="1" dirty="0" smtClean="0">
                <a:solidFill>
                  <a:srgbClr val="FF0000"/>
                </a:solidFill>
              </a:rPr>
              <a:t>η επαφή </a:t>
            </a:r>
            <a:r>
              <a:rPr lang="el-GR" i="1" dirty="0">
                <a:solidFill>
                  <a:srgbClr val="FF0000"/>
                </a:solidFill>
              </a:rPr>
              <a:t>με φυτά και παράγωγα ξύλου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9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027"/>
          </a:xfrm>
        </p:spPr>
        <p:txBody>
          <a:bodyPr>
            <a:normAutofit fontScale="90000"/>
          </a:bodyPr>
          <a:lstStyle/>
          <a:p>
            <a:r>
              <a:rPr lang="el-GR" sz="6000" b="1" u="sng" dirty="0" smtClean="0">
                <a:solidFill>
                  <a:srgbClr val="FF0000"/>
                </a:solidFill>
              </a:rPr>
              <a:t>Στοματική υγιεινή (συνέχεια)</a:t>
            </a:r>
            <a:endParaRPr lang="el-G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456"/>
            <a:ext cx="10515600" cy="48145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Οι κυριότερες </a:t>
            </a:r>
            <a:r>
              <a:rPr lang="el-GR" b="1" dirty="0"/>
              <a:t>λειτουργίες </a:t>
            </a:r>
            <a:r>
              <a:rPr lang="el-GR" dirty="0"/>
              <a:t>της είναι:</a:t>
            </a:r>
          </a:p>
          <a:p>
            <a:pPr marL="0" indent="0">
              <a:buNone/>
            </a:pPr>
            <a:r>
              <a:rPr lang="el-GR" b="1" dirty="0"/>
              <a:t>1. </a:t>
            </a:r>
            <a:r>
              <a:rPr lang="el-GR" dirty="0">
                <a:solidFill>
                  <a:srgbClr val="002060"/>
                </a:solidFill>
              </a:rPr>
              <a:t>Μάσηση και κατάποση </a:t>
            </a:r>
            <a:r>
              <a:rPr lang="el-GR" dirty="0"/>
              <a:t>της τροφής, που </a:t>
            </a:r>
            <a:r>
              <a:rPr lang="el-GR" dirty="0">
                <a:solidFill>
                  <a:srgbClr val="002060"/>
                </a:solidFill>
              </a:rPr>
              <a:t>μαζί με το σάλιο </a:t>
            </a:r>
            <a:r>
              <a:rPr lang="el-GR" dirty="0"/>
              <a:t>βοηθά στην καλύτερη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πέψη των τροφών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b="1" dirty="0"/>
              <a:t>2. </a:t>
            </a:r>
            <a:r>
              <a:rPr lang="el-GR" dirty="0"/>
              <a:t>Ομιλία.</a:t>
            </a:r>
          </a:p>
          <a:p>
            <a:pPr marL="0" indent="0">
              <a:buNone/>
            </a:pPr>
            <a:r>
              <a:rPr lang="el-GR" b="1" dirty="0"/>
              <a:t>3. </a:t>
            </a:r>
            <a:r>
              <a:rPr lang="el-GR" dirty="0"/>
              <a:t>Αναπνοή.</a:t>
            </a:r>
          </a:p>
          <a:p>
            <a:pPr marL="0" indent="0">
              <a:buNone/>
            </a:pPr>
            <a:r>
              <a:rPr lang="el-GR" b="1" dirty="0"/>
              <a:t>4. </a:t>
            </a:r>
            <a:r>
              <a:rPr lang="el-GR" dirty="0"/>
              <a:t>Γεύση.</a:t>
            </a:r>
          </a:p>
          <a:p>
            <a:pPr marL="0" indent="0">
              <a:buNone/>
            </a:pPr>
            <a:r>
              <a:rPr lang="el-GR" b="1" dirty="0"/>
              <a:t>5. </a:t>
            </a:r>
            <a:r>
              <a:rPr lang="el-GR" dirty="0"/>
              <a:t>Αισθητική του προσώπου.</a:t>
            </a:r>
          </a:p>
          <a:p>
            <a:pPr marL="0" indent="0">
              <a:buNone/>
            </a:pPr>
            <a:r>
              <a:rPr lang="el-GR" dirty="0"/>
              <a:t>Η στοματική υγεία αποτελεί βασική προϋπόθεση για την υγεία του ανθρωπίνου</a:t>
            </a:r>
          </a:p>
          <a:p>
            <a:pPr marL="0" indent="0">
              <a:buNone/>
            </a:pPr>
            <a:r>
              <a:rPr lang="el-GR" dirty="0"/>
              <a:t>σώματος. Έτσι </a:t>
            </a:r>
            <a:r>
              <a:rPr lang="el-GR" b="1" dirty="0">
                <a:solidFill>
                  <a:srgbClr val="002060"/>
                </a:solidFill>
              </a:rPr>
              <a:t>πολλές παθήσεις του στόματος έχουν επίπτωση σ’ άλλα όργανα του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σώματος και το αντίθετο.</a:t>
            </a:r>
          </a:p>
          <a:p>
            <a:pPr marL="0" indent="0">
              <a:buNone/>
            </a:pPr>
            <a:r>
              <a:rPr lang="el-GR" dirty="0"/>
              <a:t>Τα κύρια νοσήματα, που προσβάλλουν το στόμα είναι: η οδοντική τερηδόνα και</a:t>
            </a:r>
          </a:p>
          <a:p>
            <a:pPr marL="0" indent="0">
              <a:buNone/>
            </a:pPr>
            <a:r>
              <a:rPr lang="el-GR" dirty="0"/>
              <a:t>τα νοσήματα του περιοδοντίου: ουλίτιδα, περιοδοντίτιδα.</a:t>
            </a:r>
          </a:p>
        </p:txBody>
      </p:sp>
    </p:spTree>
    <p:extLst>
      <p:ext uri="{BB962C8B-B14F-4D97-AF65-F5344CB8AC3E}">
        <p14:creationId xmlns:p14="http://schemas.microsoft.com/office/powerpoint/2010/main" val="57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70C0"/>
                </a:solidFill>
              </a:rPr>
              <a:t>Η πρόληψη επαγγελματικών δερματοπαθειών περιλαμβάνει: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l-GR" i="1" dirty="0" smtClean="0">
                <a:solidFill>
                  <a:srgbClr val="0070C0"/>
                </a:solidFill>
              </a:rPr>
              <a:t>Μέτρα </a:t>
            </a:r>
            <a:r>
              <a:rPr lang="el-GR" i="1" dirty="0">
                <a:solidFill>
                  <a:srgbClr val="0070C0"/>
                </a:solidFill>
              </a:rPr>
              <a:t>ατομικής υγιεινής </a:t>
            </a:r>
            <a:r>
              <a:rPr lang="el-GR" dirty="0"/>
              <a:t>(π.χ. λουτήρες με ζεστό και κρύο νερό για να </a:t>
            </a:r>
            <a:r>
              <a:rPr lang="el-GR" dirty="0" smtClean="0"/>
              <a:t>κάνουν μπάνιο </a:t>
            </a:r>
            <a:r>
              <a:rPr lang="el-GR" dirty="0"/>
              <a:t>οι εργαζόμενοι, καθημερινή αλλαγή της στολής - φόρμας κ.λπ.), </a:t>
            </a:r>
            <a:r>
              <a:rPr lang="el-GR" dirty="0" smtClean="0"/>
              <a:t>όταν χρησιμοποιούνται </a:t>
            </a:r>
            <a:r>
              <a:rPr lang="el-GR" dirty="0"/>
              <a:t>ερεθιστικές ουσίες στο χώρο εργασίας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2. </a:t>
            </a:r>
            <a:r>
              <a:rPr lang="el-GR" b="1" i="1" dirty="0">
                <a:solidFill>
                  <a:srgbClr val="0070C0"/>
                </a:solidFill>
              </a:rPr>
              <a:t>Προστατευτική ενδυμασία </a:t>
            </a:r>
            <a:r>
              <a:rPr lang="el-GR" dirty="0"/>
              <a:t>(ολόσωμες φόρμες, μπότες, γάντια).</a:t>
            </a:r>
          </a:p>
        </p:txBody>
      </p:sp>
    </p:spTree>
    <p:extLst>
      <p:ext uri="{BB962C8B-B14F-4D97-AF65-F5344CB8AC3E}">
        <p14:creationId xmlns:p14="http://schemas.microsoft.com/office/powerpoint/2010/main" val="4590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4. Επαγγελματικές δηλητηριάσεις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Επαγγελματικές δηλητηριάσεις μπορούν να συμβούν από ουσίες όπως </a:t>
            </a:r>
            <a:r>
              <a:rPr lang="el-GR" b="1" i="1" dirty="0">
                <a:solidFill>
                  <a:srgbClr val="FF0000"/>
                </a:solidFill>
              </a:rPr>
              <a:t>μόλυ-</a:t>
            </a:r>
          </a:p>
          <a:p>
            <a:pPr marL="0" indent="0">
              <a:buNone/>
            </a:pPr>
            <a:r>
              <a:rPr lang="el-GR" b="1" i="1" dirty="0">
                <a:solidFill>
                  <a:srgbClr val="FF0000"/>
                </a:solidFill>
              </a:rPr>
              <a:t>βδος, υδράργυρος, αρσενικό και άλλες οργανικές και ανόργανες ουσίες ή αέρια</a:t>
            </a:r>
          </a:p>
          <a:p>
            <a:pPr marL="0" indent="0">
              <a:buNone/>
            </a:pPr>
            <a:r>
              <a:rPr lang="el-GR" b="1" i="1" dirty="0">
                <a:solidFill>
                  <a:srgbClr val="FF0000"/>
                </a:solidFill>
              </a:rPr>
              <a:t>όπως μονοξείδιο του άνθρακα, μεθάνιο, αιθέρας.</a:t>
            </a:r>
            <a:r>
              <a:rPr lang="el-GR" dirty="0"/>
              <a:t> Εισέρχονται στον οργανισμό με</a:t>
            </a:r>
          </a:p>
          <a:p>
            <a:pPr marL="0" indent="0">
              <a:buNone/>
            </a:pPr>
            <a:r>
              <a:rPr lang="el-GR" dirty="0"/>
              <a:t>την αναπνοή, τις τροφές, με το νερό ή μέσω των βλεννογόνων και του δέρματος.</a:t>
            </a:r>
          </a:p>
          <a:p>
            <a:pPr marL="0" indent="0">
              <a:buNone/>
            </a:pPr>
            <a:r>
              <a:rPr lang="el-GR" dirty="0"/>
              <a:t>Υπάρχει περίπτωση να έχουμε </a:t>
            </a:r>
            <a:r>
              <a:rPr lang="el-GR" sz="5200" b="1" dirty="0"/>
              <a:t>ακαριαίο θάνατο </a:t>
            </a:r>
            <a:r>
              <a:rPr lang="el-GR" dirty="0"/>
              <a:t>ή </a:t>
            </a:r>
            <a:r>
              <a:rPr lang="el-GR" sz="3800" b="1" dirty="0"/>
              <a:t>βαρύτατες διαταραχές με </a:t>
            </a:r>
            <a:r>
              <a:rPr lang="el-GR" sz="3800" b="1" dirty="0" smtClean="0"/>
              <a:t>την πάροδο </a:t>
            </a:r>
            <a:r>
              <a:rPr lang="el-GR" sz="3800" b="1" dirty="0"/>
              <a:t>του χρόνου (π.χ. παραλύσεις).</a:t>
            </a:r>
          </a:p>
          <a:p>
            <a:pPr marL="0" indent="0">
              <a:buNone/>
            </a:pPr>
            <a:r>
              <a:rPr lang="el-GR" sz="3300" i="1" dirty="0">
                <a:solidFill>
                  <a:srgbClr val="0070C0"/>
                </a:solidFill>
              </a:rPr>
              <a:t>Η πρόληψη βασίζεται στις περιοδικές εξετάσεις του αίματος των </a:t>
            </a:r>
            <a:r>
              <a:rPr lang="el-GR" sz="3300" i="1" dirty="0" smtClean="0">
                <a:solidFill>
                  <a:srgbClr val="0070C0"/>
                </a:solidFill>
              </a:rPr>
              <a:t>εργαζομένων</a:t>
            </a:r>
            <a:r>
              <a:rPr lang="el-GR" sz="3300" i="1" dirty="0">
                <a:solidFill>
                  <a:srgbClr val="0070C0"/>
                </a:solidFill>
              </a:rPr>
              <a:t>, καθώς και του νευρικού και ουροποιητικού τους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18051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FF0000"/>
                </a:solidFill>
              </a:rPr>
              <a:t>Στοματική υγιεινή (συνέχεια)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904"/>
            <a:ext cx="10515600" cy="4659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002060"/>
                </a:solidFill>
              </a:rPr>
              <a:t>Τα κύρια νοσήματα</a:t>
            </a:r>
            <a:r>
              <a:rPr lang="el-GR" dirty="0" smtClean="0"/>
              <a:t>, που προσβάλλουν το στόμα είναι: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002060"/>
                </a:solidFill>
              </a:rPr>
              <a:t>η οδοντική </a:t>
            </a:r>
            <a:r>
              <a:rPr lang="el-GR" b="1" u="sng" dirty="0" smtClean="0">
                <a:solidFill>
                  <a:srgbClr val="002060"/>
                </a:solidFill>
              </a:rPr>
              <a:t>τερηδόνα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l-GR" dirty="0" smtClean="0"/>
              <a:t>και τα</a:t>
            </a:r>
          </a:p>
          <a:p>
            <a:pPr marL="0" indent="0">
              <a:buNone/>
            </a:pPr>
            <a:r>
              <a:rPr lang="el-GR" dirty="0" smtClean="0"/>
              <a:t> νοσήματα του περιοδοντίου: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b="1" u="sng" dirty="0" smtClean="0">
                <a:solidFill>
                  <a:srgbClr val="002060"/>
                </a:solidFill>
              </a:rPr>
              <a:t>ουλίτιδα, περιοδοντίτιδα.</a:t>
            </a:r>
          </a:p>
          <a:p>
            <a:r>
              <a:rPr lang="el-GR" dirty="0" smtClean="0"/>
              <a:t>Ως </a:t>
            </a:r>
            <a:r>
              <a:rPr lang="el-GR" b="1" i="1" dirty="0" smtClean="0"/>
              <a:t>περιοδόντιο</a:t>
            </a:r>
            <a:r>
              <a:rPr lang="el-GR" dirty="0" smtClean="0"/>
              <a:t> αναφέρονται</a:t>
            </a:r>
          </a:p>
          <a:p>
            <a:pPr marL="0" indent="0">
              <a:buNone/>
            </a:pPr>
            <a:r>
              <a:rPr lang="el-GR" dirty="0" smtClean="0"/>
              <a:t> οι μαλακοί ιστοι που περιβάλλουν</a:t>
            </a:r>
          </a:p>
          <a:p>
            <a:pPr marL="0" indent="0">
              <a:buNone/>
            </a:pPr>
            <a:r>
              <a:rPr lang="el-GR" dirty="0" smtClean="0"/>
              <a:t> το δόντι και αποτελούνται κατα </a:t>
            </a:r>
          </a:p>
          <a:p>
            <a:pPr marL="0" indent="0">
              <a:buNone/>
            </a:pPr>
            <a:r>
              <a:rPr lang="el-GR" dirty="0" smtClean="0"/>
              <a:t>κύριο λόγο από συνδετικό ιστό </a:t>
            </a:r>
          </a:p>
          <a:p>
            <a:pPr marL="0" indent="0">
              <a:buNone/>
            </a:pPr>
            <a:r>
              <a:rPr lang="el-GR" dirty="0" smtClean="0"/>
              <a:t>και ίνες κολλαγόνου.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32" y="2073021"/>
            <a:ext cx="5705856" cy="37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/>
          <a:lstStyle/>
          <a:p>
            <a:r>
              <a:rPr lang="el-GR" b="1" u="sng" dirty="0">
                <a:solidFill>
                  <a:srgbClr val="C00000"/>
                </a:solidFill>
              </a:rPr>
              <a:t>Οδοντική τερηδόνα</a:t>
            </a:r>
            <a:endParaRPr lang="el-GR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4851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Τερηδόνα είναι η νόσος, που </a:t>
            </a:r>
            <a:endParaRPr lang="el-GR" b="1" dirty="0" smtClean="0"/>
          </a:p>
          <a:p>
            <a:pPr marL="0" indent="0">
              <a:buNone/>
            </a:pPr>
            <a:r>
              <a:rPr lang="el-GR" b="1" u="sng" dirty="0" smtClean="0"/>
              <a:t>καταστρέφει </a:t>
            </a:r>
            <a:r>
              <a:rPr lang="el-GR" b="1" u="sng" dirty="0"/>
              <a:t>τους </a:t>
            </a:r>
            <a:r>
              <a:rPr lang="el-GR" b="1" u="sng" dirty="0" smtClean="0"/>
              <a:t>σκληρούς ιστούς</a:t>
            </a:r>
          </a:p>
          <a:p>
            <a:pPr marL="0" indent="0">
              <a:buNone/>
            </a:pPr>
            <a:r>
              <a:rPr lang="el-GR" b="1" u="sng" dirty="0" smtClean="0"/>
              <a:t>του </a:t>
            </a:r>
            <a:r>
              <a:rPr lang="el-GR" b="1" u="sng" dirty="0"/>
              <a:t>δοντιού</a:t>
            </a:r>
            <a:r>
              <a:rPr lang="el-GR" b="1" dirty="0"/>
              <a:t>.</a:t>
            </a:r>
          </a:p>
          <a:p>
            <a:pPr marL="0" indent="0">
              <a:buNone/>
            </a:pPr>
            <a:r>
              <a:rPr lang="el-GR" b="1" dirty="0">
                <a:solidFill>
                  <a:srgbClr val="C00000"/>
                </a:solidFill>
              </a:rPr>
              <a:t>Προσβάλλει την </a:t>
            </a:r>
            <a:r>
              <a:rPr lang="el-GR" b="1" i="1" u="sng" dirty="0">
                <a:solidFill>
                  <a:srgbClr val="C00000"/>
                </a:solidFill>
              </a:rPr>
              <a:t>αδαμαντίνη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endParaRPr lang="el-GR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b="1" dirty="0" smtClean="0">
                <a:solidFill>
                  <a:srgbClr val="C00000"/>
                </a:solidFill>
              </a:rPr>
              <a:t>και </a:t>
            </a:r>
            <a:r>
              <a:rPr lang="el-GR" b="1" dirty="0">
                <a:solidFill>
                  <a:srgbClr val="C00000"/>
                </a:solidFill>
              </a:rPr>
              <a:t>επεκτείνεται στην </a:t>
            </a:r>
            <a:r>
              <a:rPr lang="el-GR" b="1" i="1" u="sng" dirty="0">
                <a:solidFill>
                  <a:srgbClr val="C00000"/>
                </a:solidFill>
              </a:rPr>
              <a:t>οδοντίνη</a:t>
            </a:r>
            <a:r>
              <a:rPr lang="el-GR" b="1" dirty="0">
                <a:solidFill>
                  <a:srgbClr val="C00000"/>
                </a:solidFill>
              </a:rPr>
              <a:t>, </a:t>
            </a:r>
            <a:endParaRPr lang="el-GR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b="1" dirty="0" smtClean="0">
                <a:solidFill>
                  <a:srgbClr val="C00000"/>
                </a:solidFill>
              </a:rPr>
              <a:t>καθώς </a:t>
            </a:r>
            <a:r>
              <a:rPr lang="el-GR" b="1" dirty="0">
                <a:solidFill>
                  <a:srgbClr val="C00000"/>
                </a:solidFill>
              </a:rPr>
              <a:t>και </a:t>
            </a:r>
            <a:r>
              <a:rPr lang="el-GR" b="1" dirty="0" smtClean="0">
                <a:solidFill>
                  <a:srgbClr val="C00000"/>
                </a:solidFill>
              </a:rPr>
              <a:t>την </a:t>
            </a:r>
            <a:r>
              <a:rPr lang="el-GR" b="1" i="1" u="sng" dirty="0" smtClean="0">
                <a:solidFill>
                  <a:srgbClr val="C00000"/>
                </a:solidFill>
              </a:rPr>
              <a:t>οστεΐνη</a:t>
            </a:r>
            <a:r>
              <a:rPr lang="el-GR" b="1" dirty="0" smtClean="0">
                <a:solidFill>
                  <a:srgbClr val="C00000"/>
                </a:solidFill>
              </a:rPr>
              <a:t>.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14" y="365124"/>
            <a:ext cx="5669420" cy="61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027"/>
          </a:xfrm>
        </p:spPr>
        <p:txBody>
          <a:bodyPr/>
          <a:lstStyle/>
          <a:p>
            <a:pPr algn="ctr"/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</a:rPr>
              <a:t>Αδαμαντίνη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320"/>
            <a:ext cx="10515600" cy="4759643"/>
          </a:xfrm>
        </p:spPr>
        <p:txBody>
          <a:bodyPr>
            <a:norm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Αδαμαντίνη</a:t>
            </a:r>
            <a:r>
              <a:rPr lang="en-US" dirty="0" smtClean="0"/>
              <a:t>:  </a:t>
            </a:r>
            <a:r>
              <a:rPr lang="el-GR" dirty="0" smtClean="0"/>
              <a:t>Η </a:t>
            </a:r>
            <a:r>
              <a:rPr lang="el-GR" b="1" dirty="0" smtClean="0"/>
              <a:t>αδαμαντίνη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rgbClr val="FF0000"/>
                </a:solidFill>
              </a:rPr>
              <a:t>είναι η σκληρότερη ουσία που μπορεί να βρεθεί στο ανθρώπινο σώμα </a:t>
            </a:r>
            <a:r>
              <a:rPr lang="el-GR" dirty="0" smtClean="0"/>
              <a:t>και καλύπτει το τμήμα του </a:t>
            </a:r>
            <a:r>
              <a:rPr lang="el-GR" dirty="0" smtClean="0">
                <a:hlinkClick r:id="rId2" tooltip="Δόντι"/>
              </a:rPr>
              <a:t>δοντίου</a:t>
            </a:r>
            <a:r>
              <a:rPr lang="el-GR" dirty="0" smtClean="0"/>
              <a:t> που είναι ελεύθερο στην στοματική κοιλότητα (μύλη). </a:t>
            </a:r>
            <a:endParaRPr lang="en-US" dirty="0" smtClean="0"/>
          </a:p>
          <a:p>
            <a:pPr fontAlgn="base"/>
            <a:r>
              <a:rPr lang="el-GR" b="1" dirty="0" smtClean="0">
                <a:solidFill>
                  <a:srgbClr val="FF0000"/>
                </a:solidFill>
              </a:rPr>
              <a:t>Είναι </a:t>
            </a:r>
            <a:r>
              <a:rPr lang="el-GR" b="1" dirty="0">
                <a:solidFill>
                  <a:srgbClr val="FF0000"/>
                </a:solidFill>
              </a:rPr>
              <a:t>παχύτερη στην περιοχή της μασητικής επιφάνειας</a:t>
            </a:r>
            <a:r>
              <a:rPr lang="el-GR" dirty="0"/>
              <a:t>, ενώ σταδιακά </a:t>
            </a:r>
            <a:r>
              <a:rPr lang="el-GR" b="1" dirty="0" smtClean="0">
                <a:solidFill>
                  <a:srgbClr val="FF0000"/>
                </a:solidFill>
              </a:rPr>
              <a:t>λεπταίνει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προχωρώντας </a:t>
            </a:r>
            <a:r>
              <a:rPr lang="el-GR" dirty="0"/>
              <a:t>προς την βάση του δοντιού μέχρι την περιοχή του αυχένα </a:t>
            </a:r>
            <a:r>
              <a:rPr lang="el-GR" dirty="0" smtClean="0"/>
              <a:t>όπου </a:t>
            </a:r>
            <a:r>
              <a:rPr lang="el-GR" b="1" dirty="0" smtClean="0">
                <a:solidFill>
                  <a:srgbClr val="FF0000"/>
                </a:solidFill>
              </a:rPr>
              <a:t>αντικαθίσταται </a:t>
            </a:r>
            <a:r>
              <a:rPr lang="el-GR" b="1" dirty="0">
                <a:solidFill>
                  <a:srgbClr val="FF0000"/>
                </a:solidFill>
              </a:rPr>
              <a:t>από την οστεΐνη που καλύπτει την ρίζα.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/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</a:rPr>
              <a:t>Οδοντίνη</a:t>
            </a:r>
            <a:endParaRPr lang="el-GR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0744"/>
            <a:ext cx="10515600" cy="4796219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l-GR" b="1" dirty="0" smtClean="0">
                <a:solidFill>
                  <a:srgbClr val="0070C0"/>
                </a:solidFill>
              </a:rPr>
              <a:t>Η </a:t>
            </a:r>
            <a:r>
              <a:rPr lang="el-GR" b="1" dirty="0">
                <a:solidFill>
                  <a:srgbClr val="0070C0"/>
                </a:solidFill>
              </a:rPr>
              <a:t>οδοντίνη αποτελεί το μεγαλύτερο τμήμα του δοντιού</a:t>
            </a:r>
            <a:r>
              <a:rPr lang="el-GR" dirty="0">
                <a:solidFill>
                  <a:srgbClr val="0070C0"/>
                </a:solidFill>
              </a:rPr>
              <a:t>. Καλύπτεται απο το σμάλτο </a:t>
            </a:r>
            <a:r>
              <a:rPr lang="el-GR" dirty="0"/>
              <a:t>και την οστεΐνη στις περιοχές της μύλης και της ρίζας αντίστοιχα. </a:t>
            </a:r>
            <a:r>
              <a:rPr lang="el-GR" b="1" dirty="0">
                <a:solidFill>
                  <a:srgbClr val="0070C0"/>
                </a:solidFill>
              </a:rPr>
              <a:t>Περιβάλλει και προστατεύει το ζωντανό τμήμα του δοντιού</a:t>
            </a:r>
            <a:r>
              <a:rPr lang="el-GR" dirty="0"/>
              <a:t>, </a:t>
            </a:r>
            <a:r>
              <a:rPr lang="el-GR" b="1" dirty="0">
                <a:solidFill>
                  <a:srgbClr val="0070C0"/>
                </a:solidFill>
              </a:rPr>
              <a:t>δηλαδή τον πολφό.</a:t>
            </a:r>
          </a:p>
          <a:p>
            <a:pPr fontAlgn="base"/>
            <a:r>
              <a:rPr lang="el-GR" dirty="0"/>
              <a:t>Η οδοντίνη έχει ελαφρά κίτρινο χρώμα και είναι αυτή που καθορίζει κυρίως το φυσικό χρώμα του δοντιού μέσα απο το σχετικά διαφανές σμάλτο. Αποτελείται κατά 70% ανόργανα συστατικά και έχει μια πορώδη δομή με μικροσωληνάρια όπου νευρικές απολήξεις που εισέρχονται από τον πολφό και καταλήγουν προς την αδαμαντίνη, </a:t>
            </a:r>
            <a:r>
              <a:rPr lang="el-GR" dirty="0">
                <a:solidFill>
                  <a:srgbClr val="FF0000"/>
                </a:solidFill>
              </a:rPr>
              <a:t>κάνοντας το δόντι να αισθάνεται τα εξωτερικά ερεθίσματα και να αποκτά την αίσθηση του ζεστού και κρύου.</a:t>
            </a:r>
          </a:p>
          <a:p>
            <a:pPr fontAlgn="base"/>
            <a:r>
              <a:rPr lang="el-GR" b="1" dirty="0">
                <a:solidFill>
                  <a:srgbClr val="0070C0"/>
                </a:solidFill>
              </a:rPr>
              <a:t>Η οδοντίνη είναι αρκετά πιο μαλακή απο την αδαμαντίνη</a:t>
            </a:r>
            <a:r>
              <a:rPr lang="el-GR" dirty="0"/>
              <a:t>. </a:t>
            </a:r>
            <a:r>
              <a:rPr lang="el-GR" b="1" i="1" dirty="0">
                <a:solidFill>
                  <a:srgbClr val="FF0000"/>
                </a:solidFill>
              </a:rPr>
              <a:t>Είναι ιδιαίτερα ευάλωτη στην τερηδόνα, αν χαθεί ή αδυνατίσει το προστατευτικό στρώμα της αδαμαντίνης (ή της οστείνης) που την καλύπτει.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52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</a:rPr>
              <a:t>Οστεΐνη</a:t>
            </a:r>
            <a:endParaRPr lang="el-GR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456"/>
            <a:ext cx="10515600" cy="481450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l-GR" b="1" dirty="0"/>
              <a:t/>
            </a:r>
            <a:br>
              <a:rPr lang="el-GR" b="1" dirty="0"/>
            </a:br>
            <a:r>
              <a:rPr lang="el-GR" b="1" dirty="0" smtClean="0"/>
              <a:t>Η </a:t>
            </a:r>
            <a:r>
              <a:rPr lang="el-GR" b="1" dirty="0"/>
              <a:t>οστεΐνη είναι το εξωτερικό στρώμα της ρίζας του δοντιού </a:t>
            </a:r>
            <a:r>
              <a:rPr lang="el-GR" dirty="0"/>
              <a:t>και </a:t>
            </a:r>
            <a:r>
              <a:rPr lang="el-GR" dirty="0">
                <a:solidFill>
                  <a:srgbClr val="002060"/>
                </a:solidFill>
              </a:rPr>
              <a:t>καλύπτει το τμήμα του δοντιού που βρίσκεται μέσα στο οστό κάτω από τα ούλα. </a:t>
            </a:r>
            <a:r>
              <a:rPr lang="el-GR" dirty="0"/>
              <a:t>Είναι περίπου όσο σκληρή και η αδαμαντίνη, αλλά έχει σχετικά μικρότερη περιεκτικότητα σε ανόργανα συστατικά.</a:t>
            </a:r>
          </a:p>
          <a:p>
            <a:pPr marL="0" indent="0" fontAlgn="base">
              <a:buNone/>
            </a:pPr>
            <a:r>
              <a:rPr lang="el-GR" dirty="0"/>
              <a:t>Η οστεΐνη  </a:t>
            </a:r>
            <a:r>
              <a:rPr lang="el-GR" b="1" dirty="0">
                <a:solidFill>
                  <a:srgbClr val="FFC000"/>
                </a:solidFill>
              </a:rPr>
              <a:t>έχει ελαφρά κίτρινο χρώμα</a:t>
            </a:r>
            <a:r>
              <a:rPr lang="el-GR" dirty="0"/>
              <a:t>, λίγο πιο ανοιχτό απο αυτό της οδοντίνης. </a:t>
            </a:r>
            <a:r>
              <a:rPr lang="el-GR" b="1" dirty="0"/>
              <a:t>Δεν είναι διαφανής σαν την αδαμαντίνη</a:t>
            </a:r>
            <a:r>
              <a:rPr lang="el-GR" dirty="0"/>
              <a:t>.</a:t>
            </a:r>
          </a:p>
          <a:p>
            <a:pPr marL="0" indent="0" fontAlgn="base">
              <a:buNone/>
            </a:pPr>
            <a:r>
              <a:rPr lang="el-GR" b="1" dirty="0">
                <a:solidFill>
                  <a:srgbClr val="FF0000"/>
                </a:solidFill>
              </a:rPr>
              <a:t>Ρόλος της είναι να προστατεύει τη ρίζα και να βοηθά στη συγκράτηση του δοντιού μέσα στο οστό της γνάθου</a:t>
            </a:r>
            <a:r>
              <a:rPr lang="el-GR" dirty="0"/>
              <a:t>. Συνδετικές ίνες (περιοδοντικοί σύνδεσμοι) ενώνουν την επιφάνεια της οστεΐνης με το οστό της γνάθου και κρατούν το δόντι σταθερό στην θέση του.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36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2251</Words>
  <Application>Microsoft Office PowerPoint</Application>
  <PresentationFormat>Widescreen</PresentationFormat>
  <Paragraphs>189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Office Theme</vt:lpstr>
      <vt:lpstr>Υγιεινή - Μικροβιολογία</vt:lpstr>
      <vt:lpstr>Περιεχόμενα</vt:lpstr>
      <vt:lpstr>Στοματική υγιεινή</vt:lpstr>
      <vt:lpstr>Στοματική υγιεινή (συνέχεια)</vt:lpstr>
      <vt:lpstr>Στοματική υγιεινή (συνέχεια)</vt:lpstr>
      <vt:lpstr>Οδοντική τερηδόνα</vt:lpstr>
      <vt:lpstr>Αδαμαντίνη</vt:lpstr>
      <vt:lpstr>Οδοντίνη</vt:lpstr>
      <vt:lpstr>Οστεΐνη</vt:lpstr>
      <vt:lpstr>Οδοντική τερηδόνα</vt:lpstr>
      <vt:lpstr>Οδοντική τερηδόνα (συνέχεια)</vt:lpstr>
      <vt:lpstr>Οδοντική μικροβιακή πλάκα</vt:lpstr>
      <vt:lpstr>Οδοντική τερηδόνα (συνέχεια) Σύνδρομο της φιάλης του γάλακτος</vt:lpstr>
      <vt:lpstr>Νεογιλά δόντια - Σύνδρομο του μπιμπερό</vt:lpstr>
      <vt:lpstr>Οι επιπτώσεις των τερηδονισμένων δοντιών στα μικρά παιδιά είναι:</vt:lpstr>
      <vt:lpstr>Νοσήματα του περιοδοντίου  (ουλίτιδα, περιοδοντίτιδα).</vt:lpstr>
      <vt:lpstr>Ουλίτιδα</vt:lpstr>
      <vt:lpstr>Περιοδοντίτιδα</vt:lpstr>
      <vt:lpstr>Ουλίτιδα - Περιοδοντίτιδα</vt:lpstr>
      <vt:lpstr>Για τη δημιουργία νοσημάτων του περιοδοντίου συμβάλλουν οι εξής παράγοντες:</vt:lpstr>
      <vt:lpstr>Μέτρα Προφύλαξης:</vt:lpstr>
      <vt:lpstr>Εργατικό ατύχημα</vt:lpstr>
      <vt:lpstr>Υγιεινή της εργασίας: Εργατικό ατύχημα</vt:lpstr>
      <vt:lpstr>Βλαπτικοί παράγοντες, που επηρεάζουν την υγεία των εργαζομένων είναι:</vt:lpstr>
      <vt:lpstr>Βλαπτικοί παράγοντες, που επηρεάζουν την υγεία των εργαζομένων είναι:</vt:lpstr>
      <vt:lpstr>Βλαπτικοί παράγοντες, που επηρεάζουν την υγεία των εργαζομένων είναι:</vt:lpstr>
      <vt:lpstr>ΕΡΓΑΤΙΚΟ ΑΤΥΧΗΜΑ</vt:lpstr>
      <vt:lpstr>Τα εργατικά ατυχήματα οφείλονται: </vt:lpstr>
      <vt:lpstr>Η πρόληψη περιλαμβάνει: </vt:lpstr>
      <vt:lpstr>Πρόληψη</vt:lpstr>
      <vt:lpstr>ΕΠΑΓΓΕΛΜΑΤΙΚΑ ΝΟΣΗΜΑΤΑ</vt:lpstr>
      <vt:lpstr>ΕΠΑΓΓΕΛΜΑΤΙΚΑ ΝΟΣΗΜΑΤΑ</vt:lpstr>
      <vt:lpstr>1. Επαγγελματικοί καρκίνοι </vt:lpstr>
      <vt:lpstr>Μέτρα Προφύλαξης:</vt:lpstr>
      <vt:lpstr>Προστατευτική ενδυμασία</vt:lpstr>
      <vt:lpstr>2. Επαγγελματικές πνευμονοπάθειες</vt:lpstr>
      <vt:lpstr>Μέτρα Προφύλαξης:</vt:lpstr>
      <vt:lpstr>Οι κυριότερες σκόνες που δημιουργούν πνευμονοκονιάσεις είναι:</vt:lpstr>
      <vt:lpstr>3. Επαγγελματικές δερματοπάθειες</vt:lpstr>
      <vt:lpstr>Η πρόληψη επαγγελματικών δερματοπαθειών περιλαμβάνει:</vt:lpstr>
      <vt:lpstr>4. Επαγγελματικές δηλητηριάσεις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Υγιεινή - Μικροβιολογία</dc:title>
  <dc:creator>Microsoft account</dc:creator>
  <cp:lastModifiedBy>Microsoft account</cp:lastModifiedBy>
  <cp:revision>19</cp:revision>
  <dcterms:created xsi:type="dcterms:W3CDTF">2022-11-08T07:24:22Z</dcterms:created>
  <dcterms:modified xsi:type="dcterms:W3CDTF">2022-11-09T08:11:25Z</dcterms:modified>
</cp:coreProperties>
</file>