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8" r:id="rId5"/>
    <p:sldId id="261" r:id="rId6"/>
    <p:sldId id="262" r:id="rId7"/>
    <p:sldId id="263" r:id="rId8"/>
    <p:sldId id="259" r:id="rId9"/>
    <p:sldId id="260" r:id="rId10"/>
    <p:sldId id="265" r:id="rId11"/>
    <p:sldId id="272" r:id="rId12"/>
    <p:sldId id="271" r:id="rId13"/>
    <p:sldId id="266" r:id="rId14"/>
    <p:sldId id="269" r:id="rId15"/>
    <p:sldId id="273" r:id="rId16"/>
    <p:sldId id="270" r:id="rId17"/>
    <p:sldId id="267" r:id="rId18"/>
    <p:sldId id="26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72" d="100"/>
          <a:sy n="72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1940B9F-B496-4780-88EB-04776415B742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F9DCF27-0FA1-4035-862A-E2A905CBF6FF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- Ορθογώνιο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Ορθογώνιο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0B9F-B496-4780-88EB-04776415B742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CF27-0FA1-4035-862A-E2A905CBF6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0B9F-B496-4780-88EB-04776415B742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CF27-0FA1-4035-862A-E2A905CBF6FF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0B9F-B496-4780-88EB-04776415B742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CF27-0FA1-4035-862A-E2A905CBF6F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1940B9F-B496-4780-88EB-04776415B742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F9DCF27-0FA1-4035-862A-E2A905CBF6FF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0B9F-B496-4780-88EB-04776415B742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CF27-0FA1-4035-862A-E2A905CBF6F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0B9F-B496-4780-88EB-04776415B742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CF27-0FA1-4035-862A-E2A905CBF6FF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0B9F-B496-4780-88EB-04776415B742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CF27-0FA1-4035-862A-E2A905CBF6FF}" type="slidenum">
              <a:rPr lang="el-GR" smtClean="0"/>
              <a:t>‹#›</a:t>
            </a:fld>
            <a:endParaRPr lang="el-GR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0B9F-B496-4780-88EB-04776415B742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CF27-0FA1-4035-862A-E2A905CBF6FF}" type="slidenum">
              <a:rPr lang="el-GR" smtClean="0"/>
              <a:t>‹#›</a:t>
            </a:fld>
            <a:endParaRPr lang="el-GR"/>
          </a:p>
        </p:txBody>
      </p:sp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0B9F-B496-4780-88EB-04776415B742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CF27-0FA1-4035-862A-E2A905CBF6F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0B9F-B496-4780-88EB-04776415B742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CF27-0FA1-4035-862A-E2A905CBF6F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940B9F-B496-4780-88EB-04776415B742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9DCF27-0FA1-4035-862A-E2A905CBF6FF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2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Ευθεία γραμμή σύνδεσης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Μάθημα: Αιμοδοσία</a:t>
            </a:r>
            <a:br>
              <a:rPr lang="el-GR" b="1" dirty="0"/>
            </a:br>
            <a:r>
              <a:rPr lang="el-GR" b="1" dirty="0"/>
              <a:t>Γ’ εξάμηνο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Σ.Α.Ε.Κ. </a:t>
            </a:r>
            <a:r>
              <a:rPr lang="el-GR" dirty="0" err="1"/>
              <a:t>Σίνδου</a:t>
            </a:r>
            <a:br>
              <a:rPr lang="el-GR" dirty="0"/>
            </a:br>
            <a:r>
              <a:rPr lang="el-GR" dirty="0"/>
              <a:t>Βοηθός Νοσηλευτή Γενικής Νοσηλείας</a:t>
            </a:r>
            <a:endParaRPr lang="el-GR" b="1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Εργαστηριακές εξετάσεις αιμοδότη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b="1" dirty="0"/>
              <a:t>Εργαστηριακές εξετάσεις που προηγούνται της αιμοληψίας</a:t>
            </a:r>
            <a:r>
              <a:rPr lang="el-GR" dirty="0"/>
              <a:t>:</a:t>
            </a:r>
          </a:p>
          <a:p>
            <a:r>
              <a:rPr lang="el-GR" dirty="0"/>
              <a:t>Τιμή αιμοσφαιρίνης και αιματοκρίτη</a:t>
            </a:r>
          </a:p>
          <a:p>
            <a:pPr>
              <a:buNone/>
            </a:pPr>
            <a:r>
              <a:rPr lang="el-GR" dirty="0"/>
              <a:t>Φυσιολογικές τιμές αιμοσφαιρίνης:</a:t>
            </a:r>
          </a:p>
          <a:p>
            <a:pPr>
              <a:buNone/>
            </a:pPr>
            <a:r>
              <a:rPr lang="el-GR" dirty="0"/>
              <a:t>-για τον άντρα: 13,5- 18</a:t>
            </a:r>
            <a:r>
              <a:rPr lang="en-US" dirty="0"/>
              <a:t>g/</a:t>
            </a:r>
            <a:r>
              <a:rPr lang="en-US" dirty="0" err="1"/>
              <a:t>dL</a:t>
            </a:r>
            <a:endParaRPr lang="en-US" dirty="0"/>
          </a:p>
          <a:p>
            <a:pPr>
              <a:buNone/>
            </a:pPr>
            <a:r>
              <a:rPr lang="el-GR" dirty="0"/>
              <a:t>-για την γυναίκα:  12,5-16</a:t>
            </a:r>
            <a:r>
              <a:rPr lang="en-US" dirty="0"/>
              <a:t>g/</a:t>
            </a:r>
            <a:r>
              <a:rPr lang="en-US" dirty="0" err="1"/>
              <a:t>dL</a:t>
            </a:r>
            <a:endParaRPr lang="en-US" dirty="0"/>
          </a:p>
          <a:p>
            <a:pPr>
              <a:buNone/>
            </a:pPr>
            <a:r>
              <a:rPr lang="el-GR" dirty="0"/>
              <a:t>Φυσιολογικές τιμές αιματοκρίτη:</a:t>
            </a:r>
          </a:p>
          <a:p>
            <a:pPr>
              <a:buNone/>
            </a:pPr>
            <a:r>
              <a:rPr lang="el-GR" dirty="0"/>
              <a:t>-για τον άντρα:40-50%</a:t>
            </a:r>
          </a:p>
          <a:p>
            <a:pPr>
              <a:buNone/>
            </a:pPr>
            <a:r>
              <a:rPr lang="el-GR" dirty="0"/>
              <a:t>-για την γυναίκα 38-47%</a:t>
            </a:r>
          </a:p>
          <a:p>
            <a:pPr>
              <a:buNone/>
            </a:pPr>
            <a:r>
              <a:rPr lang="el-GR" b="1" dirty="0"/>
              <a:t>Συμπληρωματικές εξετάσεις που γίνονται μετά την αιμοληψία στις υπηρεσίες αιμοδοσίας:</a:t>
            </a:r>
          </a:p>
          <a:p>
            <a:r>
              <a:rPr lang="el-GR" dirty="0"/>
              <a:t>Προσδιορισμός της ομάδας αίματος του συστήματος ΑΒΟ</a:t>
            </a:r>
          </a:p>
          <a:p>
            <a:r>
              <a:rPr lang="el-GR" dirty="0"/>
              <a:t>Προσδιορισμός του συστήματος </a:t>
            </a:r>
            <a:r>
              <a:rPr lang="en-US" dirty="0"/>
              <a:t>Rhesus</a:t>
            </a:r>
          </a:p>
          <a:p>
            <a:r>
              <a:rPr lang="el-GR" dirty="0"/>
              <a:t>Δοκιμασίες για την ανίχνευση λοιμωδών και Σ.Μ.Ν. που μεταδίδονται με το αίμα, με μία τουλάχιστον αναγνωρισμένη ορολογική μέθοδο, με αντιδραστήρια μεγάλης ευαισθησίας και αξιοπιστίας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"/>
            <a:ext cx="732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732155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Φροντίδα αιμοδότη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Μετά το τέλος της αιμοληψίας ασκείται πίεση στο σημείο </a:t>
            </a:r>
            <a:r>
              <a:rPr lang="el-GR" dirty="0" err="1"/>
              <a:t>φλεβοκέντησης</a:t>
            </a:r>
            <a:r>
              <a:rPr lang="el-GR" dirty="0"/>
              <a:t>. Τονίζεται στον αιμοδότη να κρατήσει το χέρι τεντωμένο προς τα πάνω πιέζοντας.</a:t>
            </a:r>
          </a:p>
          <a:p>
            <a:r>
              <a:rPr lang="el-GR" dirty="0"/>
              <a:t>Ο αιμοδότης παραμένει ξαπλωμένος για 10 λεπτά, αν η γενική του κατάσταση είναι καλή, πηγαίνει στην αίθουσα ανάνηψης όπου του προσφέρεται χυμός και ελαφριά </a:t>
            </a:r>
            <a:r>
              <a:rPr lang="el-GR" dirty="0" err="1"/>
              <a:t>τροφη</a:t>
            </a:r>
            <a:endParaRPr lang="el-GR" dirty="0"/>
          </a:p>
          <a:p>
            <a:pPr>
              <a:buNone/>
            </a:pPr>
            <a:r>
              <a:rPr lang="el-GR" dirty="0"/>
              <a:t>Του δίνονται οδηγίες όπως:</a:t>
            </a:r>
          </a:p>
          <a:p>
            <a:r>
              <a:rPr lang="el-GR" dirty="0"/>
              <a:t>Να μην καπνίσει και να μην οδηγήσει για μία ώρα</a:t>
            </a:r>
          </a:p>
          <a:p>
            <a:r>
              <a:rPr lang="el-GR" dirty="0"/>
              <a:t>Να μην κουραστεί</a:t>
            </a:r>
          </a:p>
          <a:p>
            <a:r>
              <a:rPr lang="el-GR" dirty="0"/>
              <a:t>Να πιει αρκετά υγρά, όχι αλκοολούχα</a:t>
            </a:r>
          </a:p>
          <a:p>
            <a:r>
              <a:rPr lang="el-GR" dirty="0"/>
              <a:t>Να φάει ένα καλό γεύμα</a:t>
            </a:r>
          </a:p>
          <a:p>
            <a:r>
              <a:rPr lang="el-GR" dirty="0"/>
              <a:t>Αν παρουσιάσει αιμορραγία από το σημείο </a:t>
            </a:r>
            <a:r>
              <a:rPr lang="el-GR" dirty="0" err="1"/>
              <a:t>φλεβοκέντησης</a:t>
            </a:r>
            <a:r>
              <a:rPr lang="el-GR" dirty="0"/>
              <a:t>, να σηκώσει το χέρι ψηλά και να πιέσει το σημείο</a:t>
            </a:r>
          </a:p>
          <a:p>
            <a:r>
              <a:rPr lang="el-GR" dirty="0"/>
              <a:t>Αν δεν αισθάνεται καλά να </a:t>
            </a:r>
            <a:r>
              <a:rPr lang="el-GR" dirty="0" err="1"/>
              <a:t>ξαλώσει</a:t>
            </a:r>
            <a:endParaRPr lang="el-GR" dirty="0"/>
          </a:p>
          <a:p>
            <a:r>
              <a:rPr lang="el-GR" dirty="0"/>
              <a:t>Αν η αδιαθεσία επιμένει να επισκεφτεί γιατρό ή να επιστρέψει στην υπηρεσία αιμοδοσίας</a:t>
            </a:r>
          </a:p>
          <a:p>
            <a:r>
              <a:rPr lang="el-GR" dirty="0"/>
              <a:t>Αν αισθάνεται καλά μια ώρα μετά την αιμοληψία να επιστρέψει στις δραστηριότητες του , ένα δεν είναι ιδιαίτερα κουραστικές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Ανεπιθύμητες αντιδράσεις αιμοδότη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/>
              <a:t>    Η αφαίρεση μιας ομάδας αίματος από τον αιμοδότη συνήθως γίνεται καλά ανεκτή. Σε ένα μικρό ποσοστό αιμοδοτών εμφανίζονται ανεπιθύμητες αντιδράσεις από ψυχολογικούς λόγους λόγω της βελόνας και της θέας του αίματος.</a:t>
            </a:r>
          </a:p>
          <a:p>
            <a:pPr>
              <a:buNone/>
            </a:pPr>
            <a:r>
              <a:rPr lang="el-GR" dirty="0"/>
              <a:t>Τα συμπτώματα που εμφανίζονται συχνότερα:</a:t>
            </a:r>
          </a:p>
          <a:p>
            <a:r>
              <a:rPr lang="el-GR" dirty="0"/>
              <a:t>Ναυτία</a:t>
            </a:r>
          </a:p>
          <a:p>
            <a:r>
              <a:rPr lang="el-GR" dirty="0"/>
              <a:t>Ζάλη</a:t>
            </a:r>
          </a:p>
          <a:p>
            <a:r>
              <a:rPr lang="el-GR" dirty="0"/>
              <a:t>Αδυναμία </a:t>
            </a:r>
          </a:p>
          <a:p>
            <a:pPr>
              <a:buNone/>
            </a:pPr>
            <a:r>
              <a:rPr lang="el-GR" dirty="0"/>
              <a:t>Σπανιότερα:</a:t>
            </a:r>
          </a:p>
          <a:p>
            <a:r>
              <a:rPr lang="el-GR" dirty="0"/>
              <a:t>Απώλεια συνείδησης</a:t>
            </a:r>
          </a:p>
          <a:p>
            <a:r>
              <a:rPr lang="el-GR" dirty="0"/>
              <a:t>Σπασμοί </a:t>
            </a:r>
          </a:p>
          <a:p>
            <a:r>
              <a:rPr lang="el-GR" dirty="0"/>
              <a:t>Απώλεια ούρων και κοπράνων</a:t>
            </a:r>
          </a:p>
          <a:p>
            <a:pPr>
              <a:buNone/>
            </a:pPr>
            <a:r>
              <a:rPr lang="el-GR" dirty="0"/>
              <a:t>Αν επιμένουν και συνδυάζουν ψυχρό δέρμα και μεγάλη πτώση της ΑΠ απαιτείται ιατρική αντιμετώπιση.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Αντιμετώπιση ανεπιθύμητων αντιδράσεων           αιμοδότη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Με τις πρώτες ανεπιθύμητες αντιδράσεις η αιμοληψία διακόπτεται.</a:t>
            </a:r>
          </a:p>
          <a:p>
            <a:r>
              <a:rPr lang="el-GR" dirty="0"/>
              <a:t>Αλλαγή της κλίσης του κρεβατιού, με το κεφάλι χαμηλότερα από τον κορμό</a:t>
            </a:r>
          </a:p>
          <a:p>
            <a:r>
              <a:rPr lang="el-GR" dirty="0"/>
              <a:t>Χαλάρωση των ρούχων του αιμοδότη</a:t>
            </a:r>
          </a:p>
          <a:p>
            <a:r>
              <a:rPr lang="el-GR" dirty="0"/>
              <a:t>Καλός αερισμός της αίθουσας αιμοληψίας</a:t>
            </a:r>
          </a:p>
          <a:p>
            <a:r>
              <a:rPr lang="el-GR" dirty="0"/>
              <a:t>Αν χρειαστεί, αντιμετώπιση της κατάστασης με φαρμακευτική αγωγή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32155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Κάρτα αιμοδότη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/>
              <a:t>    Μετά την πρώτη αιμοληψία , ο αιμοδότης εφοδιάζεται με την κάρτα αιμοδότη όπου αναγράφονται τα στοιχεία του. Αυτά είναι:</a:t>
            </a:r>
          </a:p>
          <a:p>
            <a:r>
              <a:rPr lang="el-GR" dirty="0"/>
              <a:t> το επώνυμο</a:t>
            </a:r>
          </a:p>
          <a:p>
            <a:r>
              <a:rPr lang="el-GR" dirty="0"/>
              <a:t>το όνομα</a:t>
            </a:r>
          </a:p>
          <a:p>
            <a:r>
              <a:rPr lang="el-GR" dirty="0"/>
              <a:t>όνομα πατρός και μητρός</a:t>
            </a:r>
          </a:p>
          <a:p>
            <a:r>
              <a:rPr lang="el-GR" dirty="0"/>
              <a:t>Ημερομηνία γέννησης</a:t>
            </a:r>
          </a:p>
          <a:p>
            <a:r>
              <a:rPr lang="el-GR" dirty="0"/>
              <a:t>Η ομάδα αίματος και το </a:t>
            </a:r>
            <a:r>
              <a:rPr lang="en-US" dirty="0"/>
              <a:t>Rhesus</a:t>
            </a:r>
            <a:endParaRPr lang="el-GR" dirty="0"/>
          </a:p>
          <a:p>
            <a:r>
              <a:rPr lang="el-GR" dirty="0"/>
              <a:t>Ο αριθμός μητρώου αιμοδότη</a:t>
            </a:r>
          </a:p>
          <a:p>
            <a:pPr>
              <a:buNone/>
            </a:pPr>
            <a:r>
              <a:rPr lang="el-GR" dirty="0"/>
              <a:t>     Η κάρτα λειτουργεί ως τράπεζα , δηλαδή ο αιμοδότης μπορεί να ζητήσει τόσο αίμα, όσο κατέθεσε , είτε για τον ίδιο, είτε για στενό συγγενικό του πρόσωπο</a:t>
            </a:r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33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αιμοδοτών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επιλογή των αιμοδοτών γίνεται από το ιατρικό προσωπικό της αιμοδοσίας με σκοπό να καθοριστεί, εάν ο υποψήφιος δότης είναι ικανός να δώσει αίμα.</a:t>
            </a:r>
          </a:p>
          <a:p>
            <a:r>
              <a:rPr lang="el-GR" dirty="0"/>
              <a:t>Είναι μια απαραίτητη διαδικασία ώστε είναι κανένας βέβαιος ότι η αιμοληψία δεν θα βλάψει τον δότη και θα ωφελήσει τον δέκτη.</a:t>
            </a:r>
          </a:p>
          <a:p>
            <a:r>
              <a:rPr lang="el-GR" dirty="0"/>
              <a:t>Η επιλογή γίνεται με τη λήψη ιστορικού με την μορφή ερωτηματολογίου, την σύντομη κλινική εξέταση και με εργαστηριακές εξετάσεις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/>
          </a:bodyPr>
          <a:lstStyle/>
          <a:p>
            <a:r>
              <a:rPr lang="el-GR" dirty="0"/>
              <a:t>Προϋποθέσεις για την προσφορά αίματος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l-GR" dirty="0"/>
              <a:t>Το άτομο πρέπει να είναι υγιές  και μεταξύ 18-62 ετών</a:t>
            </a:r>
          </a:p>
          <a:p>
            <a:r>
              <a:rPr lang="el-GR" dirty="0"/>
              <a:t>Το ανώτερο όριο τακτικών αιμοληψιών είναι 3 φόρες για τις γυναίκες και 4 φορές το χρόνο για τους άντρες.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εξέταση αιμοδότη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/>
              <a:t>    </a:t>
            </a:r>
            <a:r>
              <a:rPr lang="el-GR" sz="3400" dirty="0"/>
              <a:t>Συνιστάται σύντομη κλινική εξέταση για την εκτίμηση της γενικής κατάστασης του αιμοδότη. Εξετάζεται η εμφάνιση(θρέψη), το βάρος, το δέρμα και τέλος η ψυχική κατάσταση του αιμοδότη.</a:t>
            </a:r>
          </a:p>
          <a:p>
            <a:r>
              <a:rPr lang="el-GR" sz="3400" dirty="0"/>
              <a:t>Καλή εμφάνιση</a:t>
            </a:r>
          </a:p>
          <a:p>
            <a:r>
              <a:rPr lang="el-GR" sz="3400" dirty="0"/>
              <a:t>Καλό σωματικό βάρος, να μην υπολείπεται του κανονικού, ούτε να αναφέρει μεγάλη πρόσφατη απώλεια βάρους( άνδρες&lt;50</a:t>
            </a:r>
            <a:r>
              <a:rPr lang="en-US" sz="3400" dirty="0"/>
              <a:t>kg, </a:t>
            </a:r>
            <a:r>
              <a:rPr lang="el-GR" sz="3400" dirty="0"/>
              <a:t>γυναίκες&lt;48</a:t>
            </a:r>
            <a:r>
              <a:rPr lang="en-US" sz="3400" dirty="0"/>
              <a:t>kg)</a:t>
            </a:r>
          </a:p>
          <a:p>
            <a:r>
              <a:rPr lang="el-GR" sz="3400" dirty="0"/>
              <a:t>Καλή ψυχική κατάσταση, να είναι ήρεμος και όχι νευρικός και ανήσυχος</a:t>
            </a:r>
          </a:p>
          <a:p>
            <a:r>
              <a:rPr lang="el-GR" sz="3400" dirty="0"/>
              <a:t>Δέρμα καθαρό</a:t>
            </a:r>
          </a:p>
          <a:p>
            <a:r>
              <a:rPr lang="el-GR" sz="3400" dirty="0"/>
              <a:t>Φυσιολογική θερμοκρασία</a:t>
            </a:r>
          </a:p>
          <a:p>
            <a:r>
              <a:rPr lang="el-GR" sz="3400" dirty="0"/>
              <a:t>Ρυθμικές σφύξεις 60-110 ανά λεπτό</a:t>
            </a:r>
          </a:p>
          <a:p>
            <a:r>
              <a:rPr lang="el-GR" sz="3400" dirty="0"/>
              <a:t>Φυσιολογική αρτηριακή πίεση</a:t>
            </a:r>
          </a:p>
          <a:p>
            <a:pPr>
              <a:buNone/>
            </a:pPr>
            <a:r>
              <a:rPr lang="el-GR" sz="34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Λόγοι αποκλεισμού από την αιμοδοσία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/>
              <a:t>    Η αιμοδοσία απαγορεύεται οριστικά ή πρόσκαιρα σε άτομα , που στο ιστορικό τους αναφέρουν διάφορα νοσήματα ή παθολογικές καταστάσεις που μπορούν να επιβαρύνουν την υγεία του δότη ή κάποιο λοιμώδες νόσημα που μπορεί να μολύνει τον δέκτη. Έτσι η αιμοδοσία απαγορεύεται στις εξής περιπτώσεις:</a:t>
            </a:r>
          </a:p>
          <a:p>
            <a:r>
              <a:rPr lang="el-GR" dirty="0"/>
              <a:t>Σε άτομα που προσβλήθηκαν με </a:t>
            </a:r>
            <a:r>
              <a:rPr lang="el-GR" b="1" dirty="0"/>
              <a:t>ελονοσία.</a:t>
            </a:r>
            <a:r>
              <a:rPr lang="el-GR" dirty="0"/>
              <a:t> Άτομα που έχουν ταξιδέψει σε χώρες που ενδημεί η ελονοσία μπορούν να δώσουν αίμα 6 μήνες μετά την επιστροφή τους αν δεν έχουν πυρετό και συμπτώματα, ενώ άτομα που έχουν νοσήσει μπορούν να δώσουν αίμα τρία χρόνια μετά την εγκατάσταση τους στη χώρα μας</a:t>
            </a:r>
          </a:p>
          <a:p>
            <a:r>
              <a:rPr lang="el-GR" dirty="0"/>
              <a:t>Σε άτομα που έχουν θετικό Αυστραλιανό αντιγόνο ηπατίτιδας Β και το αντίσωμα κατά της ηπατίτιδας </a:t>
            </a:r>
            <a:r>
              <a:rPr lang="en-US" dirty="0"/>
              <a:t>C </a:t>
            </a:r>
            <a:r>
              <a:rPr lang="el-GR" dirty="0"/>
              <a:t>και άτομα που έχουν έρθει σε στενή επαφή με άτομο που έπασχε με ηπατίτιδα, αποκλείονται για 6 μήνες</a:t>
            </a:r>
          </a:p>
          <a:p>
            <a:r>
              <a:rPr lang="el-GR" dirty="0"/>
              <a:t>Άτομα με κάποια λοίμωξη , απαιτείται  να είναι χωρίς συμπτώματα τουλάχιστον για 7 ημέρες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Λόγοι αποκλεισμού από την αιμοδοσία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Άτομα που πάσχουν από χρόνια νοσήματα, όπως σακχαρώδη διαβήτη, υπέρταση, καρδιοπάθειες, νεφροπάθεια, ηπατοπάθεια, αναιμία και λοιπά σοβαρά νοσήματα</a:t>
            </a:r>
          </a:p>
          <a:p>
            <a:r>
              <a:rPr lang="el-GR" dirty="0"/>
              <a:t>Σε άτομα με αφροδίσια νοσήματα</a:t>
            </a:r>
          </a:p>
          <a:p>
            <a:r>
              <a:rPr lang="el-GR" dirty="0"/>
              <a:t>Άτομα που παίρνουν αντιβιοτικά,  πρέπει να περάσει μια εβδομάδα μετά τη λήξη της θεραπείας</a:t>
            </a:r>
          </a:p>
          <a:p>
            <a:r>
              <a:rPr lang="el-GR" dirty="0"/>
              <a:t>Άτομα που έχουν υποβληθεί σε κάποιο μεγάλο χειρουργείο τους τελευταίους 6 μήνες ή εάν υπάρχει προγραμματισμένη χειρουργική επέμβαση στις επόμενες 6 εβδομάδες</a:t>
            </a:r>
          </a:p>
          <a:p>
            <a:r>
              <a:rPr lang="el-GR" dirty="0"/>
              <a:t>Έγκυες, θηλάζουσες γυναίκες, που δεν έχουν περάσει 6 μήνες από τον τοκετό</a:t>
            </a:r>
          </a:p>
          <a:p>
            <a:r>
              <a:rPr lang="el-GR" dirty="0"/>
              <a:t>Άτομα που υποπτεύονται ότι έχουν κολλήσει ή εάν γνωρίζουν ότι έχουν κάποιο σεξουαλικώς μεταδιδόμενο νόσημα, όπως σύφιλη και </a:t>
            </a:r>
            <a:r>
              <a:rPr lang="en-US" dirty="0"/>
              <a:t>AIDS</a:t>
            </a:r>
            <a:r>
              <a:rPr lang="el-GR" dirty="0"/>
              <a:t>. σχετικά με το </a:t>
            </a:r>
            <a:r>
              <a:rPr lang="en-US" dirty="0"/>
              <a:t>AIDS </a:t>
            </a:r>
            <a:r>
              <a:rPr lang="el-GR" dirty="0"/>
              <a:t> δεν θα πρέπει να δίνουν αίμα άτομα με πολλούς ερωτικούς συντρόφους που δεν χρησιμοποιούν προφυλάξεις καθώς και άτομα που κάνουν χρήση ενδοφλέβιων ναρκωτικών </a:t>
            </a:r>
            <a:r>
              <a:rPr lang="el-GR" dirty="0" err="1"/>
              <a:t>ουσίων</a:t>
            </a:r>
            <a:endParaRPr lang="en-US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Λόγοι αποκλεισμού από την αιμοδοσία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l-GR" dirty="0"/>
              <a:t>Σε άτομα με εποχιακές και αλλεργικές εκδηλώσεις και λήψη αλλεργικών φαρμάκων συνιστάται προσωρινή απαγόρευση της αιμοδοσίας</a:t>
            </a:r>
          </a:p>
          <a:p>
            <a:r>
              <a:rPr lang="el-GR" dirty="0"/>
              <a:t>Σε άτομα που έχουν εμβολιαστεί για ιλαρά, παρωτίτιδα, κίτρινο πυρετό και </a:t>
            </a:r>
            <a:r>
              <a:rPr lang="el-GR" dirty="0" err="1"/>
              <a:t>πολυομυλίτιδα</a:t>
            </a:r>
            <a:r>
              <a:rPr lang="el-GR" dirty="0"/>
              <a:t> από το στόμα ( </a:t>
            </a:r>
            <a:r>
              <a:rPr lang="en-US" dirty="0"/>
              <a:t>SABIN) </a:t>
            </a:r>
            <a:r>
              <a:rPr lang="el-GR" dirty="0"/>
              <a:t>αποκλείονται για 3 εβδομάδες και άτομα που έχουν εμβολιαστεί για τέτανο, γρίπη, διφθερίτιδα, χολέρα, και </a:t>
            </a:r>
            <a:r>
              <a:rPr lang="el-GR" dirty="0" err="1"/>
              <a:t>πολυομυελίτιδα</a:t>
            </a:r>
            <a:r>
              <a:rPr lang="el-GR" dirty="0"/>
              <a:t> </a:t>
            </a:r>
            <a:r>
              <a:rPr lang="en-US" dirty="0"/>
              <a:t>SALK</a:t>
            </a:r>
            <a:r>
              <a:rPr lang="el-GR" dirty="0"/>
              <a:t> αποκλείονται για 24ώρες</a:t>
            </a:r>
          </a:p>
          <a:p>
            <a:r>
              <a:rPr lang="el-GR" dirty="0"/>
              <a:t>Σε άτομα με μεσογειακή αναιμία, δρεπανοκυτταρική αναιμία και ανεπάρκεια </a:t>
            </a:r>
            <a:r>
              <a:rPr lang="en-US" dirty="0"/>
              <a:t>G6PD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Ερωτηματολόγιο αιμοδοσίας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5758" y="1219200"/>
            <a:ext cx="4202506" cy="537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Ερωτηματολόγιο </a:t>
            </a:r>
            <a:r>
              <a:rPr lang="el-GR" dirty="0" err="1"/>
              <a:t>αιμοδόσίας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80854" y="1274992"/>
            <a:ext cx="3979378" cy="525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Ρίζε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174</TotalTime>
  <Words>995</Words>
  <Application>Microsoft Office PowerPoint</Application>
  <PresentationFormat>Προβολή στην οθόνη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Ρίζες</vt:lpstr>
      <vt:lpstr>Μάθημα: Αιμοδοσία Γ’ εξάμηνο</vt:lpstr>
      <vt:lpstr>Επιλογή αιμοδοτών </vt:lpstr>
      <vt:lpstr>Προϋποθέσεις για την προσφορά αίματος </vt:lpstr>
      <vt:lpstr>Κλινική εξέταση αιμοδότη</vt:lpstr>
      <vt:lpstr>Λόγοι αποκλεισμού από την αιμοδοσία</vt:lpstr>
      <vt:lpstr>Λόγοι αποκλεισμού από την αιμοδοσία</vt:lpstr>
      <vt:lpstr>Λόγοι αποκλεισμού από την αιμοδοσία</vt:lpstr>
      <vt:lpstr>Ερωτηματολόγιο αιμοδοσίας</vt:lpstr>
      <vt:lpstr>Ερωτηματολόγιο αιμοδόσίας</vt:lpstr>
      <vt:lpstr>Εργαστηριακές εξετάσεις αιμοδότη</vt:lpstr>
      <vt:lpstr>Παρουσίαση του PowerPoint</vt:lpstr>
      <vt:lpstr>Παρουσίαση του PowerPoint</vt:lpstr>
      <vt:lpstr>Φροντίδα αιμοδότη </vt:lpstr>
      <vt:lpstr>Ανεπιθύμητες αντιδράσεις αιμοδότη</vt:lpstr>
      <vt:lpstr>Αντιμετώπιση ανεπιθύμητων αντιδράσεων           αιμοδότη</vt:lpstr>
      <vt:lpstr>Παρουσίαση του PowerPoint</vt:lpstr>
      <vt:lpstr>Κάρτα αιμοδότη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Μαθημα: Αιμοδοσία Γ’ εξαμηνο</dc:title>
  <dc:creator>User</dc:creator>
  <cp:lastModifiedBy>iliana maipa</cp:lastModifiedBy>
  <cp:revision>22</cp:revision>
  <dcterms:created xsi:type="dcterms:W3CDTF">1980-03-14T00:47:51Z</dcterms:created>
  <dcterms:modified xsi:type="dcterms:W3CDTF">2024-12-18T19:58:09Z</dcterms:modified>
</cp:coreProperties>
</file>