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7" r:id="rId3"/>
    <p:sldId id="288" r:id="rId4"/>
    <p:sldId id="290" r:id="rId5"/>
    <p:sldId id="281" r:id="rId6"/>
    <p:sldId id="286" r:id="rId7"/>
    <p:sldId id="285" r:id="rId8"/>
    <p:sldId id="282" r:id="rId9"/>
    <p:sldId id="292" r:id="rId10"/>
    <p:sldId id="291" r:id="rId11"/>
    <p:sldId id="294" r:id="rId12"/>
    <p:sldId id="295" r:id="rId13"/>
    <p:sldId id="296" r:id="rId14"/>
    <p:sldId id="297" r:id="rId15"/>
    <p:sldId id="280" r:id="rId16"/>
    <p:sldId id="279" r:id="rId17"/>
    <p:sldId id="298" r:id="rId18"/>
    <p:sldId id="29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p:cViewPr varScale="1">
        <p:scale>
          <a:sx n="67" d="100"/>
          <a:sy n="67" d="100"/>
        </p:scale>
        <p:origin x="-83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445402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627475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Tree>
    <p:extLst>
      <p:ext uri="{BB962C8B-B14F-4D97-AF65-F5344CB8AC3E}">
        <p14:creationId xmlns:p14="http://schemas.microsoft.com/office/powerpoint/2010/main" val="3895488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452117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Tree>
    <p:extLst>
      <p:ext uri="{BB962C8B-B14F-4D97-AF65-F5344CB8AC3E}">
        <p14:creationId xmlns:p14="http://schemas.microsoft.com/office/powerpoint/2010/main" val="862476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703927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4107915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826999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3697011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3127389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04602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812794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528049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8" name="Footer Placeholder 7"/>
          <p:cNvSpPr>
            <a:spLocks noGrp="1"/>
          </p:cNvSpPr>
          <p:nvPr>
            <p:ph type="ftr" sz="quarter" idx="11"/>
          </p:nvPr>
        </p:nvSpPr>
        <p:spPr/>
        <p:txBody>
          <a:bodyPr/>
          <a:lstStyle/>
          <a:p>
            <a:endParaRPr lang="el-GR">
              <a:solidFill>
                <a:prstClr val="white">
                  <a:tint val="75000"/>
                </a:prstClr>
              </a:solidFill>
            </a:endParaRPr>
          </a:p>
        </p:txBody>
      </p:sp>
      <p:sp>
        <p:nvSpPr>
          <p:cNvPr id="9" name="Slide Number Placeholder 8"/>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304239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4" name="Footer Placeholder 3"/>
          <p:cNvSpPr>
            <a:spLocks noGrp="1"/>
          </p:cNvSpPr>
          <p:nvPr>
            <p:ph type="ftr" sz="quarter" idx="11"/>
          </p:nvPr>
        </p:nvSpPr>
        <p:spPr/>
        <p:txBody>
          <a:bodyPr/>
          <a:lstStyle/>
          <a:p>
            <a:endParaRPr lang="el-GR">
              <a:solidFill>
                <a:prstClr val="white">
                  <a:tint val="75000"/>
                </a:prstClr>
              </a:solidFill>
            </a:endParaRPr>
          </a:p>
        </p:txBody>
      </p:sp>
      <p:sp>
        <p:nvSpPr>
          <p:cNvPr id="5" name="Slide Number Placeholder 4"/>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5870694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3" name="Footer Placeholder 2"/>
          <p:cNvSpPr>
            <a:spLocks noGrp="1"/>
          </p:cNvSpPr>
          <p:nvPr>
            <p:ph type="ftr" sz="quarter" idx="11"/>
          </p:nvPr>
        </p:nvSpPr>
        <p:spPr/>
        <p:txBody>
          <a:bodyPr/>
          <a:lstStyle/>
          <a:p>
            <a:endParaRPr lang="el-GR">
              <a:solidFill>
                <a:prstClr val="white">
                  <a:tint val="75000"/>
                </a:prstClr>
              </a:solidFill>
            </a:endParaRPr>
          </a:p>
        </p:txBody>
      </p:sp>
      <p:sp>
        <p:nvSpPr>
          <p:cNvPr id="4" name="Slide Number Placeholder 3"/>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757881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511595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366619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2451528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Tree>
    <p:extLst>
      <p:ext uri="{BB962C8B-B14F-4D97-AF65-F5344CB8AC3E}">
        <p14:creationId xmlns:p14="http://schemas.microsoft.com/office/powerpoint/2010/main" val="1905387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9131352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DDDDDD"/>
                </a:solidFill>
                <a:latin typeface="Arial"/>
              </a:rPr>
              <a:t>”</a:t>
            </a:r>
          </a:p>
        </p:txBody>
      </p:sp>
    </p:spTree>
    <p:extLst>
      <p:ext uri="{BB962C8B-B14F-4D97-AF65-F5344CB8AC3E}">
        <p14:creationId xmlns:p14="http://schemas.microsoft.com/office/powerpoint/2010/main" val="89813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4025486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180118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746682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11"/>
          </p:nvPr>
        </p:nvSpPr>
        <p:spPr/>
        <p:txBody>
          <a:bodyPr/>
          <a:lstStyle/>
          <a:p>
            <a:endParaRPr lang="el-GR">
              <a:solidFill>
                <a:prstClr val="white">
                  <a:tint val="75000"/>
                </a:prstClr>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406850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1888412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8" name="Footer Placeholder 7"/>
          <p:cNvSpPr>
            <a:spLocks noGrp="1"/>
          </p:cNvSpPr>
          <p:nvPr>
            <p:ph type="ftr" sz="quarter" idx="11"/>
          </p:nvPr>
        </p:nvSpPr>
        <p:spPr/>
        <p:txBody>
          <a:bodyPr/>
          <a:lstStyle/>
          <a:p>
            <a:endParaRPr lang="el-GR">
              <a:solidFill>
                <a:prstClr val="white">
                  <a:tint val="75000"/>
                </a:prstClr>
              </a:solidFill>
            </a:endParaRPr>
          </a:p>
        </p:txBody>
      </p:sp>
      <p:sp>
        <p:nvSpPr>
          <p:cNvPr id="9" name="Slide Number Placeholder 8"/>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166493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4" name="Footer Placeholder 3"/>
          <p:cNvSpPr>
            <a:spLocks noGrp="1"/>
          </p:cNvSpPr>
          <p:nvPr>
            <p:ph type="ftr" sz="quarter" idx="11"/>
          </p:nvPr>
        </p:nvSpPr>
        <p:spPr/>
        <p:txBody>
          <a:bodyPr/>
          <a:lstStyle/>
          <a:p>
            <a:endParaRPr lang="el-GR">
              <a:solidFill>
                <a:prstClr val="white">
                  <a:tint val="75000"/>
                </a:prstClr>
              </a:solidFill>
            </a:endParaRPr>
          </a:p>
        </p:txBody>
      </p:sp>
      <p:sp>
        <p:nvSpPr>
          <p:cNvPr id="5" name="Slide Number Placeholder 4"/>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21069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3" name="Footer Placeholder 2"/>
          <p:cNvSpPr>
            <a:spLocks noGrp="1"/>
          </p:cNvSpPr>
          <p:nvPr>
            <p:ph type="ftr" sz="quarter" idx="11"/>
          </p:nvPr>
        </p:nvSpPr>
        <p:spPr/>
        <p:txBody>
          <a:bodyPr/>
          <a:lstStyle/>
          <a:p>
            <a:endParaRPr lang="el-GR">
              <a:solidFill>
                <a:prstClr val="white">
                  <a:tint val="75000"/>
                </a:prstClr>
              </a:solidFill>
            </a:endParaRPr>
          </a:p>
        </p:txBody>
      </p:sp>
      <p:sp>
        <p:nvSpPr>
          <p:cNvPr id="4" name="Slide Number Placeholder 3"/>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649617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86629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6" name="Footer Placeholder 5"/>
          <p:cNvSpPr>
            <a:spLocks noGrp="1"/>
          </p:cNvSpPr>
          <p:nvPr>
            <p:ph type="ftr" sz="quarter" idx="11"/>
          </p:nvPr>
        </p:nvSpPr>
        <p:spPr/>
        <p:txBody>
          <a:bodyPr/>
          <a:lstStyle/>
          <a:p>
            <a:endParaRPr lang="el-GR">
              <a:solidFill>
                <a:prstClr val="white">
                  <a:tint val="75000"/>
                </a:prstClr>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91402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solidFill>
                <a:prstClr val="white">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42410880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A3C07D-4D44-4B48-ADBA-8E08AEBF637B}" type="datetimeFigureOut">
              <a:rPr lang="el-GR" smtClean="0">
                <a:solidFill>
                  <a:prstClr val="white">
                    <a:tint val="75000"/>
                  </a:prstClr>
                </a:solidFill>
              </a:rPr>
              <a:pPr/>
              <a:t>30/11/2024</a:t>
            </a:fld>
            <a:endParaRPr lang="el-GR">
              <a:solidFill>
                <a:prstClr val="white">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solidFill>
                <a:prstClr val="white">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2667FF3-8C8A-49CD-B6DE-5A4541E45C6A}" type="slidenum">
              <a:rPr lang="el-GR" smtClean="0">
                <a:solidFill>
                  <a:srgbClr val="DDDDDD"/>
                </a:solidFill>
              </a:rPr>
              <a:pPr/>
              <a:t>‹#›</a:t>
            </a:fld>
            <a:endParaRPr lang="el-GR">
              <a:solidFill>
                <a:srgbClr val="DDDDDD"/>
              </a:solidFill>
            </a:endParaRPr>
          </a:p>
        </p:txBody>
      </p:sp>
    </p:spTree>
    <p:extLst>
      <p:ext uri="{BB962C8B-B14F-4D97-AF65-F5344CB8AC3E}">
        <p14:creationId xmlns:p14="http://schemas.microsoft.com/office/powerpoint/2010/main" val="2029775371"/>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latin typeface="Calibri" panose="020F0502020204030204" pitchFamily="34" charset="0"/>
              </a:rPr>
              <a:t>Εισαγωγή στη Γενική </a:t>
            </a:r>
            <a:r>
              <a:rPr lang="el-GR" b="1" dirty="0" smtClean="0">
                <a:latin typeface="Calibri" panose="020F0502020204030204" pitchFamily="34" charset="0"/>
              </a:rPr>
              <a:t>Ψυχολογία</a:t>
            </a:r>
            <a:br>
              <a:rPr lang="el-GR" b="1" dirty="0" smtClean="0">
                <a:latin typeface="Calibri" panose="020F0502020204030204" pitchFamily="34" charset="0"/>
              </a:rPr>
            </a:br>
            <a:r>
              <a:rPr lang="el-GR" b="1" dirty="0" smtClean="0">
                <a:latin typeface="Calibri" panose="020F0502020204030204" pitchFamily="34" charset="0"/>
              </a:rPr>
              <a:t>Α΄ εξάμηνο</a:t>
            </a:r>
            <a:endParaRPr lang="el-GR" b="1" dirty="0">
              <a:latin typeface="Calibri" panose="020F0502020204030204" pitchFamily="34" charset="0"/>
            </a:endParaRPr>
          </a:p>
        </p:txBody>
      </p:sp>
      <p:sp>
        <p:nvSpPr>
          <p:cNvPr id="3" name="Subtitle 2"/>
          <p:cNvSpPr>
            <a:spLocks noGrp="1"/>
          </p:cNvSpPr>
          <p:nvPr>
            <p:ph type="subTitle" idx="1"/>
          </p:nvPr>
        </p:nvSpPr>
        <p:spPr>
          <a:xfrm>
            <a:off x="130003" y="4331330"/>
            <a:ext cx="9144000" cy="1655762"/>
          </a:xfrm>
        </p:spPr>
        <p:txBody>
          <a:bodyPr>
            <a:noAutofit/>
          </a:bodyPr>
          <a:lstStyle/>
          <a:p>
            <a:r>
              <a:rPr lang="el-GR" sz="2000" b="1" dirty="0" smtClean="0">
                <a:latin typeface="Calibri" panose="020F0502020204030204" pitchFamily="34" charset="0"/>
              </a:rPr>
              <a:t>Ειδικότητα: Βοηθός </a:t>
            </a:r>
            <a:r>
              <a:rPr lang="el-GR" sz="2000" b="1" dirty="0" smtClean="0">
                <a:latin typeface="Calibri" panose="020F0502020204030204" pitchFamily="34" charset="0"/>
              </a:rPr>
              <a:t>Εργοθεραπείας</a:t>
            </a:r>
            <a:endParaRPr lang="el-GR" sz="2000" b="1" dirty="0" smtClean="0">
              <a:latin typeface="Calibri" panose="020F0502020204030204" pitchFamily="34" charset="0"/>
            </a:endParaRPr>
          </a:p>
          <a:p>
            <a:r>
              <a:rPr lang="el-GR" sz="2000" b="1" dirty="0" smtClean="0">
                <a:latin typeface="Calibri" panose="020F0502020204030204" pitchFamily="34" charset="0"/>
              </a:rPr>
              <a:t>Μαρία Δημητριάδου</a:t>
            </a:r>
            <a:r>
              <a:rPr lang="en-US" sz="2000" b="1" dirty="0" smtClean="0">
                <a:latin typeface="Calibri" panose="020F0502020204030204" pitchFamily="34" charset="0"/>
              </a:rPr>
              <a:t> </a:t>
            </a:r>
            <a:endParaRPr lang="el-GR" sz="2000" b="1" dirty="0" smtClean="0">
              <a:latin typeface="Calibri" panose="020F0502020204030204" pitchFamily="34" charset="0"/>
            </a:endParaRPr>
          </a:p>
          <a:p>
            <a:r>
              <a:rPr lang="el-GR" sz="2000" b="1" dirty="0" smtClean="0">
                <a:latin typeface="Calibri" panose="020F0502020204030204" pitchFamily="34" charset="0"/>
              </a:rPr>
              <a:t>Ψυχολόγος Μ</a:t>
            </a:r>
            <a:r>
              <a:rPr lang="en-US" sz="2000" b="1" dirty="0">
                <a:latin typeface="Calibri" panose="020F0502020204030204" pitchFamily="34" charset="0"/>
              </a:rPr>
              <a:t>.</a:t>
            </a:r>
            <a:r>
              <a:rPr lang="el-GR" sz="2000" b="1" dirty="0">
                <a:latin typeface="Calibri" panose="020F0502020204030204" pitchFamily="34" charset="0"/>
              </a:rPr>
              <a:t>Α</a:t>
            </a:r>
            <a:r>
              <a:rPr lang="en-US" sz="2000" b="1" dirty="0">
                <a:latin typeface="Calibri" panose="020F0502020204030204" pitchFamily="34" charset="0"/>
              </a:rPr>
              <a:t>.,</a:t>
            </a:r>
            <a:r>
              <a:rPr lang="el-GR" sz="2000" b="1" dirty="0">
                <a:latin typeface="Calibri" panose="020F0502020204030204" pitchFamily="34" charset="0"/>
              </a:rPr>
              <a:t> </a:t>
            </a:r>
            <a:r>
              <a:rPr lang="en-US" sz="2000" b="1" dirty="0">
                <a:latin typeface="Calibri" panose="020F0502020204030204" pitchFamily="34" charset="0"/>
              </a:rPr>
              <a:t>M.Sc.</a:t>
            </a:r>
            <a:endParaRPr lang="el-GR" sz="2000" b="1" dirty="0">
              <a:latin typeface="Calibri" panose="020F0502020204030204" pitchFamily="34" charset="0"/>
            </a:endParaRPr>
          </a:p>
          <a:p>
            <a:endParaRPr lang="el-GR" sz="2000" b="1" dirty="0">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404534"/>
            <a:ext cx="3121152" cy="2081784"/>
          </a:xfrm>
          <a:prstGeom prst="rect">
            <a:avLst/>
          </a:prstGeom>
        </p:spPr>
      </p:pic>
    </p:spTree>
    <p:extLst>
      <p:ext uri="{BB962C8B-B14F-4D97-AF65-F5344CB8AC3E}">
        <p14:creationId xmlns:p14="http://schemas.microsoft.com/office/powerpoint/2010/main" val="3291137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lvl="1" indent="-285750" algn="ctr" defTabSz="457200" rtl="0">
              <a:spcBef>
                <a:spcPts val="1000"/>
              </a:spcBef>
            </a:pPr>
            <a:r>
              <a:rPr lang="el-GR" sz="3600" b="1" dirty="0" smtClean="0"/>
              <a:t>2.</a:t>
            </a:r>
            <a:r>
              <a:rPr lang="el-GR" sz="3600" b="1" kern="1200" dirty="0">
                <a:solidFill>
                  <a:prstClr val="white">
                    <a:lumMod val="75000"/>
                    <a:lumOff val="25000"/>
                  </a:prstClr>
                </a:solidFill>
                <a:latin typeface="Calibri" panose="020F0502020204030204" pitchFamily="34" charset="0"/>
              </a:rPr>
              <a:t> Ειλικρίνεια, </a:t>
            </a:r>
            <a:r>
              <a:rPr lang="el-GR" sz="3600" b="1" kern="1200" dirty="0" smtClean="0">
                <a:solidFill>
                  <a:prstClr val="white">
                    <a:lumMod val="75000"/>
                    <a:lumOff val="25000"/>
                  </a:prstClr>
                </a:solidFill>
                <a:latin typeface="Calibri" panose="020F0502020204030204" pitchFamily="34" charset="0"/>
              </a:rPr>
              <a:t>αυθεντικότητα</a:t>
            </a:r>
            <a:r>
              <a:rPr lang="el-GR" sz="3600" b="1" dirty="0" smtClean="0"/>
              <a:t> </a:t>
            </a:r>
            <a:endParaRPr lang="el-GR" sz="3600" b="1" dirty="0"/>
          </a:p>
        </p:txBody>
      </p:sp>
      <p:sp>
        <p:nvSpPr>
          <p:cNvPr id="3" name="Content Placeholder 2"/>
          <p:cNvSpPr>
            <a:spLocks noGrp="1"/>
          </p:cNvSpPr>
          <p:nvPr>
            <p:ph idx="1"/>
          </p:nvPr>
        </p:nvSpPr>
        <p:spPr>
          <a:xfrm>
            <a:off x="677334" y="2160589"/>
            <a:ext cx="8596668" cy="3880773"/>
          </a:xfrm>
        </p:spPr>
        <p:txBody>
          <a:bodyPr>
            <a:normAutofit/>
          </a:bodyPr>
          <a:lstStyle/>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Να είναι αυθεντικός </a:t>
            </a:r>
            <a:r>
              <a:rPr lang="el-GR" sz="2400" dirty="0">
                <a:latin typeface="Calibri" panose="020F0502020204030204" pitchFamily="34" charset="0"/>
                <a:ea typeface="Calibri" panose="020F0502020204030204" pitchFamily="34" charset="0"/>
                <a:cs typeface="Calibri" panose="020F0502020204030204" pitchFamily="34" charset="0"/>
              </a:rPr>
              <a:t>και ειλικρινής στη σχέση του με τον </a:t>
            </a:r>
            <a:r>
              <a:rPr lang="el-GR" sz="2400" dirty="0" smtClean="0">
                <a:latin typeface="Calibri" panose="020F0502020204030204" pitchFamily="34" charset="0"/>
                <a:ea typeface="Calibri" panose="020F0502020204030204" pitchFamily="34" charset="0"/>
                <a:cs typeface="Calibri" panose="020F0502020204030204" pitchFamily="34" charset="0"/>
              </a:rPr>
              <a:t>θεραπευόμενο</a:t>
            </a: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να εκφρά</a:t>
            </a:r>
            <a:r>
              <a:rPr lang="en-US" sz="2400" dirty="0" smtClean="0">
                <a:latin typeface="Calibri" panose="020F0502020204030204" pitchFamily="34" charset="0"/>
                <a:ea typeface="Calibri" panose="020F0502020204030204" pitchFamily="34" charset="0"/>
                <a:cs typeface="Calibri" panose="020F0502020204030204" pitchFamily="34" charset="0"/>
              </a:rPr>
              <a:t>z</a:t>
            </a:r>
            <a:r>
              <a:rPr lang="el-GR" sz="2400" dirty="0" smtClean="0">
                <a:latin typeface="Calibri" panose="020F0502020204030204" pitchFamily="34" charset="0"/>
                <a:ea typeface="Calibri" panose="020F0502020204030204" pitchFamily="34" charset="0"/>
                <a:cs typeface="Calibri" panose="020F0502020204030204" pitchFamily="34" charset="0"/>
              </a:rPr>
              <a:t>ει </a:t>
            </a:r>
            <a:r>
              <a:rPr lang="el-GR" sz="2400" dirty="0">
                <a:latin typeface="Calibri" panose="020F0502020204030204" pitchFamily="34" charset="0"/>
                <a:ea typeface="Calibri" panose="020F0502020204030204" pitchFamily="34" charset="0"/>
                <a:cs typeface="Calibri" panose="020F0502020204030204" pitchFamily="34" charset="0"/>
              </a:rPr>
              <a:t>τα συναισθήματά του και τις σκέψεις του με ειλικρίνεια, χωρίς να δημιουργεί αποστάσεις ή να </a:t>
            </a:r>
            <a:r>
              <a:rPr lang="el-GR" sz="2400" dirty="0" smtClean="0">
                <a:latin typeface="Calibri" panose="020F0502020204030204" pitchFamily="34" charset="0"/>
                <a:ea typeface="Calibri" panose="020F0502020204030204" pitchFamily="34" charset="0"/>
                <a:cs typeface="Calibri" panose="020F0502020204030204" pitchFamily="34" charset="0"/>
              </a:rPr>
              <a:t>προσποιείται</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0708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lvl="1" indent="-285750" algn="ctr" defTabSz="457200" rtl="0">
              <a:spcBef>
                <a:spcPts val="1000"/>
              </a:spcBef>
            </a:pPr>
            <a:r>
              <a:rPr lang="en-US" sz="3600" b="1" dirty="0" smtClean="0"/>
              <a:t>3. </a:t>
            </a:r>
            <a:r>
              <a:rPr lang="el-GR" sz="3600" b="1" kern="1200" dirty="0">
                <a:solidFill>
                  <a:prstClr val="white">
                    <a:lumMod val="75000"/>
                    <a:lumOff val="25000"/>
                  </a:prstClr>
                </a:solidFill>
                <a:latin typeface="Calibri" panose="020F0502020204030204" pitchFamily="34" charset="0"/>
              </a:rPr>
              <a:t>Ενσυναίσθηση</a:t>
            </a:r>
            <a:br>
              <a:rPr lang="el-GR" sz="3600" b="1" kern="1200" dirty="0">
                <a:solidFill>
                  <a:prstClr val="white">
                    <a:lumMod val="75000"/>
                    <a:lumOff val="25000"/>
                  </a:prstClr>
                </a:solidFill>
                <a:latin typeface="Calibri" panose="020F0502020204030204" pitchFamily="34" charset="0"/>
              </a:rPr>
            </a:br>
            <a:endParaRPr lang="el-GR" sz="3600" b="1" dirty="0"/>
          </a:p>
        </p:txBody>
      </p:sp>
      <p:sp>
        <p:nvSpPr>
          <p:cNvPr id="3" name="Content Placeholder 2"/>
          <p:cNvSpPr>
            <a:spLocks noGrp="1"/>
          </p:cNvSpPr>
          <p:nvPr>
            <p:ph idx="1"/>
          </p:nvPr>
        </p:nvSpPr>
        <p:spPr/>
        <p:txBody>
          <a:bodyPr>
            <a:normAutofit/>
          </a:bodyPr>
          <a:lstStyle/>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Να </a:t>
            </a:r>
            <a:r>
              <a:rPr lang="el-GR" sz="2400" dirty="0">
                <a:latin typeface="Calibri" panose="020F0502020204030204" pitchFamily="34" charset="0"/>
                <a:ea typeface="Calibri" panose="020F0502020204030204" pitchFamily="34" charset="0"/>
                <a:cs typeface="Calibri" panose="020F0502020204030204" pitchFamily="34" charset="0"/>
              </a:rPr>
              <a:t>κατανοεί βαθιά τα συναισθήματα και τις σκέψεις του </a:t>
            </a:r>
            <a:r>
              <a:rPr lang="el-GR" sz="2400" dirty="0" smtClean="0">
                <a:latin typeface="Calibri" panose="020F0502020204030204" pitchFamily="34" charset="0"/>
                <a:ea typeface="Calibri" panose="020F0502020204030204" pitchFamily="34" charset="0"/>
                <a:cs typeface="Calibri" panose="020F0502020204030204" pitchFamily="34" charset="0"/>
              </a:rPr>
              <a:t>θεραπευόμενου</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 Να </a:t>
            </a:r>
            <a:r>
              <a:rPr lang="el-GR" sz="2400" dirty="0">
                <a:latin typeface="Calibri" panose="020F0502020204030204" pitchFamily="34" charset="0"/>
                <a:ea typeface="Calibri" panose="020F0502020204030204" pitchFamily="34" charset="0"/>
                <a:cs typeface="Calibri" panose="020F0502020204030204" pitchFamily="34" charset="0"/>
              </a:rPr>
              <a:t>μπορεί να μπει στη θέση του και να βιώσει τον κόσμο όπως τον βιώνει το άτομο, χωρίς όμως να χάνει την απόσταση που απαιτείται </a:t>
            </a:r>
          </a:p>
        </p:txBody>
      </p:sp>
    </p:spTree>
    <p:extLst>
      <p:ext uri="{BB962C8B-B14F-4D97-AF65-F5344CB8AC3E}">
        <p14:creationId xmlns:p14="http://schemas.microsoft.com/office/powerpoint/2010/main" val="406731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Ενεργητική ακρόαση</a:t>
            </a:r>
            <a:endParaRPr lang="el-GR"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2160589"/>
            <a:ext cx="9423930" cy="3880773"/>
          </a:xfrm>
        </p:spPr>
        <p:txBody>
          <a:bodyPr>
            <a:noAutofit/>
          </a:bodyPr>
          <a:lstStyle/>
          <a:p>
            <a:pPr algn="just"/>
            <a:r>
              <a:rPr lang="el-GR" sz="2400" dirty="0">
                <a:latin typeface="Calibri" panose="020F0502020204030204" pitchFamily="34" charset="0"/>
                <a:ea typeface="Calibri" panose="020F0502020204030204" pitchFamily="34" charset="0"/>
                <a:cs typeface="Calibri" panose="020F0502020204030204" pitchFamily="34" charset="0"/>
              </a:rPr>
              <a:t>Θ</a:t>
            </a:r>
            <a:r>
              <a:rPr lang="el-GR" sz="2400" dirty="0" smtClean="0">
                <a:latin typeface="Calibri" panose="020F0502020204030204" pitchFamily="34" charset="0"/>
                <a:ea typeface="Calibri" panose="020F0502020204030204" pitchFamily="34" charset="0"/>
                <a:cs typeface="Calibri" panose="020F0502020204030204" pitchFamily="34" charset="0"/>
              </a:rPr>
              <a:t>εραπευτική </a:t>
            </a:r>
            <a:r>
              <a:rPr lang="el-GR" sz="2400" dirty="0">
                <a:latin typeface="Calibri" panose="020F0502020204030204" pitchFamily="34" charset="0"/>
                <a:ea typeface="Calibri" panose="020F0502020204030204" pitchFamily="34" charset="0"/>
                <a:cs typeface="Calibri" panose="020F0502020204030204" pitchFamily="34" charset="0"/>
              </a:rPr>
              <a:t>τεχνική που αφορά την πλήρη και αφοσιωμένη προσοχή του θεραπευτή στον θεραπευόμενο, με στόχο την </a:t>
            </a:r>
            <a:r>
              <a:rPr lang="el-GR" sz="2400" dirty="0" smtClean="0">
                <a:latin typeface="Calibri" panose="020F0502020204030204" pitchFamily="34" charset="0"/>
                <a:ea typeface="Calibri" panose="020F0502020204030204" pitchFamily="34" charset="0"/>
                <a:cs typeface="Calibri" panose="020F0502020204030204" pitchFamily="34" charset="0"/>
              </a:rPr>
              <a:t>κατανόησή του</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Ο </a:t>
            </a:r>
            <a:r>
              <a:rPr lang="el-GR" sz="2400" dirty="0">
                <a:latin typeface="Calibri" panose="020F0502020204030204" pitchFamily="34" charset="0"/>
                <a:ea typeface="Calibri" panose="020F0502020204030204" pitchFamily="34" charset="0"/>
                <a:cs typeface="Calibri" panose="020F0502020204030204" pitchFamily="34" charset="0"/>
              </a:rPr>
              <a:t>θεραπευτής δίνει πλήρη προσοχή στο θεραπευόμενο, χωρίς να τον διακόπτει ή να τον κρίνει. Αυτή η πλήρης προσοχή σημαίνει ότι ο θεραπευτής είναι παρών και εστιασμένος, αποφεύγοντας περισπασμούς ή σκέψεις που δεν σχετίζονται με τον θεραπευόμενο.</a:t>
            </a:r>
          </a:p>
          <a:p>
            <a:pPr algn="just"/>
            <a:r>
              <a:rPr lang="el-GR" sz="2400" dirty="0">
                <a:latin typeface="Calibri" panose="020F0502020204030204" pitchFamily="34" charset="0"/>
                <a:ea typeface="Calibri" panose="020F0502020204030204" pitchFamily="34" charset="0"/>
                <a:cs typeface="Calibri" panose="020F0502020204030204" pitchFamily="34" charset="0"/>
              </a:rPr>
              <a:t>Με </a:t>
            </a:r>
            <a:r>
              <a:rPr lang="el-GR" sz="2400" dirty="0" smtClean="0">
                <a:latin typeface="Calibri" panose="020F0502020204030204" pitchFamily="34" charset="0"/>
                <a:ea typeface="Calibri" panose="020F0502020204030204" pitchFamily="34" charset="0"/>
                <a:cs typeface="Calibri" panose="020F0502020204030204" pitchFamily="34" charset="0"/>
              </a:rPr>
              <a:t>ενσυναίσθηση </a:t>
            </a:r>
            <a:r>
              <a:rPr lang="el-GR" sz="2400" dirty="0">
                <a:latin typeface="Calibri" panose="020F0502020204030204" pitchFamily="34" charset="0"/>
                <a:ea typeface="Calibri" panose="020F0502020204030204" pitchFamily="34" charset="0"/>
                <a:cs typeface="Calibri" panose="020F0502020204030204" pitchFamily="34" charset="0"/>
              </a:rPr>
              <a:t>προσπαθεί να κατανοήσει </a:t>
            </a:r>
            <a:r>
              <a:rPr lang="el-GR" sz="2400" dirty="0" smtClean="0">
                <a:latin typeface="Calibri" panose="020F0502020204030204" pitchFamily="34" charset="0"/>
                <a:ea typeface="Calibri" panose="020F0502020204030204" pitchFamily="34" charset="0"/>
                <a:cs typeface="Calibri" panose="020F0502020204030204" pitchFamily="34" charset="0"/>
              </a:rPr>
              <a:t>τον πελάτη, </a:t>
            </a:r>
            <a:r>
              <a:rPr lang="el-GR" sz="2400" dirty="0">
                <a:latin typeface="Calibri" panose="020F0502020204030204" pitchFamily="34" charset="0"/>
                <a:ea typeface="Calibri" panose="020F0502020204030204" pitchFamily="34" charset="0"/>
                <a:cs typeface="Calibri" panose="020F0502020204030204" pitchFamily="34" charset="0"/>
              </a:rPr>
              <a:t>όχι μόνο διανοητικά, αλλά και συναισθηματικά</a:t>
            </a:r>
            <a:r>
              <a:rPr lang="el-GR" sz="2400" dirty="0" smtClean="0">
                <a:latin typeface="Calibri" panose="020F0502020204030204" pitchFamily="34" charset="0"/>
                <a:ea typeface="Calibri" panose="020F0502020204030204" pitchFamily="34" charset="0"/>
                <a:cs typeface="Calibri" panose="020F0502020204030204" pitchFamily="34" charset="0"/>
              </a:rPr>
              <a:t>.</a:t>
            </a:r>
          </a:p>
          <a:p>
            <a:pPr algn="just"/>
            <a:r>
              <a:rPr lang="el-GR" sz="2400" dirty="0">
                <a:latin typeface="Calibri" panose="020F0502020204030204" pitchFamily="34" charset="0"/>
                <a:ea typeface="Calibri" panose="020F0502020204030204" pitchFamily="34" charset="0"/>
                <a:cs typeface="Calibri" panose="020F0502020204030204" pitchFamily="34" charset="0"/>
              </a:rPr>
              <a:t>Ο θεραπευτής, αφού ακούσει προσεκτικά, αναστοχάζεται και επαναλαμβάνει ή παραφράζει τις σκέψεις και τα συναισθήματα του </a:t>
            </a:r>
            <a:r>
              <a:rPr lang="el-GR" sz="2400" dirty="0" smtClean="0">
                <a:latin typeface="Calibri" panose="020F0502020204030204" pitchFamily="34" charset="0"/>
                <a:ea typeface="Calibri" panose="020F0502020204030204" pitchFamily="34" charset="0"/>
                <a:cs typeface="Calibri" panose="020F0502020204030204" pitchFamily="34" charset="0"/>
              </a:rPr>
              <a:t>θεραπευόμενου</a:t>
            </a:r>
            <a:endParaRPr lang="el-G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1572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Ενεργητική ακρόαση</a:t>
            </a:r>
            <a:endParaRPr lang="el-GR"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indent="0" algn="ctr">
              <a:buNone/>
            </a:pPr>
            <a:r>
              <a:rPr lang="el-GR" sz="2400" b="1" i="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n-US" sz="2400" b="1" i="1" dirty="0">
                <a:solidFill>
                  <a:schemeClr val="tx1"/>
                </a:solidFill>
                <a:latin typeface="Calibri" panose="020F0502020204030204" pitchFamily="34" charset="0"/>
                <a:ea typeface="Calibri" panose="020F0502020204030204" pitchFamily="34" charset="0"/>
                <a:cs typeface="Calibri" panose="020F0502020204030204" pitchFamily="34" charset="0"/>
              </a:rPr>
              <a:t>N</a:t>
            </a:r>
            <a:r>
              <a:rPr lang="el-GR" sz="2400" b="1" i="1" dirty="0">
                <a:solidFill>
                  <a:schemeClr val="tx1"/>
                </a:solidFill>
                <a:latin typeface="Calibri" panose="020F0502020204030204" pitchFamily="34" charset="0"/>
                <a:ea typeface="Calibri" panose="020F0502020204030204" pitchFamily="34" charset="0"/>
                <a:cs typeface="Calibri" panose="020F0502020204030204" pitchFamily="34" charset="0"/>
              </a:rPr>
              <a:t>ομίζουμε ότι ακούμε, αλλά πολύ σπάνια ακούμε προσεκτικά δείχνοντας αληθινή κατανόηση και πραγματική ενσυναίσθηση. Ωστόσο, όταν ακούμε τον άλλον με τέτοιον τρόπο, δημιουργείται μια από τις πιο ισχυρές δυνάμεις για αλλαγή που </a:t>
            </a:r>
            <a:r>
              <a:rPr lang="el-GR" sz="2400" b="1"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γνωρίζω»</a:t>
            </a:r>
            <a:endParaRPr lang="en-US" sz="2400" b="1" i="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2800" b="1"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Carl </a:t>
            </a:r>
            <a:r>
              <a:rPr lang="en-US" sz="2800" b="1" i="1" dirty="0">
                <a:solidFill>
                  <a:schemeClr val="tx1"/>
                </a:solidFill>
                <a:latin typeface="Calibri" panose="020F0502020204030204" pitchFamily="34" charset="0"/>
                <a:ea typeface="Calibri" panose="020F0502020204030204" pitchFamily="34" charset="0"/>
                <a:cs typeface="Calibri" panose="020F0502020204030204" pitchFamily="34" charset="0"/>
              </a:rPr>
              <a:t>Rogers	</a:t>
            </a:r>
            <a:endParaRPr lang="el-GR" sz="28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l-GR" dirty="0"/>
          </a:p>
        </p:txBody>
      </p:sp>
    </p:spTree>
    <p:extLst>
      <p:ext uri="{BB962C8B-B14F-4D97-AF65-F5344CB8AC3E}">
        <p14:creationId xmlns:p14="http://schemas.microsoft.com/office/powerpoint/2010/main" val="347671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solidFill>
                  <a:schemeClr val="tx1"/>
                </a:solidFill>
                <a:latin typeface="Calibri" panose="020F0502020204030204" pitchFamily="34" charset="0"/>
              </a:rPr>
              <a:t>Θεωρία των αναγκών, </a:t>
            </a:r>
            <a:r>
              <a:rPr lang="en-US" b="1" dirty="0" smtClean="0">
                <a:solidFill>
                  <a:schemeClr val="tx1"/>
                </a:solidFill>
                <a:latin typeface="Calibri" panose="020F0502020204030204" pitchFamily="34" charset="0"/>
              </a:rPr>
              <a:t>Abraham Maslow</a:t>
            </a:r>
            <a:r>
              <a:rPr lang="en-US" dirty="0" smtClean="0"/>
              <a:t>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1908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1970</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 </a:t>
            </a:r>
            <a:endParaRPr lang="el-GR"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00375" y="2632110"/>
            <a:ext cx="4601612" cy="4110897"/>
          </a:xfrm>
        </p:spPr>
      </p:pic>
      <p:sp>
        <p:nvSpPr>
          <p:cNvPr id="3" name="Rectangle 2"/>
          <p:cNvSpPr/>
          <p:nvPr/>
        </p:nvSpPr>
        <p:spPr>
          <a:xfrm>
            <a:off x="281548" y="1801113"/>
            <a:ext cx="7919477" cy="830997"/>
          </a:xfrm>
          <a:prstGeom prst="rect">
            <a:avLst/>
          </a:prstGeom>
        </p:spPr>
        <p:txBody>
          <a:bodyPr wrap="square">
            <a:spAutoFit/>
          </a:bodyPr>
          <a:lstStyle/>
          <a:p>
            <a:pPr algn="just">
              <a:spcAft>
                <a:spcPts val="0"/>
              </a:spcAft>
            </a:pPr>
            <a:r>
              <a:rPr lang="el-GR" sz="2400" dirty="0">
                <a:latin typeface="Calibri" panose="020F0502020204030204" pitchFamily="34" charset="0"/>
              </a:rPr>
              <a:t>Η</a:t>
            </a:r>
            <a:r>
              <a:rPr lang="el-GR" sz="2400" dirty="0" smtClean="0">
                <a:latin typeface="Calibri" panose="020F0502020204030204" pitchFamily="34" charset="0"/>
              </a:rPr>
              <a:t> </a:t>
            </a:r>
            <a:r>
              <a:rPr lang="el-GR" sz="2400" dirty="0">
                <a:latin typeface="Calibri" panose="020F0502020204030204" pitchFamily="34" charset="0"/>
              </a:rPr>
              <a:t>προσωπικότητα επικεντρώνεται στην </a:t>
            </a:r>
            <a:r>
              <a:rPr lang="el-GR" sz="2400" dirty="0" smtClean="0">
                <a:latin typeface="Calibri" panose="020F0502020204030204" pitchFamily="34" charset="0"/>
              </a:rPr>
              <a:t>ικανοποίηση</a:t>
            </a:r>
            <a:r>
              <a:rPr lang="en-US" sz="2400" dirty="0">
                <a:latin typeface="Calibri" panose="020F0502020204030204" pitchFamily="34" charset="0"/>
              </a:rPr>
              <a:t> </a:t>
            </a:r>
            <a:r>
              <a:rPr lang="el-GR" sz="2400" dirty="0" smtClean="0">
                <a:latin typeface="Calibri" panose="020F0502020204030204" pitchFamily="34" charset="0"/>
              </a:rPr>
              <a:t>διαφόρων </a:t>
            </a:r>
            <a:r>
              <a:rPr lang="el-GR" sz="2400" dirty="0">
                <a:latin typeface="Calibri" panose="020F0502020204030204" pitchFamily="34" charset="0"/>
              </a:rPr>
              <a:t>αναγκών, οι οποίες ιεραρχούνται.</a:t>
            </a:r>
            <a:endParaRPr lang="el-GR" sz="2400" b="0" i="0" dirty="0">
              <a:effectLst/>
              <a:latin typeface="Calibri" panose="020F050202020403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2174" y="1074772"/>
            <a:ext cx="2095500" cy="2638425"/>
          </a:xfrm>
          <a:prstGeom prst="rect">
            <a:avLst/>
          </a:prstGeom>
        </p:spPr>
      </p:pic>
    </p:spTree>
    <p:extLst>
      <p:ext uri="{BB962C8B-B14F-4D97-AF65-F5344CB8AC3E}">
        <p14:creationId xmlns:p14="http://schemas.microsoft.com/office/powerpoint/2010/main" val="549783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6910821" cy="1320800"/>
          </a:xfrm>
        </p:spPr>
        <p:txBody>
          <a:bodyPr/>
          <a:lstStyle/>
          <a:p>
            <a:pPr algn="ctr"/>
            <a:r>
              <a:rPr lang="el-GR" b="1" dirty="0" smtClean="0">
                <a:solidFill>
                  <a:schemeClr val="tx1"/>
                </a:solidFill>
                <a:latin typeface="Calibri" panose="020F0502020204030204" pitchFamily="34" charset="0"/>
              </a:rPr>
              <a:t> Αναλυτική θεωρία, </a:t>
            </a:r>
            <a:r>
              <a:rPr lang="en-US" b="1" dirty="0" smtClean="0">
                <a:solidFill>
                  <a:schemeClr val="tx1"/>
                </a:solidFill>
                <a:latin typeface="Calibri" panose="020F0502020204030204" pitchFamily="34" charset="0"/>
              </a:rPr>
              <a:t>Carl Jung</a:t>
            </a:r>
            <a:r>
              <a:rPr lang="el-GR" b="1" dirty="0" smtClean="0">
                <a:solidFill>
                  <a:schemeClr val="tx1"/>
                </a:solidFill>
                <a:latin typeface="Calibri" panose="020F0502020204030204" pitchFamily="34" charset="0"/>
              </a:rPr>
              <a:t> (1875-1961)</a:t>
            </a:r>
            <a:endParaRPr lang="el-GR" b="1" dirty="0">
              <a:solidFill>
                <a:schemeClr val="tx1"/>
              </a:solidFill>
              <a:latin typeface="Calibri" panose="020F0502020204030204" pitchFamily="34" charset="0"/>
            </a:endParaRPr>
          </a:p>
        </p:txBody>
      </p:sp>
      <p:sp>
        <p:nvSpPr>
          <p:cNvPr id="3" name="Content Placeholder 2"/>
          <p:cNvSpPr>
            <a:spLocks noGrp="1"/>
          </p:cNvSpPr>
          <p:nvPr>
            <p:ph idx="1"/>
          </p:nvPr>
        </p:nvSpPr>
        <p:spPr>
          <a:xfrm>
            <a:off x="561327" y="1930399"/>
            <a:ext cx="9033049" cy="4770651"/>
          </a:xfrm>
        </p:spPr>
        <p:txBody>
          <a:bodyPr>
            <a:normAutofit/>
          </a:bodyPr>
          <a:lstStyle/>
          <a:p>
            <a:r>
              <a:rPr lang="el-GR" sz="2400" dirty="0" smtClean="0">
                <a:latin typeface="Calibri" panose="020F0502020204030204" pitchFamily="34" charset="0"/>
              </a:rPr>
              <a:t>Συνεργάτης του </a:t>
            </a:r>
            <a:r>
              <a:rPr lang="en-US" sz="2400" dirty="0" err="1" smtClean="0">
                <a:latin typeface="Calibri" panose="020F0502020204030204" pitchFamily="34" charset="0"/>
              </a:rPr>
              <a:t>S.Freud</a:t>
            </a:r>
            <a:r>
              <a:rPr lang="en-US" sz="2400" dirty="0" smtClean="0">
                <a:latin typeface="Calibri" panose="020F0502020204030204" pitchFamily="34" charset="0"/>
              </a:rPr>
              <a:t>. </a:t>
            </a:r>
            <a:r>
              <a:rPr lang="el-GR" sz="2400" dirty="0" smtClean="0">
                <a:latin typeface="Calibri" panose="020F0502020204030204" pitchFamily="34" charset="0"/>
              </a:rPr>
              <a:t>Στη συνέχεια διαφοροποιήθηκε</a:t>
            </a:r>
          </a:p>
          <a:p>
            <a:r>
              <a:rPr lang="el-GR" sz="2400" dirty="0" smtClean="0">
                <a:latin typeface="Calibri" panose="020F0502020204030204" pitchFamily="34" charset="0"/>
              </a:rPr>
              <a:t>Ήθελε να εξερευνήσει την ομοιότητα των συμβόλων που υπάρχουν στις διάφορες θρησκείες &amp; τη μυθολογία κλπ που εμφανίζονται σε διάφορους πολιτισμούς &amp; περιόδους.</a:t>
            </a:r>
          </a:p>
          <a:p>
            <a:r>
              <a:rPr lang="el-GR" sz="2400" dirty="0" smtClean="0">
                <a:latin typeface="Calibri" panose="020F0502020204030204" pitchFamily="34" charset="0"/>
              </a:rPr>
              <a:t>Ύπαρξη 2 επιπέδων ασυνείδητου: </a:t>
            </a:r>
          </a:p>
          <a:p>
            <a:pPr lvl="1">
              <a:buFont typeface="Wingdings" panose="05000000000000000000" pitchFamily="2" charset="2"/>
              <a:buChar char="§"/>
            </a:pPr>
            <a:r>
              <a:rPr lang="el-GR" sz="2000" dirty="0">
                <a:latin typeface="Calibri" panose="020F0502020204030204" pitchFamily="34" charset="0"/>
              </a:rPr>
              <a:t>Προσωπικό ασυνείδητο: ό,τι έχει αποκομίσει το άτομο από τη δική του ζωή, το οποίο έχει ξεχαστεί ή καταπιεστεί</a:t>
            </a:r>
          </a:p>
          <a:p>
            <a:pPr lvl="1">
              <a:buFont typeface="Wingdings" panose="05000000000000000000" pitchFamily="2" charset="2"/>
              <a:buChar char="§"/>
            </a:pPr>
            <a:r>
              <a:rPr lang="el-GR" sz="2000" dirty="0">
                <a:latin typeface="Calibri" panose="020F0502020204030204" pitchFamily="34" charset="0"/>
              </a:rPr>
              <a:t>Συλλογικό ασυνείδητο: </a:t>
            </a:r>
            <a:r>
              <a:rPr lang="el-GR" sz="2000" dirty="0" smtClean="0">
                <a:latin typeface="Calibri" panose="020F0502020204030204" pitchFamily="34" charset="0"/>
              </a:rPr>
              <a:t>δεξαμενή με όλες τις εμπειρίες και τις γνώσεις του ανθρώπινου είδους, έμφυτο &amp; κοινό για όλους.</a:t>
            </a:r>
          </a:p>
          <a:p>
            <a:pPr lvl="1">
              <a:buFont typeface="Wingdings" panose="05000000000000000000" pitchFamily="2" charset="2"/>
              <a:buChar char="§"/>
            </a:pPr>
            <a:r>
              <a:rPr lang="el-GR" sz="2000" dirty="0" smtClean="0">
                <a:latin typeface="Calibri" panose="020F0502020204030204" pitchFamily="34" charset="0"/>
              </a:rPr>
              <a:t> Εσωστρέφεια &amp; εξωστρέφεια κύρια συστατικά της προσωπικότητας: υγιής προσωπικότητα αναγνωρίζει και τις 2 τάσεις στον εαυτό του.</a:t>
            </a:r>
          </a:p>
        </p:txBody>
      </p:sp>
      <p:pic>
        <p:nvPicPr>
          <p:cNvPr id="4" name="Picture 3"/>
          <p:cNvPicPr>
            <a:picLocks noChangeAspect="1"/>
          </p:cNvPicPr>
          <p:nvPr/>
        </p:nvPicPr>
        <p:blipFill>
          <a:blip r:embed="rId2"/>
          <a:stretch>
            <a:fillRect/>
          </a:stretch>
        </p:blipFill>
        <p:spPr>
          <a:xfrm>
            <a:off x="8099947" y="0"/>
            <a:ext cx="4092053" cy="2338316"/>
          </a:xfrm>
          <a:prstGeom prst="rect">
            <a:avLst/>
          </a:prstGeom>
        </p:spPr>
      </p:pic>
    </p:spTree>
    <p:extLst>
      <p:ext uri="{BB962C8B-B14F-4D97-AF65-F5344CB8AC3E}">
        <p14:creationId xmlns:p14="http://schemas.microsoft.com/office/powerpoint/2010/main" val="335145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b="1" dirty="0">
                <a:solidFill>
                  <a:schemeClr val="tx1"/>
                </a:solidFill>
                <a:latin typeface="Calibri" panose="020F0502020204030204" pitchFamily="34" charset="0"/>
                <a:ea typeface="Calibri" panose="020F0502020204030204" pitchFamily="34" charset="0"/>
                <a:cs typeface="Calibri" panose="020F0502020204030204" pitchFamily="34" charset="0"/>
              </a:rPr>
              <a:t>Απορίες, Προβληματισμοί, Επισημάνσεις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3206" y="2501106"/>
            <a:ext cx="6905625" cy="3200400"/>
          </a:xfrm>
        </p:spPr>
      </p:pic>
    </p:spTree>
    <p:extLst>
      <p:ext uri="{BB962C8B-B14F-4D97-AF65-F5344CB8AC3E}">
        <p14:creationId xmlns:p14="http://schemas.microsoft.com/office/powerpoint/2010/main" val="1327333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latin typeface="Calibri" panose="020F0502020204030204" pitchFamily="34" charset="0"/>
                <a:ea typeface="Calibri" panose="020F0502020204030204" pitchFamily="34" charset="0"/>
                <a:cs typeface="Calibri" panose="020F0502020204030204" pitchFamily="34" charset="0"/>
              </a:rPr>
              <a:t>Βιβλιογραφικές αναφορές</a:t>
            </a:r>
            <a:endParaRPr lang="el-GR" b="1"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400" dirty="0" err="1">
                <a:solidFill>
                  <a:schemeClr val="tx1"/>
                </a:solidFill>
                <a:latin typeface="Calibri" panose="020F0502020204030204" pitchFamily="34" charset="0"/>
                <a:ea typeface="Calibri" panose="020F0502020204030204" pitchFamily="34" charset="0"/>
                <a:cs typeface="Calibri" panose="020F0502020204030204" pitchFamily="34" charset="0"/>
              </a:rPr>
              <a:t>Kring</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 A. M., Davison, G. C., Neale, J. M., &amp; Johnson, S. L. (2010). </a:t>
            </a:r>
            <a:r>
              <a:rPr lang="el-GR" sz="2400" i="1" dirty="0">
                <a:solidFill>
                  <a:schemeClr val="tx1"/>
                </a:solidFill>
                <a:latin typeface="Calibri" panose="020F0502020204030204" pitchFamily="34" charset="0"/>
                <a:ea typeface="Calibri" panose="020F0502020204030204" pitchFamily="34" charset="0"/>
                <a:cs typeface="Calibri" panose="020F0502020204030204" pitchFamily="34" charset="0"/>
              </a:rPr>
              <a:t>Ψυχοπαθολογία</a:t>
            </a:r>
            <a:r>
              <a:rPr lang="el-GR" sz="24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GB" sz="24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(E. </a:t>
            </a:r>
            <a:r>
              <a:rPr lang="el-GR" sz="24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Αυδή &amp; Π.Ρούσση Επιμ. ). Εκδόσεις </a:t>
            </a:r>
            <a:r>
              <a:rPr lang="en-US" sz="2400"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Gutenberg</a:t>
            </a:r>
            <a:r>
              <a:rPr lang="el-GR" sz="2400"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GB" sz="24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l-GR" sz="2400" dirty="0"/>
          </a:p>
        </p:txBody>
      </p:sp>
    </p:spTree>
    <p:extLst>
      <p:ext uri="{BB962C8B-B14F-4D97-AF65-F5344CB8AC3E}">
        <p14:creationId xmlns:p14="http://schemas.microsoft.com/office/powerpoint/2010/main" val="4175086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chemeClr val="tx1"/>
                </a:solidFill>
                <a:latin typeface="Calibri" panose="020F0502020204030204" pitchFamily="34" charset="0"/>
                <a:ea typeface="Calibri" panose="020F0502020204030204" pitchFamily="34" charset="0"/>
                <a:cs typeface="Calibri" panose="020F0502020204030204" pitchFamily="34" charset="0"/>
              </a:rPr>
              <a:t>Στην </a:t>
            </a:r>
            <a:r>
              <a:rPr lang="el-G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προηγούμενη ενότητα</a:t>
            </a:r>
            <a:endParaRPr lang="el-GR"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vert="horz" lIns="91440" tIns="45720" rIns="91440" bIns="45720" rtlCol="0" anchor="t">
            <a:normAutofit/>
          </a:bodyPr>
          <a:lstStyle/>
          <a:p>
            <a:pPr algn="just"/>
            <a:r>
              <a:rPr lang="el-GR" sz="2400" dirty="0">
                <a:latin typeface="Calibri"/>
                <a:ea typeface="Calibri" panose="020F0502020204030204" pitchFamily="34" charset="0"/>
                <a:cs typeface="Calibri"/>
              </a:rPr>
              <a:t>Γνωστική </a:t>
            </a:r>
            <a:r>
              <a:rPr lang="el-GR" sz="2400" dirty="0" err="1">
                <a:latin typeface="Calibri"/>
                <a:ea typeface="Calibri" panose="020F0502020204030204" pitchFamily="34" charset="0"/>
                <a:cs typeface="Calibri"/>
              </a:rPr>
              <a:t>συμπεριφορική</a:t>
            </a:r>
            <a:r>
              <a:rPr lang="el-GR" sz="2400" dirty="0">
                <a:latin typeface="Calibri"/>
                <a:ea typeface="Calibri" panose="020F0502020204030204" pitchFamily="34" charset="0"/>
                <a:cs typeface="Calibri"/>
              </a:rPr>
              <a:t> θεωρία &amp; θεραπεία, εξέλιξη σε 3 φάσεις:</a:t>
            </a:r>
            <a:endParaRPr lang="en-US" dirty="0"/>
          </a:p>
          <a:p>
            <a:pPr lvl="1" algn="just">
              <a:buFont typeface="Courier New" charset="2"/>
              <a:buChar char="o"/>
            </a:pPr>
            <a:r>
              <a:rPr lang="el-GR" sz="2000" dirty="0">
                <a:latin typeface="Calibri"/>
                <a:cs typeface="Calibri"/>
              </a:rPr>
              <a:t>1ο κύμα: συμπεριφορισμός, δεκαετία 1910</a:t>
            </a:r>
            <a:endParaRPr lang="en-US" sz="2000" dirty="0">
              <a:latin typeface="Calibri"/>
              <a:cs typeface="Calibri"/>
            </a:endParaRPr>
          </a:p>
          <a:p>
            <a:pPr lvl="1" algn="just">
              <a:buFont typeface="Courier New" charset="2"/>
              <a:buChar char="o"/>
            </a:pPr>
            <a:r>
              <a:rPr lang="el-GR" sz="2000" dirty="0">
                <a:latin typeface="Calibri"/>
                <a:cs typeface="Calibri"/>
              </a:rPr>
              <a:t>2ο κύμα: γνωστική επανάσταση, δεκαετία 1960</a:t>
            </a:r>
            <a:endParaRPr lang="en-US" sz="2000" dirty="0">
              <a:latin typeface="Calibri"/>
              <a:cs typeface="Calibri"/>
            </a:endParaRPr>
          </a:p>
          <a:p>
            <a:pPr lvl="1" algn="just">
              <a:buFont typeface="Courier New" charset="2"/>
              <a:buChar char="o"/>
            </a:pPr>
            <a:r>
              <a:rPr lang="el-GR" sz="2000" dirty="0">
                <a:latin typeface="Calibri"/>
                <a:cs typeface="Calibri"/>
              </a:rPr>
              <a:t>3ο κύμα: 2η γνωστική επανάσταση, δεκαετία 1990</a:t>
            </a:r>
            <a:endParaRPr lang="el-GR" sz="2000" dirty="0"/>
          </a:p>
        </p:txBody>
      </p:sp>
    </p:spTree>
    <p:extLst>
      <p:ext uri="{BB962C8B-B14F-4D97-AF65-F5344CB8AC3E}">
        <p14:creationId xmlns:p14="http://schemas.microsoft.com/office/powerpoint/2010/main" val="1160869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chemeClr val="tx1"/>
                </a:solidFill>
                <a:latin typeface="Calibri" panose="020F0502020204030204" pitchFamily="34" charset="0"/>
                <a:ea typeface="Calibri" panose="020F0502020204030204" pitchFamily="34" charset="0"/>
                <a:cs typeface="Calibri" panose="020F0502020204030204" pitchFamily="34" charset="0"/>
              </a:rPr>
              <a:t>Στην </a:t>
            </a:r>
            <a:r>
              <a:rPr lang="el-GR"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παρούσα ενότητα</a:t>
            </a:r>
            <a:endParaRPr lang="el-GR"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vert="horz" lIns="91440" tIns="45720" rIns="91440" bIns="45720" rtlCol="0" anchor="t">
            <a:normAutofit/>
          </a:bodyPr>
          <a:lstStyle/>
          <a:p>
            <a:pPr algn="just"/>
            <a:r>
              <a:rPr lang="el-GR" sz="2400" dirty="0" smtClean="0">
                <a:latin typeface="Calibri"/>
                <a:ea typeface="Calibri" panose="020F0502020204030204" pitchFamily="34" charset="0"/>
                <a:cs typeface="Calibri"/>
              </a:rPr>
              <a:t>Η ανθρωπιστική θεωρία του </a:t>
            </a:r>
            <a:r>
              <a:rPr lang="en-US" sz="2400" dirty="0" smtClean="0">
                <a:latin typeface="Calibri"/>
                <a:ea typeface="Calibri" panose="020F0502020204030204" pitchFamily="34" charset="0"/>
                <a:cs typeface="Calibri"/>
              </a:rPr>
              <a:t>Carl Rogers</a:t>
            </a:r>
            <a:endParaRPr lang="el-GR" sz="2400" dirty="0" smtClean="0">
              <a:latin typeface="Calibri"/>
              <a:ea typeface="Calibri" panose="020F0502020204030204" pitchFamily="34" charset="0"/>
              <a:cs typeface="Calibri"/>
            </a:endParaRPr>
          </a:p>
          <a:p>
            <a:pPr algn="just"/>
            <a:r>
              <a:rPr lang="el-GR" sz="2400" dirty="0" smtClean="0">
                <a:latin typeface="Calibri"/>
                <a:ea typeface="Calibri" panose="020F0502020204030204" pitchFamily="34" charset="0"/>
                <a:cs typeface="Calibri"/>
              </a:rPr>
              <a:t>Η προσωποκεντρική θεραπεία του </a:t>
            </a:r>
            <a:r>
              <a:rPr lang="en-US" sz="2400" dirty="0">
                <a:solidFill>
                  <a:prstClr val="white">
                    <a:lumMod val="75000"/>
                    <a:lumOff val="25000"/>
                  </a:prstClr>
                </a:solidFill>
                <a:latin typeface="Calibri"/>
                <a:ea typeface="Calibri" panose="020F0502020204030204" pitchFamily="34" charset="0"/>
                <a:cs typeface="Calibri"/>
              </a:rPr>
              <a:t>Carl </a:t>
            </a:r>
            <a:r>
              <a:rPr lang="en-US" sz="2400" dirty="0" smtClean="0">
                <a:solidFill>
                  <a:prstClr val="white">
                    <a:lumMod val="75000"/>
                    <a:lumOff val="25000"/>
                  </a:prstClr>
                </a:solidFill>
                <a:latin typeface="Calibri"/>
                <a:ea typeface="Calibri" panose="020F0502020204030204" pitchFamily="34" charset="0"/>
                <a:cs typeface="Calibri"/>
              </a:rPr>
              <a:t>Rogers</a:t>
            </a:r>
            <a:endParaRPr lang="el-GR" sz="2400" dirty="0" smtClean="0">
              <a:solidFill>
                <a:prstClr val="white">
                  <a:lumMod val="75000"/>
                  <a:lumOff val="25000"/>
                </a:prstClr>
              </a:solidFill>
              <a:latin typeface="Calibri"/>
              <a:ea typeface="Calibri" panose="020F0502020204030204" pitchFamily="34" charset="0"/>
              <a:cs typeface="Calibri"/>
            </a:endParaRPr>
          </a:p>
          <a:p>
            <a:pPr algn="just"/>
            <a:r>
              <a:rPr lang="el-GR" sz="2400" dirty="0" smtClean="0">
                <a:solidFill>
                  <a:schemeClr val="tx1"/>
                </a:solidFill>
                <a:latin typeface="Calibri" panose="020F0502020204030204" pitchFamily="34" charset="0"/>
              </a:rPr>
              <a:t>Η θεωρία </a:t>
            </a:r>
            <a:r>
              <a:rPr lang="el-GR" sz="2400" dirty="0">
                <a:solidFill>
                  <a:schemeClr val="tx1"/>
                </a:solidFill>
                <a:latin typeface="Calibri" panose="020F0502020204030204" pitchFamily="34" charset="0"/>
              </a:rPr>
              <a:t>των αναγκών </a:t>
            </a:r>
            <a:r>
              <a:rPr lang="el-GR" sz="2400" dirty="0" smtClean="0">
                <a:solidFill>
                  <a:schemeClr val="tx1"/>
                </a:solidFill>
                <a:latin typeface="Calibri" panose="020F0502020204030204" pitchFamily="34" charset="0"/>
              </a:rPr>
              <a:t>του </a:t>
            </a:r>
            <a:r>
              <a:rPr lang="en-US" sz="2400" dirty="0" smtClean="0">
                <a:solidFill>
                  <a:schemeClr val="tx1"/>
                </a:solidFill>
                <a:latin typeface="Calibri" panose="020F0502020204030204" pitchFamily="34" charset="0"/>
              </a:rPr>
              <a:t>Abraham Maslow</a:t>
            </a:r>
            <a:endParaRPr lang="el-GR" sz="2400" dirty="0" smtClean="0">
              <a:solidFill>
                <a:schemeClr val="tx1"/>
              </a:solidFill>
              <a:latin typeface="Calibri" panose="020F0502020204030204" pitchFamily="34" charset="0"/>
            </a:endParaRPr>
          </a:p>
          <a:p>
            <a:pPr algn="just"/>
            <a:r>
              <a:rPr lang="el-GR" sz="2400" dirty="0" smtClean="0">
                <a:solidFill>
                  <a:schemeClr val="tx1"/>
                </a:solidFill>
                <a:latin typeface="Calibri" panose="020F0502020204030204" pitchFamily="34" charset="0"/>
              </a:rPr>
              <a:t>Η αναλυτική θεωρία του </a:t>
            </a:r>
            <a:r>
              <a:rPr lang="en-US" sz="2400" dirty="0">
                <a:solidFill>
                  <a:schemeClr val="tx1"/>
                </a:solidFill>
                <a:latin typeface="Calibri" panose="020F0502020204030204" pitchFamily="34" charset="0"/>
              </a:rPr>
              <a:t>Carl Jung</a:t>
            </a:r>
            <a:endParaRPr lang="el-GR" sz="2400" dirty="0" smtClean="0">
              <a:solidFill>
                <a:prstClr val="white">
                  <a:lumMod val="75000"/>
                  <a:lumOff val="25000"/>
                </a:prstClr>
              </a:solidFill>
              <a:latin typeface="Calibri"/>
              <a:ea typeface="Calibri" panose="020F0502020204030204" pitchFamily="34" charset="0"/>
              <a:cs typeface="Calibri"/>
            </a:endParaRPr>
          </a:p>
          <a:p>
            <a:pPr algn="just"/>
            <a:endParaRPr lang="el-GR" sz="2000" dirty="0"/>
          </a:p>
        </p:txBody>
      </p:sp>
    </p:spTree>
    <p:extLst>
      <p:ext uri="{BB962C8B-B14F-4D97-AF65-F5344CB8AC3E}">
        <p14:creationId xmlns:p14="http://schemas.microsoft.com/office/powerpoint/2010/main" val="2360997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038" y="609600"/>
            <a:ext cx="8596668" cy="1320800"/>
          </a:xfrm>
        </p:spPr>
        <p:txBody>
          <a:bodyPr/>
          <a:lstStyle/>
          <a:p>
            <a:pPr algn="ctr"/>
            <a:r>
              <a:rPr lang="el-GR" b="1" dirty="0" smtClean="0">
                <a:solidFill>
                  <a:schemeClr val="tx1"/>
                </a:solidFill>
                <a:latin typeface="Calibri" panose="020F0502020204030204" pitchFamily="34" charset="0"/>
              </a:rPr>
              <a:t>Ανθρωπιστική θεωρία</a:t>
            </a:r>
            <a:r>
              <a:rPr lang="el-GR" b="1" dirty="0">
                <a:solidFill>
                  <a:schemeClr val="tx1"/>
                </a:solidFill>
                <a:latin typeface="Calibri" panose="020F0502020204030204" pitchFamily="34" charset="0"/>
              </a:rPr>
              <a:t>, </a:t>
            </a:r>
            <a:r>
              <a:rPr lang="en-US" b="1" dirty="0">
                <a:solidFill>
                  <a:schemeClr val="tx1"/>
                </a:solidFill>
                <a:latin typeface="Calibri" panose="020F0502020204030204" pitchFamily="34" charset="0"/>
              </a:rPr>
              <a:t>Carl </a:t>
            </a:r>
            <a:r>
              <a:rPr lang="en-US" b="1" dirty="0" smtClean="0">
                <a:solidFill>
                  <a:schemeClr val="tx1"/>
                </a:solidFill>
                <a:latin typeface="Calibri" panose="020F0502020204030204" pitchFamily="34" charset="0"/>
              </a:rPr>
              <a:t>Rogers</a:t>
            </a:r>
            <a:r>
              <a:rPr lang="el-GR" b="1" dirty="0" smtClean="0">
                <a:solidFill>
                  <a:schemeClr val="tx1"/>
                </a:solidFill>
                <a:latin typeface="Calibri" panose="020F0502020204030204" pitchFamily="34" charset="0"/>
              </a:rPr>
              <a:t> </a:t>
            </a:r>
            <a:br>
              <a:rPr lang="el-GR" b="1" dirty="0" smtClean="0">
                <a:solidFill>
                  <a:schemeClr val="tx1"/>
                </a:solidFill>
                <a:latin typeface="Calibri" panose="020F0502020204030204" pitchFamily="34" charset="0"/>
              </a:rPr>
            </a:br>
            <a:r>
              <a:rPr lang="el-GR" b="1" dirty="0" smtClean="0">
                <a:solidFill>
                  <a:schemeClr val="tx1"/>
                </a:solidFill>
                <a:latin typeface="Calibri" panose="020F0502020204030204" pitchFamily="34" charset="0"/>
              </a:rPr>
              <a:t>1902-1987</a:t>
            </a:r>
            <a:endParaRPr lang="el-GR" b="1" dirty="0">
              <a:solidFill>
                <a:schemeClr val="tx1"/>
              </a:solidFill>
              <a:latin typeface="Calibri" panose="020F0502020204030204" pitchFamily="34" charset="0"/>
            </a:endParaRPr>
          </a:p>
        </p:txBody>
      </p:sp>
      <p:sp>
        <p:nvSpPr>
          <p:cNvPr id="3" name="Content Placeholder 2"/>
          <p:cNvSpPr>
            <a:spLocks noGrp="1"/>
          </p:cNvSpPr>
          <p:nvPr>
            <p:ph idx="1"/>
          </p:nvPr>
        </p:nvSpPr>
        <p:spPr>
          <a:xfrm>
            <a:off x="650038" y="2230651"/>
            <a:ext cx="6709407" cy="3948923"/>
          </a:xfrm>
        </p:spPr>
        <p:txBody>
          <a:bodyPr>
            <a:noAutofit/>
          </a:bodyPr>
          <a:lstStyle/>
          <a:p>
            <a:pPr algn="just">
              <a:buClr>
                <a:srgbClr val="DDDDDD"/>
              </a:buClr>
            </a:pP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Αμερικανός ψυχολόγος</a:t>
            </a:r>
          </a:p>
          <a:p>
            <a:pPr algn="just"/>
            <a:r>
              <a:rPr lang="el-GR" sz="2400" dirty="0">
                <a:latin typeface="Calibri" panose="020F0502020204030204" pitchFamily="34" charset="0"/>
                <a:ea typeface="Calibri" panose="020F0502020204030204" pitchFamily="34" charset="0"/>
                <a:cs typeface="Calibri" panose="020F0502020204030204" pitchFamily="34" charset="0"/>
              </a:rPr>
              <a:t>Έ</a:t>
            </a:r>
            <a:r>
              <a:rPr lang="el-GR" sz="2400" dirty="0" smtClean="0">
                <a:latin typeface="Calibri" panose="020F0502020204030204" pitchFamily="34" charset="0"/>
                <a:ea typeface="Calibri" panose="020F0502020204030204" pitchFamily="34" charset="0"/>
                <a:cs typeface="Calibri" panose="020F0502020204030204" pitchFamily="34" charset="0"/>
              </a:rPr>
              <a:t>νας </a:t>
            </a:r>
            <a:r>
              <a:rPr lang="el-GR" sz="2400" dirty="0">
                <a:latin typeface="Calibri" panose="020F0502020204030204" pitchFamily="34" charset="0"/>
                <a:ea typeface="Calibri" panose="020F0502020204030204" pitchFamily="34" charset="0"/>
                <a:cs typeface="Calibri" panose="020F0502020204030204" pitchFamily="34" charset="0"/>
              </a:rPr>
              <a:t>από τους πιο σημαντικούς θεωρητικούς στην ανάπτυξη της ανθρωπιστικής </a:t>
            </a:r>
            <a:r>
              <a:rPr lang="el-GR" sz="2400" dirty="0" smtClean="0">
                <a:latin typeface="Calibri" panose="020F0502020204030204" pitchFamily="34" charset="0"/>
                <a:ea typeface="Calibri" panose="020F0502020204030204" pitchFamily="34" charset="0"/>
                <a:cs typeface="Calibri" panose="020F0502020204030204" pitchFamily="34" charset="0"/>
              </a:rPr>
              <a:t>ψυχολογίας</a:t>
            </a:r>
          </a:p>
          <a:p>
            <a:pPr algn="just"/>
            <a:r>
              <a:rPr lang="en-US" sz="24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a:t>
            </a:r>
            <a:r>
              <a:rPr lang="el-GR" sz="2400" dirty="0">
                <a:solidFill>
                  <a:schemeClr val="tx1"/>
                </a:solidFill>
                <a:latin typeface="Calibri" panose="020F0502020204030204" pitchFamily="34" charset="0"/>
                <a:ea typeface="Calibri" panose="020F0502020204030204" pitchFamily="34" charset="0"/>
                <a:cs typeface="Calibri" panose="020F0502020204030204" pitchFamily="34" charset="0"/>
              </a:rPr>
              <a:t>νέπτυξε την προσωποκεντρική θεραπεία, με βάση την ανθρωπιστική θεώρηση</a:t>
            </a:r>
          </a:p>
          <a:p>
            <a:pPr marL="0" indent="0" algn="just">
              <a:buNone/>
            </a:pPr>
            <a:endParaRPr lang="el-GR" sz="32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0670" y="2193976"/>
            <a:ext cx="4221111" cy="4221111"/>
          </a:xfrm>
          <a:prstGeom prst="rect">
            <a:avLst/>
          </a:prstGeom>
        </p:spPr>
      </p:pic>
    </p:spTree>
    <p:extLst>
      <p:ext uri="{BB962C8B-B14F-4D97-AF65-F5344CB8AC3E}">
        <p14:creationId xmlns:p14="http://schemas.microsoft.com/office/powerpoint/2010/main" val="564371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chemeClr val="tx1"/>
                </a:solidFill>
                <a:latin typeface="Calibri" panose="020F0502020204030204" pitchFamily="34" charset="0"/>
              </a:rPr>
              <a:t>Ανθρωπιστική </a:t>
            </a:r>
            <a:r>
              <a:rPr lang="el-GR" b="1" dirty="0" smtClean="0">
                <a:solidFill>
                  <a:schemeClr val="tx1"/>
                </a:solidFill>
                <a:latin typeface="Calibri" panose="020F0502020204030204" pitchFamily="34" charset="0"/>
              </a:rPr>
              <a:t>θεωρία, </a:t>
            </a:r>
            <a:r>
              <a:rPr lang="en-US" b="1" dirty="0" smtClean="0">
                <a:solidFill>
                  <a:schemeClr val="tx1"/>
                </a:solidFill>
                <a:latin typeface="Calibri" panose="020F0502020204030204" pitchFamily="34" charset="0"/>
              </a:rPr>
              <a:t>Carl Rogers</a:t>
            </a:r>
            <a:endParaRPr lang="el-GR" dirty="0">
              <a:solidFill>
                <a:schemeClr val="tx1"/>
              </a:solidFill>
            </a:endParaRPr>
          </a:p>
        </p:txBody>
      </p:sp>
      <p:sp>
        <p:nvSpPr>
          <p:cNvPr id="3" name="Content Placeholder 2"/>
          <p:cNvSpPr>
            <a:spLocks noGrp="1"/>
          </p:cNvSpPr>
          <p:nvPr>
            <p:ph idx="1"/>
          </p:nvPr>
        </p:nvSpPr>
        <p:spPr>
          <a:xfrm>
            <a:off x="677334" y="2174877"/>
            <a:ext cx="8596668" cy="3880773"/>
          </a:xfrm>
        </p:spPr>
        <p:txBody>
          <a:bodyPr/>
          <a:lstStyle/>
          <a:p>
            <a:pPr marL="0" lvl="0" indent="0" algn="just">
              <a:buClr>
                <a:srgbClr val="DDDDDD"/>
              </a:buClr>
              <a:buNone/>
            </a:pPr>
            <a:r>
              <a:rPr lang="el-GR" sz="24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Έμφαση στα παρακάτω:</a:t>
            </a:r>
          </a:p>
          <a:p>
            <a:pPr lvl="0" algn="just">
              <a:buClr>
                <a:srgbClr val="DDDDDD"/>
              </a:buClr>
            </a:pPr>
            <a:r>
              <a:rPr lang="el-GR" sz="20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Υποκειμενικό τρόπο που βλέπει ο κάθε άνθρωπος τον εαυτό του και τους άλλους</a:t>
            </a:r>
          </a:p>
          <a:p>
            <a:pPr lvl="0" algn="just">
              <a:buClr>
                <a:srgbClr val="DDDDDD"/>
              </a:buClr>
            </a:pPr>
            <a:r>
              <a:rPr lang="el-GR" sz="20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Θετική πλευρά της ανθρώπινης φύσης</a:t>
            </a:r>
          </a:p>
          <a:p>
            <a:pPr lvl="0" algn="just">
              <a:buClr>
                <a:srgbClr val="DDDDDD"/>
              </a:buClr>
            </a:pPr>
            <a:r>
              <a:rPr lang="el-GR" sz="20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Αυτοπραγμάτωση: η αξιοποίηση του δυναμικού που διαθέτουμε, κίνητρο ανθρώπινης συμπεριφοράς, η έμφυτη τάση για βελτίωση. Όταν οι άνθρωποι δεν ανησυχούν για τις αξιολογήσεις, τις απαιτήσεις και τις προτιμήσεις των άλλων, η ζωή τους κατευθύνεται από την εμφυτη τάση για πραγμάτωση</a:t>
            </a:r>
            <a:endParaRPr lang="en-US" sz="20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endParaRPr>
          </a:p>
          <a:p>
            <a:pPr lvl="0" algn="just">
              <a:buClr>
                <a:srgbClr val="DDDDDD"/>
              </a:buClr>
            </a:pPr>
            <a:r>
              <a:rPr lang="el-GR" sz="2000" dirty="0" smtClean="0">
                <a:solidFill>
                  <a:prstClr val="white">
                    <a:lumMod val="75000"/>
                    <a:lumOff val="25000"/>
                  </a:prstClr>
                </a:solidFill>
                <a:latin typeface="Calibri" panose="020F0502020204030204" pitchFamily="34" charset="0"/>
              </a:rPr>
              <a:t>«</a:t>
            </a:r>
            <a:r>
              <a:rPr lang="en-US" sz="2000" dirty="0" smtClean="0">
                <a:solidFill>
                  <a:prstClr val="white">
                    <a:lumMod val="75000"/>
                    <a:lumOff val="25000"/>
                  </a:prstClr>
                </a:solidFill>
                <a:latin typeface="Calibri" panose="020F0502020204030204" pitchFamily="34" charset="0"/>
              </a:rPr>
              <a:t>K</a:t>
            </a:r>
            <a:r>
              <a:rPr lang="el-GR" sz="2000" dirty="0" smtClean="0">
                <a:solidFill>
                  <a:prstClr val="white">
                    <a:lumMod val="75000"/>
                    <a:lumOff val="25000"/>
                  </a:prstClr>
                </a:solidFill>
                <a:latin typeface="Calibri" panose="020F0502020204030204" pitchFamily="34" charset="0"/>
              </a:rPr>
              <a:t>ατάσταση </a:t>
            </a:r>
            <a:r>
              <a:rPr lang="el-GR" sz="2000" dirty="0">
                <a:solidFill>
                  <a:prstClr val="white">
                    <a:lumMod val="75000"/>
                    <a:lumOff val="25000"/>
                  </a:prstClr>
                </a:solidFill>
                <a:latin typeface="Calibri" panose="020F0502020204030204" pitchFamily="34" charset="0"/>
              </a:rPr>
              <a:t>συμβατότητας»: συμφωνία μεταξύ ιδανικού &amp; πραγματικού εαυτού</a:t>
            </a:r>
          </a:p>
          <a:p>
            <a:pPr algn="just"/>
            <a:endParaRPr lang="el-GR" dirty="0"/>
          </a:p>
        </p:txBody>
      </p:sp>
    </p:spTree>
    <p:extLst>
      <p:ext uri="{BB962C8B-B14F-4D97-AF65-F5344CB8AC3E}">
        <p14:creationId xmlns:p14="http://schemas.microsoft.com/office/powerpoint/2010/main" val="3349201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gn="ctr">
              <a:spcBef>
                <a:spcPts val="1000"/>
              </a:spcBef>
            </a:pPr>
            <a:r>
              <a:rPr lang="el-GR" b="1" dirty="0">
                <a:solidFill>
                  <a:prstClr val="white">
                    <a:lumMod val="75000"/>
                    <a:lumOff val="25000"/>
                  </a:prstClr>
                </a:solidFill>
                <a:latin typeface="Calibri" panose="020F0502020204030204" pitchFamily="34" charset="0"/>
              </a:rPr>
              <a:t>Λειτουργικά </a:t>
            </a:r>
            <a:r>
              <a:rPr lang="el-GR" b="1" dirty="0" smtClean="0">
                <a:solidFill>
                  <a:prstClr val="white">
                    <a:lumMod val="75000"/>
                    <a:lumOff val="25000"/>
                  </a:prstClr>
                </a:solidFill>
                <a:latin typeface="Calibri" panose="020F0502020204030204" pitchFamily="34" charset="0"/>
              </a:rPr>
              <a:t>άτομα</a:t>
            </a:r>
            <a:endParaRPr lang="el-GR" sz="6000" b="1" dirty="0"/>
          </a:p>
        </p:txBody>
      </p:sp>
      <p:sp>
        <p:nvSpPr>
          <p:cNvPr id="3" name="Content Placeholder 2"/>
          <p:cNvSpPr>
            <a:spLocks noGrp="1"/>
          </p:cNvSpPr>
          <p:nvPr>
            <p:ph idx="1"/>
          </p:nvPr>
        </p:nvSpPr>
        <p:spPr/>
        <p:txBody>
          <a:bodyPr>
            <a:normAutofit/>
          </a:bodyPr>
          <a:lstStyle/>
          <a:p>
            <a:pPr algn="just">
              <a:buClr>
                <a:srgbClr val="DDDDDD"/>
              </a:buClr>
            </a:pPr>
            <a:r>
              <a:rPr lang="el-GR" sz="2400" dirty="0" smtClean="0">
                <a:solidFill>
                  <a:prstClr val="white">
                    <a:lumMod val="75000"/>
                    <a:lumOff val="25000"/>
                  </a:prstClr>
                </a:solidFill>
                <a:latin typeface="Calibri" panose="020F0502020204030204" pitchFamily="34" charset="0"/>
              </a:rPr>
              <a:t>Είναι</a:t>
            </a:r>
            <a:r>
              <a:rPr lang="el-GR" sz="2400" dirty="0">
                <a:solidFill>
                  <a:prstClr val="white">
                    <a:lumMod val="75000"/>
                    <a:lumOff val="25000"/>
                  </a:prstClr>
                </a:solidFill>
                <a:latin typeface="Calibri" panose="020F0502020204030204" pitchFamily="34" charset="0"/>
              </a:rPr>
              <a:t> ανοιχτά σε </a:t>
            </a:r>
            <a:r>
              <a:rPr lang="el-GR" sz="2400" dirty="0" smtClean="0">
                <a:solidFill>
                  <a:prstClr val="white">
                    <a:lumMod val="75000"/>
                    <a:lumOff val="25000"/>
                  </a:prstClr>
                </a:solidFill>
                <a:latin typeface="Calibri" panose="020F0502020204030204" pitchFamily="34" charset="0"/>
              </a:rPr>
              <a:t>εμπειρίες</a:t>
            </a:r>
            <a:endParaRPr lang="en-US" sz="2400" dirty="0" smtClean="0">
              <a:solidFill>
                <a:prstClr val="white">
                  <a:lumMod val="75000"/>
                  <a:lumOff val="25000"/>
                </a:prstClr>
              </a:solidFill>
              <a:latin typeface="Calibri" panose="020F0502020204030204" pitchFamily="34" charset="0"/>
            </a:endParaRPr>
          </a:p>
          <a:p>
            <a:pPr algn="just">
              <a:buClr>
                <a:srgbClr val="DDDDDD"/>
              </a:buClr>
            </a:pPr>
            <a:r>
              <a:rPr lang="el-GR" sz="2400" dirty="0" smtClean="0">
                <a:solidFill>
                  <a:prstClr val="white">
                    <a:lumMod val="75000"/>
                    <a:lumOff val="25000"/>
                  </a:prstClr>
                </a:solidFill>
                <a:latin typeface="Calibri" panose="020F0502020204030204" pitchFamily="34" charset="0"/>
              </a:rPr>
              <a:t>Ζουν </a:t>
            </a:r>
            <a:r>
              <a:rPr lang="el-GR" sz="2400" dirty="0">
                <a:solidFill>
                  <a:prstClr val="white">
                    <a:lumMod val="75000"/>
                    <a:lumOff val="25000"/>
                  </a:prstClr>
                </a:solidFill>
                <a:latin typeface="Calibri" panose="020F0502020204030204" pitchFamily="34" charset="0"/>
              </a:rPr>
              <a:t>και εκτιμούν το </a:t>
            </a:r>
            <a:r>
              <a:rPr lang="el-GR" sz="2400" dirty="0" smtClean="0">
                <a:solidFill>
                  <a:prstClr val="white">
                    <a:lumMod val="75000"/>
                    <a:lumOff val="25000"/>
                  </a:prstClr>
                </a:solidFill>
                <a:latin typeface="Calibri" panose="020F0502020204030204" pitchFamily="34" charset="0"/>
              </a:rPr>
              <a:t>παρόν</a:t>
            </a:r>
            <a:endParaRPr lang="en-US" sz="2400" dirty="0" smtClean="0">
              <a:solidFill>
                <a:prstClr val="white">
                  <a:lumMod val="75000"/>
                  <a:lumOff val="25000"/>
                </a:prstClr>
              </a:solidFill>
              <a:latin typeface="Calibri" panose="020F0502020204030204" pitchFamily="34" charset="0"/>
            </a:endParaRPr>
          </a:p>
          <a:p>
            <a:pPr algn="just">
              <a:buClr>
                <a:srgbClr val="DDDDDD"/>
              </a:buClr>
            </a:pPr>
            <a:r>
              <a:rPr lang="el-GR" sz="2400" dirty="0" smtClean="0">
                <a:solidFill>
                  <a:prstClr val="white">
                    <a:lumMod val="75000"/>
                    <a:lumOff val="25000"/>
                  </a:prstClr>
                </a:solidFill>
                <a:latin typeface="Calibri" panose="020F0502020204030204" pitchFamily="34" charset="0"/>
              </a:rPr>
              <a:t>Δίνουν </a:t>
            </a:r>
            <a:r>
              <a:rPr lang="el-GR" sz="2400" dirty="0">
                <a:solidFill>
                  <a:prstClr val="white">
                    <a:lumMod val="75000"/>
                    <a:lumOff val="25000"/>
                  </a:prstClr>
                </a:solidFill>
                <a:latin typeface="Calibri" panose="020F0502020204030204" pitchFamily="34" charset="0"/>
              </a:rPr>
              <a:t>σημασία στα συναισθήματά </a:t>
            </a:r>
            <a:r>
              <a:rPr lang="el-GR" sz="2400" dirty="0" smtClean="0">
                <a:solidFill>
                  <a:prstClr val="white">
                    <a:lumMod val="75000"/>
                    <a:lumOff val="25000"/>
                  </a:prstClr>
                </a:solidFill>
                <a:latin typeface="Calibri" panose="020F0502020204030204" pitchFamily="34" charset="0"/>
              </a:rPr>
              <a:t>τους</a:t>
            </a:r>
            <a:endParaRPr lang="en-US" sz="2400" dirty="0" smtClean="0">
              <a:solidFill>
                <a:prstClr val="white">
                  <a:lumMod val="75000"/>
                  <a:lumOff val="25000"/>
                </a:prstClr>
              </a:solidFill>
              <a:latin typeface="Calibri" panose="020F0502020204030204" pitchFamily="34" charset="0"/>
            </a:endParaRPr>
          </a:p>
          <a:p>
            <a:pPr algn="just">
              <a:buClr>
                <a:srgbClr val="DDDDDD"/>
              </a:buClr>
            </a:pPr>
            <a:r>
              <a:rPr lang="el-GR" sz="2400" dirty="0" smtClean="0">
                <a:solidFill>
                  <a:prstClr val="white">
                    <a:lumMod val="75000"/>
                    <a:lumOff val="25000"/>
                  </a:prstClr>
                </a:solidFill>
                <a:latin typeface="Calibri" panose="020F0502020204030204" pitchFamily="34" charset="0"/>
              </a:rPr>
              <a:t>Είναι </a:t>
            </a:r>
            <a:r>
              <a:rPr lang="el-GR" sz="2400" dirty="0">
                <a:solidFill>
                  <a:prstClr val="white">
                    <a:lumMod val="75000"/>
                    <a:lumOff val="25000"/>
                  </a:prstClr>
                </a:solidFill>
                <a:latin typeface="Calibri" panose="020F0502020204030204" pitchFamily="34" charset="0"/>
              </a:rPr>
              <a:t>ευχαριστημένα από τη ζωή </a:t>
            </a:r>
            <a:r>
              <a:rPr lang="el-GR" sz="2400" dirty="0" smtClean="0">
                <a:solidFill>
                  <a:prstClr val="white">
                    <a:lumMod val="75000"/>
                    <a:lumOff val="25000"/>
                  </a:prstClr>
                </a:solidFill>
                <a:latin typeface="Calibri" panose="020F0502020204030204" pitchFamily="34" charset="0"/>
              </a:rPr>
              <a:t>του</a:t>
            </a:r>
            <a:endParaRPr lang="en-US" sz="2400" dirty="0" smtClean="0">
              <a:solidFill>
                <a:prstClr val="white">
                  <a:lumMod val="75000"/>
                  <a:lumOff val="25000"/>
                </a:prstClr>
              </a:solidFill>
              <a:latin typeface="Calibri" panose="020F0502020204030204" pitchFamily="34" charset="0"/>
            </a:endParaRPr>
          </a:p>
          <a:p>
            <a:pPr algn="just">
              <a:buClr>
                <a:srgbClr val="DDDDDD"/>
              </a:buClr>
            </a:pPr>
            <a:r>
              <a:rPr lang="el-GR" sz="2400" dirty="0" smtClean="0">
                <a:solidFill>
                  <a:prstClr val="white">
                    <a:lumMod val="75000"/>
                    <a:lumOff val="25000"/>
                  </a:prstClr>
                </a:solidFill>
                <a:latin typeface="Calibri" panose="020F0502020204030204" pitchFamily="34" charset="0"/>
              </a:rPr>
              <a:t>Είναι </a:t>
            </a:r>
            <a:r>
              <a:rPr lang="el-GR" sz="2400" dirty="0">
                <a:solidFill>
                  <a:prstClr val="white">
                    <a:lumMod val="75000"/>
                    <a:lumOff val="25000"/>
                  </a:prstClr>
                </a:solidFill>
                <a:latin typeface="Calibri" panose="020F0502020204030204" pitchFamily="34" charset="0"/>
              </a:rPr>
              <a:t>δημιουργικά</a:t>
            </a:r>
          </a:p>
          <a:p>
            <a:pPr lvl="0" algn="just">
              <a:buClr>
                <a:srgbClr val="DDDDDD"/>
              </a:buClr>
            </a:pPr>
            <a:endParaRPr lang="el-GR" sz="2400" dirty="0">
              <a:solidFill>
                <a:prstClr val="white">
                  <a:lumMod val="75000"/>
                  <a:lumOff val="25000"/>
                </a:prstClr>
              </a:solidFill>
              <a:latin typeface="Calibri" panose="020F0502020204030204" pitchFamily="34" charset="0"/>
            </a:endParaRPr>
          </a:p>
          <a:p>
            <a:pPr algn="just"/>
            <a:endParaRPr lang="el-GR" sz="2400" dirty="0"/>
          </a:p>
        </p:txBody>
      </p:sp>
    </p:spTree>
    <p:extLst>
      <p:ext uri="{BB962C8B-B14F-4D97-AF65-F5344CB8AC3E}">
        <p14:creationId xmlns:p14="http://schemas.microsoft.com/office/powerpoint/2010/main" val="3241311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solidFill>
                  <a:schemeClr val="tx1"/>
                </a:solidFill>
                <a:latin typeface="Calibri" panose="020F0502020204030204" pitchFamily="34" charset="0"/>
              </a:rPr>
              <a:t>Προσωποκεντρική θεραπεία</a:t>
            </a:r>
            <a:r>
              <a:rPr lang="en-US" b="1" dirty="0" smtClean="0">
                <a:solidFill>
                  <a:schemeClr val="tx1"/>
                </a:solidFill>
                <a:latin typeface="Calibri" panose="020F0502020204030204" pitchFamily="34" charset="0"/>
              </a:rPr>
              <a:t>,</a:t>
            </a:r>
            <a:r>
              <a:rPr lang="el-GR" b="1" dirty="0" smtClean="0">
                <a:solidFill>
                  <a:schemeClr val="tx1"/>
                </a:solidFill>
                <a:latin typeface="Calibri" panose="020F0502020204030204" pitchFamily="34" charset="0"/>
              </a:rPr>
              <a:t> </a:t>
            </a:r>
            <a:r>
              <a:rPr lang="en-US" b="1" dirty="0" smtClean="0">
                <a:solidFill>
                  <a:schemeClr val="tx1"/>
                </a:solidFill>
                <a:latin typeface="Calibri" panose="020F0502020204030204" pitchFamily="34" charset="0"/>
              </a:rPr>
              <a:t>Carl Rogers</a:t>
            </a:r>
            <a:endParaRPr lang="el-GR" b="1" dirty="0">
              <a:solidFill>
                <a:schemeClr val="tx1"/>
              </a:solidFill>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lvl="0" algn="just">
              <a:buClr>
                <a:srgbClr val="DDDDDD"/>
              </a:buClr>
            </a:pPr>
            <a:r>
              <a:rPr lang="el-GR" sz="24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Μη κατευθυντική στάση, οι </a:t>
            </a: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θεραπευτές</a:t>
            </a:r>
            <a:r>
              <a:rPr lang="en-US"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 </a:t>
            </a: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χρειάζεται </a:t>
            </a:r>
            <a:r>
              <a:rPr lang="el-GR" sz="24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να δημιουργούν τις συνθήκες που θα διευκολύνουν την ανεξάρτητη λήψη αποφάσεων από τον </a:t>
            </a: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θεραπευόμενο</a:t>
            </a:r>
          </a:p>
          <a:p>
            <a:pPr lvl="0" algn="just">
              <a:buClr>
                <a:srgbClr val="DDDDDD"/>
              </a:buClr>
            </a:pP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Ο </a:t>
            </a:r>
            <a:r>
              <a:rPr lang="en-US"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Rogers </a:t>
            </a: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δεν έθετε στόχους για τους πελάτες</a:t>
            </a:r>
          </a:p>
          <a:p>
            <a:pPr lvl="0" algn="just">
              <a:buClr>
                <a:srgbClr val="DDDDDD"/>
              </a:buClr>
            </a:pP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Ο πελάτης αναλάμβανε ηγετικό ρόλο για να κατευθύνει την πορεία της συζήτησης και της θεραπείας</a:t>
            </a:r>
          </a:p>
          <a:p>
            <a:pPr lvl="0" algn="just">
              <a:buClr>
                <a:srgbClr val="DDDDDD"/>
              </a:buClr>
            </a:pP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Ο ρόλος του θεραπευτή είναι να δημιουργήσει στις συνεδρίες τις συνθήκες που θα επιτρέψουν στον πελάτη να επιστ</a:t>
            </a:r>
            <a:r>
              <a:rPr lang="en-US"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r</a:t>
            </a:r>
            <a:r>
              <a:rPr lang="el-GR" sz="2400" dirty="0" smtClean="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έψει στην φύση του και να πάρει αποφάσεις που θα τον οδηγήσουν σε μια ουσιαστικά ικανοποιητική ζωή. </a:t>
            </a:r>
            <a:endParaRPr lang="el-GR" sz="2400" dirty="0" smtClean="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66266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latin typeface="Calibri" panose="020F0502020204030204" pitchFamily="34" charset="0"/>
                <a:ea typeface="Calibri" panose="020F0502020204030204" pitchFamily="34" charset="0"/>
                <a:cs typeface="Calibri" panose="020F0502020204030204" pitchFamily="34" charset="0"/>
              </a:rPr>
              <a:t>Προϋποθέσεις θετικού θεραπευτικού κλίματος</a:t>
            </a:r>
            <a:endParaRPr lang="el-GR" b="1"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lvl="0" algn="just">
              <a:buClr>
                <a:srgbClr val="DDDDDD"/>
              </a:buClr>
            </a:pPr>
            <a:r>
              <a:rPr lang="el-GR" sz="2400" dirty="0">
                <a:solidFill>
                  <a:prstClr val="white">
                    <a:lumMod val="75000"/>
                    <a:lumOff val="25000"/>
                  </a:prstClr>
                </a:solidFill>
                <a:latin typeface="Calibri" panose="020F0502020204030204" pitchFamily="34" charset="0"/>
                <a:ea typeface="Calibri" panose="020F0502020204030204" pitchFamily="34" charset="0"/>
                <a:cs typeface="Calibri" panose="020F0502020204030204" pitchFamily="34" charset="0"/>
              </a:rPr>
              <a:t>Αλλαγή μέσω θεραπείας: θεραπευτικό κλίμα 3 προϋποθέσεις για να είναι διευκολυντική η στάση του θεραπευτή:</a:t>
            </a:r>
          </a:p>
          <a:p>
            <a:pPr lvl="1" algn="just">
              <a:buClr>
                <a:srgbClr val="DDDDDD"/>
              </a:buClr>
              <a:buFont typeface="Arial" panose="020B0604020202020204" pitchFamily="34" charset="0"/>
              <a:buChar char="•"/>
            </a:pPr>
            <a:r>
              <a:rPr lang="el-GR" sz="2000" dirty="0">
                <a:solidFill>
                  <a:prstClr val="white">
                    <a:lumMod val="75000"/>
                    <a:lumOff val="25000"/>
                  </a:prstClr>
                </a:solidFill>
                <a:latin typeface="Calibri" panose="020F0502020204030204" pitchFamily="34" charset="0"/>
              </a:rPr>
              <a:t>Άνευ όρων θετική αποδοχή</a:t>
            </a:r>
          </a:p>
          <a:p>
            <a:pPr lvl="1" algn="just">
              <a:buClr>
                <a:srgbClr val="DDDDDD"/>
              </a:buClr>
              <a:buFont typeface="Arial" panose="020B0604020202020204" pitchFamily="34" charset="0"/>
              <a:buChar char="•"/>
            </a:pPr>
            <a:r>
              <a:rPr lang="el-GR" sz="2000" dirty="0">
                <a:solidFill>
                  <a:prstClr val="white">
                    <a:lumMod val="75000"/>
                    <a:lumOff val="25000"/>
                  </a:prstClr>
                </a:solidFill>
                <a:latin typeface="Calibri" panose="020F0502020204030204" pitchFamily="34" charset="0"/>
              </a:rPr>
              <a:t>Ειλικρίνεια, αυθεντικότητα</a:t>
            </a:r>
          </a:p>
          <a:p>
            <a:pPr lvl="1" algn="just">
              <a:buClr>
                <a:srgbClr val="DDDDDD"/>
              </a:buClr>
              <a:buFont typeface="Arial" panose="020B0604020202020204" pitchFamily="34" charset="0"/>
              <a:buChar char="•"/>
            </a:pPr>
            <a:r>
              <a:rPr lang="el-GR" sz="2000" dirty="0">
                <a:solidFill>
                  <a:prstClr val="white">
                    <a:lumMod val="75000"/>
                    <a:lumOff val="25000"/>
                  </a:prstClr>
                </a:solidFill>
                <a:latin typeface="Calibri" panose="020F0502020204030204" pitchFamily="34" charset="0"/>
              </a:rPr>
              <a:t>Ενσυναίσθηση</a:t>
            </a:r>
          </a:p>
          <a:p>
            <a:endParaRPr lang="el-GR" dirty="0"/>
          </a:p>
        </p:txBody>
      </p:sp>
    </p:spTree>
    <p:extLst>
      <p:ext uri="{BB962C8B-B14F-4D97-AF65-F5344CB8AC3E}">
        <p14:creationId xmlns:p14="http://schemas.microsoft.com/office/powerpoint/2010/main" val="1160138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defTabSz="457200" rtl="0">
              <a:spcBef>
                <a:spcPct val="0"/>
              </a:spcBef>
            </a:pPr>
            <a:r>
              <a:rPr lang="el-GR" sz="3600" b="1" dirty="0" smtClean="0">
                <a:solidFill>
                  <a:prstClr val="white">
                    <a:lumMod val="75000"/>
                    <a:lumOff val="25000"/>
                  </a:prstClr>
                </a:solidFill>
                <a:latin typeface="Calibri" panose="020F0502020204030204" pitchFamily="34" charset="0"/>
              </a:rPr>
              <a:t>1. Άνευ </a:t>
            </a:r>
            <a:r>
              <a:rPr lang="el-GR" sz="3600" b="1" dirty="0">
                <a:solidFill>
                  <a:prstClr val="white">
                    <a:lumMod val="75000"/>
                    <a:lumOff val="25000"/>
                  </a:prstClr>
                </a:solidFill>
                <a:latin typeface="Calibri" panose="020F0502020204030204" pitchFamily="34" charset="0"/>
              </a:rPr>
              <a:t>όρων θετική αποδοχή</a:t>
            </a:r>
            <a:br>
              <a:rPr lang="el-GR" sz="3600" b="1" dirty="0">
                <a:solidFill>
                  <a:prstClr val="white">
                    <a:lumMod val="75000"/>
                    <a:lumOff val="25000"/>
                  </a:prstClr>
                </a:solidFill>
                <a:latin typeface="Calibri" panose="020F0502020204030204" pitchFamily="34" charset="0"/>
              </a:rPr>
            </a:br>
            <a:endParaRPr lang="el-GR" sz="3200" b="1" dirty="0"/>
          </a:p>
        </p:txBody>
      </p:sp>
      <p:sp>
        <p:nvSpPr>
          <p:cNvPr id="3" name="Content Placeholder 2"/>
          <p:cNvSpPr>
            <a:spLocks noGrp="1"/>
          </p:cNvSpPr>
          <p:nvPr>
            <p:ph idx="1"/>
          </p:nvPr>
        </p:nvSpPr>
        <p:spPr/>
        <p:txBody>
          <a:bodyPr>
            <a:normAutofit/>
          </a:bodyPr>
          <a:lstStyle/>
          <a:p>
            <a:pPr algn="just"/>
            <a:r>
              <a:rPr lang="el-GR" sz="2400" dirty="0" smtClean="0">
                <a:latin typeface="Calibri" panose="020F0502020204030204" pitchFamily="34" charset="0"/>
                <a:ea typeface="Calibri" panose="020F0502020204030204" pitchFamily="34" charset="0"/>
                <a:cs typeface="Calibri" panose="020F0502020204030204" pitchFamily="34" charset="0"/>
              </a:rPr>
              <a:t>Πλήρης αποδοχή και αναγνώριση του πελάτη για αυτό που είναι, ακόμη και αν δεν εγκρίνει τη συμπεριφορά του</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Αναγνώριση και αποδοχή χωρίς όρους και κρίσεις</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Συχνά στις σχέσεις υπάρχει το «θα σε αγαπώ αν..»</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Οι άνθρωποι έχουν αξία και μόνο για το γεγονός ότι είναι άνθρωποι</a:t>
            </a:r>
          </a:p>
          <a:p>
            <a:pPr algn="just"/>
            <a:r>
              <a:rPr lang="el-GR" sz="2400" dirty="0" smtClean="0">
                <a:latin typeface="Calibri" panose="020F0502020204030204" pitchFamily="34" charset="0"/>
                <a:ea typeface="Calibri" panose="020F0502020204030204" pitchFamily="34" charset="0"/>
                <a:cs typeface="Calibri" panose="020F0502020204030204" pitchFamily="34" charset="0"/>
              </a:rPr>
              <a:t>Βαθύ ενδιαφέρον και σεβασμός για τον πελάτη</a:t>
            </a:r>
            <a:endParaRPr lang="el-G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567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8C59B386-999D-4CB6-B907-9F3997C027CC}"/>
    </a:ext>
  </a:extLst>
</a:theme>
</file>

<file path=ppt/theme/theme2.xml><?xml version="1.0" encoding="utf-8"?>
<a:theme xmlns:a="http://schemas.openxmlformats.org/drawingml/2006/main" name="1_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otalTime>811</TotalTime>
  <Words>760</Words>
  <Application>Microsoft Office PowerPoint</Application>
  <PresentationFormat>Custom</PresentationFormat>
  <Paragraphs>72</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Facet</vt:lpstr>
      <vt:lpstr>1_Facet</vt:lpstr>
      <vt:lpstr>Εισαγωγή στη Γενική Ψυχολογία Α΄ εξάμηνο</vt:lpstr>
      <vt:lpstr>Στην προηγούμενη ενότητα</vt:lpstr>
      <vt:lpstr>Στην παρούσα ενότητα</vt:lpstr>
      <vt:lpstr>Ανθρωπιστική θεωρία, Carl Rogers  1902-1987</vt:lpstr>
      <vt:lpstr>Ανθρωπιστική θεωρία, Carl Rogers</vt:lpstr>
      <vt:lpstr>Λειτουργικά άτομα</vt:lpstr>
      <vt:lpstr>Προσωποκεντρική θεραπεία, Carl Rogers</vt:lpstr>
      <vt:lpstr>Προϋποθέσεις θετικού θεραπευτικού κλίματος</vt:lpstr>
      <vt:lpstr>1. Άνευ όρων θετική αποδοχή </vt:lpstr>
      <vt:lpstr>2. Ειλικρίνεια, αυθεντικότητα </vt:lpstr>
      <vt:lpstr>3. Ενσυναίσθηση </vt:lpstr>
      <vt:lpstr>Ενεργητική ακρόαση</vt:lpstr>
      <vt:lpstr>Ενεργητική ακρόαση</vt:lpstr>
      <vt:lpstr>Θεωρία των αναγκών, Abraham Maslow (1908 – 1970) </vt:lpstr>
      <vt:lpstr> Αναλυτική θεωρία, Carl Jung (1875-1961)</vt:lpstr>
      <vt:lpstr>Απορίες, Προβληματισμοί, Επισημάνσεις </vt:lpstr>
      <vt:lpstr>Βιβλιογραφικές αναφορές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Γενική Ψυχολογία Α΄ εξάμηνο</dc:title>
  <dc:creator>MARIA DIMITRIADOU</dc:creator>
  <cp:lastModifiedBy>Maria Dimitriadou</cp:lastModifiedBy>
  <cp:revision>79</cp:revision>
  <dcterms:created xsi:type="dcterms:W3CDTF">2021-12-17T18:53:01Z</dcterms:created>
  <dcterms:modified xsi:type="dcterms:W3CDTF">2024-11-30T17:41:22Z</dcterms:modified>
</cp:coreProperties>
</file>