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58" r:id="rId4"/>
    <p:sldId id="257" r:id="rId5"/>
    <p:sldId id="260" r:id="rId6"/>
    <p:sldId id="270" r:id="rId7"/>
    <p:sldId id="259" r:id="rId8"/>
    <p:sldId id="261" r:id="rId9"/>
    <p:sldId id="262" r:id="rId10"/>
    <p:sldId id="263" r:id="rId11"/>
    <p:sldId id="264" r:id="rId12"/>
    <p:sldId id="267" r:id="rId13"/>
    <p:sldId id="265" r:id="rId14"/>
    <p:sldId id="266" r:id="rId15"/>
    <p:sldId id="268" r:id="rId1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498" y="5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347BF8B9-5501-472A-B43B-2368FA2266C2}" type="datetimeFigureOut">
              <a:rPr lang="el-GR" smtClean="0"/>
              <a:pPr/>
              <a:t>18/1/2024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1001153-115F-4574-9D98-2B78A14C3900}"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347BF8B9-5501-472A-B43B-2368FA2266C2}" type="datetimeFigureOut">
              <a:rPr lang="el-GR" smtClean="0"/>
              <a:pPr/>
              <a:t>18/1/2024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1001153-115F-4574-9D98-2B78A14C3900}"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347BF8B9-5501-472A-B43B-2368FA2266C2}" type="datetimeFigureOut">
              <a:rPr lang="el-GR" smtClean="0"/>
              <a:pPr/>
              <a:t>18/1/2024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1001153-115F-4574-9D98-2B78A14C3900}"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347BF8B9-5501-472A-B43B-2368FA2266C2}" type="datetimeFigureOut">
              <a:rPr lang="el-GR" smtClean="0"/>
              <a:pPr/>
              <a:t>18/1/2024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1001153-115F-4574-9D98-2B78A14C3900}"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7BF8B9-5501-472A-B43B-2368FA2266C2}" type="datetimeFigureOut">
              <a:rPr lang="el-GR" smtClean="0"/>
              <a:pPr/>
              <a:t>18/1/2024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1001153-115F-4574-9D98-2B78A14C3900}"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347BF8B9-5501-472A-B43B-2368FA2266C2}" type="datetimeFigureOut">
              <a:rPr lang="el-GR" smtClean="0"/>
              <a:pPr/>
              <a:t>18/1/2024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1001153-115F-4574-9D98-2B78A14C3900}"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fld id="{347BF8B9-5501-472A-B43B-2368FA2266C2}" type="datetimeFigureOut">
              <a:rPr lang="el-GR" smtClean="0"/>
              <a:pPr/>
              <a:t>18/1/2024</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91001153-115F-4574-9D98-2B78A14C3900}"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347BF8B9-5501-472A-B43B-2368FA2266C2}" type="datetimeFigureOut">
              <a:rPr lang="el-GR" smtClean="0"/>
              <a:pPr/>
              <a:t>18/1/2024</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91001153-115F-4574-9D98-2B78A14C3900}"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7BF8B9-5501-472A-B43B-2368FA2266C2}" type="datetimeFigureOut">
              <a:rPr lang="el-GR" smtClean="0"/>
              <a:pPr/>
              <a:t>18/1/2024</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91001153-115F-4574-9D98-2B78A14C3900}"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7BF8B9-5501-472A-B43B-2368FA2266C2}" type="datetimeFigureOut">
              <a:rPr lang="el-GR" smtClean="0"/>
              <a:pPr/>
              <a:t>18/1/2024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1001153-115F-4574-9D98-2B78A14C3900}"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7BF8B9-5501-472A-B43B-2368FA2266C2}" type="datetimeFigureOut">
              <a:rPr lang="el-GR" smtClean="0"/>
              <a:pPr/>
              <a:t>18/1/2024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1001153-115F-4574-9D98-2B78A14C3900}"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7BF8B9-5501-472A-B43B-2368FA2266C2}" type="datetimeFigureOut">
              <a:rPr lang="el-GR" smtClean="0"/>
              <a:pPr/>
              <a:t>18/1/2024</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001153-115F-4574-9D98-2B78A14C3900}"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5720" y="785794"/>
            <a:ext cx="8501122" cy="5016758"/>
          </a:xfrm>
          <a:prstGeom prst="rect">
            <a:avLst/>
          </a:prstGeom>
          <a:noFill/>
        </p:spPr>
        <p:txBody>
          <a:bodyPr wrap="square" rtlCol="0">
            <a:spAutoFit/>
          </a:bodyPr>
          <a:lstStyle/>
          <a:p>
            <a:pPr algn="just"/>
            <a:r>
              <a:rPr lang="el-GR" sz="2000" b="1" dirty="0">
                <a:latin typeface="Comic Sans MS" pitchFamily="66" charset="0"/>
              </a:rPr>
              <a:t>ΣΩΜΑΤΙΔΙΑ ΜΙΚΡΟΥ ΜΕΓΕΘΟΥΣ (ΜΙΚΡΟΜΕΡΗ)</a:t>
            </a:r>
          </a:p>
          <a:p>
            <a:pPr algn="just">
              <a:buFont typeface="Arial" pitchFamily="34" charset="0"/>
              <a:buChar char="•"/>
            </a:pPr>
            <a:r>
              <a:rPr lang="el-GR" sz="2000" dirty="0">
                <a:latin typeface="Comic Sans MS" pitchFamily="66" charset="0"/>
              </a:rPr>
              <a:t>Μια ποσότητα ύλης που έχει μικρό μέγεθος σε σχέση με το περιβάλλον της ονομάζεται </a:t>
            </a:r>
            <a:r>
              <a:rPr lang="el-GR" sz="2000" b="1" dirty="0">
                <a:latin typeface="Comic Sans MS" pitchFamily="66" charset="0"/>
              </a:rPr>
              <a:t>σωματίδιο.</a:t>
            </a:r>
            <a:endParaRPr lang="el-GR" sz="2000" dirty="0">
              <a:latin typeface="Comic Sans MS" pitchFamily="66" charset="0"/>
            </a:endParaRPr>
          </a:p>
          <a:p>
            <a:pPr algn="just">
              <a:buFont typeface="Arial" pitchFamily="34" charset="0"/>
              <a:buChar char="•"/>
            </a:pPr>
            <a:r>
              <a:rPr lang="el-GR" sz="2000" dirty="0">
                <a:latin typeface="Comic Sans MS" pitchFamily="66" charset="0"/>
              </a:rPr>
              <a:t>Τα σωματίδια μπορεί να είναι στερεά όπως τα </a:t>
            </a:r>
            <a:r>
              <a:rPr lang="el-GR" sz="2000" b="1" dirty="0">
                <a:latin typeface="Comic Sans MS" pitchFamily="66" charset="0"/>
              </a:rPr>
              <a:t>τεμαχίδια </a:t>
            </a:r>
            <a:r>
              <a:rPr lang="el-GR" sz="2000" dirty="0">
                <a:latin typeface="Comic Sans MS" pitchFamily="66" charset="0"/>
              </a:rPr>
              <a:t>μιας κόνης ή ενός αιωρήματος, μπορεί να είναι υγρά όπως τα </a:t>
            </a:r>
            <a:r>
              <a:rPr lang="el-GR" sz="2000" b="1" dirty="0">
                <a:latin typeface="Comic Sans MS" pitchFamily="66" charset="0"/>
              </a:rPr>
              <a:t>σταγονίδια</a:t>
            </a:r>
            <a:r>
              <a:rPr lang="el-GR" sz="2000" dirty="0">
                <a:latin typeface="Comic Sans MS" pitchFamily="66" charset="0"/>
              </a:rPr>
              <a:t> της εσωτερικής φάσης ενός γαλακτώματος και μπορεί να είναι και αέρια όπως οι </a:t>
            </a:r>
            <a:r>
              <a:rPr lang="el-GR" sz="2000" b="1" dirty="0">
                <a:latin typeface="Comic Sans MS" pitchFamily="66" charset="0"/>
              </a:rPr>
              <a:t>φυσαλίδες</a:t>
            </a:r>
            <a:r>
              <a:rPr lang="el-GR" sz="2000" dirty="0">
                <a:latin typeface="Comic Sans MS" pitchFamily="66" charset="0"/>
              </a:rPr>
              <a:t> ενός αφρού.</a:t>
            </a:r>
          </a:p>
          <a:p>
            <a:pPr algn="just">
              <a:buFont typeface="Arial" pitchFamily="34" charset="0"/>
              <a:buChar char="•"/>
            </a:pPr>
            <a:r>
              <a:rPr lang="el-GR" sz="2000" dirty="0">
                <a:latin typeface="Comic Sans MS" pitchFamily="66" charset="0"/>
              </a:rPr>
              <a:t>Παρουσιάζουν μεγάλη ειδική επιφάνεια</a:t>
            </a:r>
            <a:r>
              <a:rPr lang="el-GR" sz="2000" dirty="0">
                <a:latin typeface="Comic Sans MS" pitchFamily="66" charset="0"/>
                <a:cs typeface="Calibri"/>
              </a:rPr>
              <a:t>→ μεγάλη επιφανειακή ενέργεια → ασταθή.</a:t>
            </a:r>
            <a:endParaRPr lang="el-GR" sz="2000" dirty="0">
              <a:latin typeface="Comic Sans MS" pitchFamily="66" charset="0"/>
            </a:endParaRPr>
          </a:p>
          <a:p>
            <a:pPr algn="just">
              <a:buFont typeface="Arial" pitchFamily="34" charset="0"/>
              <a:buChar char="•"/>
            </a:pPr>
            <a:r>
              <a:rPr lang="el-GR" sz="2000" dirty="0">
                <a:latin typeface="Comic Sans MS" pitchFamily="66" charset="0"/>
              </a:rPr>
              <a:t>Μεγάλη δυσκολία στον χειρισμό τους τα στερεά (μεγάλα κομμάτια με γωνίες, σκόνες σε λεπτομερή διαμερισμό, υπό μορφή φυλλοειδή, βελονοειδή κ.α).</a:t>
            </a:r>
          </a:p>
          <a:p>
            <a:pPr algn="just">
              <a:buFont typeface="Arial" pitchFamily="34" charset="0"/>
              <a:buChar char="•"/>
            </a:pPr>
            <a:r>
              <a:rPr lang="el-GR" sz="2000" dirty="0">
                <a:latin typeface="Comic Sans MS" pitchFamily="66" charset="0"/>
              </a:rPr>
              <a:t>Διαφορετικές ιδιότητες (δρουν σαν λειαντικά, να είναι εύθραυστα, κολλώδη κ.α).</a:t>
            </a:r>
          </a:p>
          <a:p>
            <a:pPr algn="just">
              <a:buFont typeface="Arial" pitchFamily="34" charset="0"/>
              <a:buChar char="•"/>
            </a:pPr>
            <a:endParaRPr lang="el-GR" sz="2000" dirty="0">
              <a:latin typeface="Comic Sans MS" pitchFamily="66" charset="0"/>
            </a:endParaRPr>
          </a:p>
          <a:p>
            <a:pPr algn="just">
              <a:buFont typeface="Arial" pitchFamily="34" charset="0"/>
              <a:buChar char="•"/>
            </a:pPr>
            <a:endParaRPr lang="el-GR" sz="2000" dirty="0">
              <a:latin typeface="Comic Sans MS" pitchFamily="66"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20" y="357166"/>
            <a:ext cx="8643998" cy="2554545"/>
          </a:xfrm>
          <a:prstGeom prst="rect">
            <a:avLst/>
          </a:prstGeom>
        </p:spPr>
        <p:txBody>
          <a:bodyPr wrap="square">
            <a:spAutoFit/>
          </a:bodyPr>
          <a:lstStyle/>
          <a:p>
            <a:pPr algn="just"/>
            <a:r>
              <a:rPr lang="el-GR" sz="2000" dirty="0">
                <a:latin typeface="Comic Sans MS" pitchFamily="66" charset="0"/>
              </a:rPr>
              <a:t>Τα πρότυπα κόσκινα χρησιμοποιούνται για τη μέτρηση του μεγέθους (και της κατανομής του μεγέθους) των σωματιδίων στην περιοχή μεγέθους από 3 έως 0.0015 in περίπου (76 mm -38 μm). Τα κόσκινα με τα οποία γίνονται οι έλεγχοι κατασκευάζονται από συρμάτινα πλέγματα, των οποίων οι διαστάσεις και τα μεγέθη οπών προτυποποιούνται με μεγάλη προσοχή. Τα ανοίγματά τους έχουν τετράγωνο σχήμα. Κάθε κόσκινο χαρακτηρίζεται από τον αριθμό οπών-ανοιγμάτων (βροχίδων) σε ευθεία γραμμή μήκους μιας ίντσας</a:t>
            </a:r>
            <a:r>
              <a:rPr lang="en-US" sz="2000" dirty="0">
                <a:latin typeface="Comic Sans MS" pitchFamily="66" charset="0"/>
              </a:rPr>
              <a:t>  </a:t>
            </a:r>
            <a:r>
              <a:rPr lang="el-GR" sz="2000" dirty="0">
                <a:latin typeface="Comic Sans MS" pitchFamily="66" charset="0"/>
                <a:cs typeface="Calibri"/>
              </a:rPr>
              <a:t>→ </a:t>
            </a:r>
            <a:r>
              <a:rPr lang="en-US" sz="2000" dirty="0">
                <a:latin typeface="Comic Sans MS" pitchFamily="66" charset="0"/>
                <a:cs typeface="Calibri"/>
              </a:rPr>
              <a:t>  </a:t>
            </a:r>
            <a:r>
              <a:rPr lang="el-GR" sz="2000" b="1" dirty="0">
                <a:latin typeface="Comic Sans MS" pitchFamily="66" charset="0"/>
                <a:cs typeface="Calibri"/>
              </a:rPr>
              <a:t>αριθμός </a:t>
            </a:r>
            <a:r>
              <a:rPr lang="en-US" sz="2000" b="1" dirty="0">
                <a:latin typeface="Comic Sans MS" pitchFamily="66" charset="0"/>
                <a:cs typeface="Calibri"/>
              </a:rPr>
              <a:t>Mesh</a:t>
            </a:r>
            <a:endParaRPr lang="el-GR" sz="2000" b="1" dirty="0">
              <a:latin typeface="Comic Sans MS" pitchFamily="66" charset="0"/>
            </a:endParaRPr>
          </a:p>
        </p:txBody>
      </p:sp>
      <p:sp>
        <p:nvSpPr>
          <p:cNvPr id="5" name="Rectangle 4"/>
          <p:cNvSpPr/>
          <p:nvPr/>
        </p:nvSpPr>
        <p:spPr>
          <a:xfrm>
            <a:off x="428596" y="4214818"/>
            <a:ext cx="8429684" cy="1938992"/>
          </a:xfrm>
          <a:prstGeom prst="rect">
            <a:avLst/>
          </a:prstGeom>
        </p:spPr>
        <p:txBody>
          <a:bodyPr wrap="square">
            <a:spAutoFit/>
          </a:bodyPr>
          <a:lstStyle/>
          <a:p>
            <a:pPr algn="just"/>
            <a:r>
              <a:rPr lang="el-GR" sz="2000" dirty="0">
                <a:latin typeface="Comic Sans MS" pitchFamily="66" charset="0"/>
              </a:rPr>
              <a:t>Επειδή τα σωματίδια σε κάθε κόσκινο έχουν περάσει από το κόσκινο που βρίσκεται ακριβώς από επάνω του, χρειάζονται δύο αριθμοί για να προσδιοριστεί η περιοχή μεγέθους ενός διαστήματος, ένας για το κόσκινο μέσα από το οποίο περνά το κλάσμα και ένας για το κόσκινο στο οποίο κατακρατείται. Έτσι, ο αριθμός 14/20 σημαίνει "μέσα από το κόσκινο με mesh 14 και πάνω στο κόσκινο με mesh 20" </a:t>
            </a:r>
          </a:p>
        </p:txBody>
      </p:sp>
      <p:sp>
        <p:nvSpPr>
          <p:cNvPr id="8" name="Rectangle 7"/>
          <p:cNvSpPr/>
          <p:nvPr/>
        </p:nvSpPr>
        <p:spPr>
          <a:xfrm>
            <a:off x="357158" y="3143248"/>
            <a:ext cx="8358246" cy="1015663"/>
          </a:xfrm>
          <a:prstGeom prst="rect">
            <a:avLst/>
          </a:prstGeom>
        </p:spPr>
        <p:txBody>
          <a:bodyPr wrap="square">
            <a:spAutoFit/>
          </a:bodyPr>
          <a:lstStyle/>
          <a:p>
            <a:pPr algn="just"/>
            <a:r>
              <a:rPr lang="el-GR" sz="2000" dirty="0">
                <a:latin typeface="Comic Sans MS" pitchFamily="66" charset="0"/>
              </a:rPr>
              <a:t>Η επιφάνεια των ανοιγμάτων σε οποιοδήποτε κόσκινο της σειράς είναι ακριβώς διπλάσια αυτής των ανοιγμάτων του επόμενου μικρότερου κόσκινου.</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24707" t="31250" r="37408" b="21875"/>
          <a:stretch>
            <a:fillRect/>
          </a:stretch>
        </p:blipFill>
        <p:spPr bwMode="auto">
          <a:xfrm>
            <a:off x="1714480" y="52778"/>
            <a:ext cx="5857916" cy="4233478"/>
          </a:xfrm>
          <a:prstGeom prst="rect">
            <a:avLst/>
          </a:prstGeom>
          <a:noFill/>
          <a:ln w="9525">
            <a:noFill/>
            <a:miter lim="800000"/>
            <a:headEnd/>
            <a:tailEnd/>
          </a:ln>
          <a:effectLst/>
        </p:spPr>
      </p:pic>
      <p:sp>
        <p:nvSpPr>
          <p:cNvPr id="5" name="TextBox 4"/>
          <p:cNvSpPr txBox="1"/>
          <p:nvPr/>
        </p:nvSpPr>
        <p:spPr>
          <a:xfrm>
            <a:off x="1142976" y="4357694"/>
            <a:ext cx="6286544" cy="400110"/>
          </a:xfrm>
          <a:prstGeom prst="rect">
            <a:avLst/>
          </a:prstGeom>
          <a:noFill/>
        </p:spPr>
        <p:txBody>
          <a:bodyPr wrap="square" rtlCol="0">
            <a:spAutoFit/>
          </a:bodyPr>
          <a:lstStyle/>
          <a:p>
            <a:pPr algn="ctr"/>
            <a:r>
              <a:rPr lang="el-GR" sz="2000" b="1" dirty="0">
                <a:latin typeface="Comic Sans MS" pitchFamily="66" charset="0"/>
              </a:rPr>
              <a:t>Κινήσεις κοσκίνων</a:t>
            </a:r>
          </a:p>
        </p:txBody>
      </p:sp>
      <p:sp>
        <p:nvSpPr>
          <p:cNvPr id="6" name="Rectangle 5"/>
          <p:cNvSpPr/>
          <p:nvPr/>
        </p:nvSpPr>
        <p:spPr>
          <a:xfrm>
            <a:off x="1643042" y="4857760"/>
            <a:ext cx="6286544" cy="1631216"/>
          </a:xfrm>
          <a:prstGeom prst="rect">
            <a:avLst/>
          </a:prstGeom>
        </p:spPr>
        <p:txBody>
          <a:bodyPr wrap="square">
            <a:spAutoFit/>
          </a:bodyPr>
          <a:lstStyle/>
          <a:p>
            <a:pPr algn="ctr"/>
            <a:r>
              <a:rPr lang="el-GR" sz="2000" dirty="0">
                <a:latin typeface="Comic Sans MS" pitchFamily="66" charset="0"/>
              </a:rPr>
              <a:t>(α) περιστροφές σε οριζόντιο επίπεδο, (b) </a:t>
            </a:r>
            <a:br>
              <a:rPr lang="el-GR" sz="2000" dirty="0">
                <a:latin typeface="Comic Sans MS" pitchFamily="66" charset="0"/>
              </a:rPr>
            </a:br>
            <a:r>
              <a:rPr lang="el-GR" sz="2000" dirty="0">
                <a:latin typeface="Comic Sans MS" pitchFamily="66" charset="0"/>
              </a:rPr>
              <a:t>περιστροφές σε κατακόρυφο επίπεδο, (c) περιστροφή στο ένα άκρο, ανατάραξη στο άλλο, (d) ανατάραξη, (e) μηχανική δόνηση, (f) ηλεκτρική </a:t>
            </a:r>
            <a:br>
              <a:rPr lang="el-GR" sz="2000" dirty="0">
                <a:latin typeface="Comic Sans MS" pitchFamily="66" charset="0"/>
              </a:rPr>
            </a:br>
            <a:r>
              <a:rPr lang="el-GR" sz="2000" dirty="0">
                <a:latin typeface="Comic Sans MS" pitchFamily="66" charset="0"/>
              </a:rPr>
              <a:t>δόνηση</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33492" t="16601" r="34114" b="22851"/>
          <a:stretch>
            <a:fillRect/>
          </a:stretch>
        </p:blipFill>
        <p:spPr bwMode="auto">
          <a:xfrm>
            <a:off x="0" y="214290"/>
            <a:ext cx="4786314" cy="5029686"/>
          </a:xfrm>
          <a:prstGeom prst="rect">
            <a:avLst/>
          </a:prstGeom>
          <a:noFill/>
          <a:ln w="9525">
            <a:noFill/>
            <a:miter lim="800000"/>
            <a:headEnd/>
            <a:tailEnd/>
          </a:ln>
          <a:effectLst/>
        </p:spPr>
      </p:pic>
      <p:sp>
        <p:nvSpPr>
          <p:cNvPr id="5" name="TextBox 4"/>
          <p:cNvSpPr txBox="1"/>
          <p:nvPr/>
        </p:nvSpPr>
        <p:spPr>
          <a:xfrm>
            <a:off x="4786314" y="428604"/>
            <a:ext cx="2928958" cy="923330"/>
          </a:xfrm>
          <a:prstGeom prst="rect">
            <a:avLst/>
          </a:prstGeom>
          <a:noFill/>
        </p:spPr>
        <p:txBody>
          <a:bodyPr wrap="square" rtlCol="0">
            <a:spAutoFit/>
          </a:bodyPr>
          <a:lstStyle/>
          <a:p>
            <a:r>
              <a:rPr lang="el-GR" dirty="0">
                <a:latin typeface="Comic Sans MS" pitchFamily="66" charset="0"/>
              </a:rPr>
              <a:t>Το επάνω κόσκινο έχει τα μεγαλύτερα ανοίγματα-οπές</a:t>
            </a:r>
          </a:p>
        </p:txBody>
      </p:sp>
      <p:pic>
        <p:nvPicPr>
          <p:cNvPr id="1027" name="Picture 3"/>
          <p:cNvPicPr>
            <a:picLocks noChangeAspect="1" noChangeArrowheads="1"/>
          </p:cNvPicPr>
          <p:nvPr/>
        </p:nvPicPr>
        <p:blipFill>
          <a:blip r:embed="rId3"/>
          <a:srcRect l="47255" t="16797" r="29685" b="11914"/>
          <a:stretch>
            <a:fillRect/>
          </a:stretch>
        </p:blipFill>
        <p:spPr bwMode="auto">
          <a:xfrm>
            <a:off x="5643570" y="1000108"/>
            <a:ext cx="3000396" cy="5214974"/>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0100" y="142852"/>
            <a:ext cx="5143536" cy="461665"/>
          </a:xfrm>
          <a:prstGeom prst="rect">
            <a:avLst/>
          </a:prstGeom>
          <a:noFill/>
        </p:spPr>
        <p:txBody>
          <a:bodyPr wrap="square" rtlCol="0">
            <a:spAutoFit/>
          </a:bodyPr>
          <a:lstStyle/>
          <a:p>
            <a:pPr algn="ctr"/>
            <a:r>
              <a:rPr lang="en-US" sz="2400" b="1" dirty="0">
                <a:latin typeface="Comic Sans MS" pitchFamily="66" charset="0"/>
              </a:rPr>
              <a:t>2.  </a:t>
            </a:r>
            <a:r>
              <a:rPr lang="el-GR" sz="2400" b="1" dirty="0">
                <a:latin typeface="Comic Sans MS" pitchFamily="66" charset="0"/>
              </a:rPr>
              <a:t>Καθίζηση</a:t>
            </a:r>
          </a:p>
        </p:txBody>
      </p:sp>
      <p:sp>
        <p:nvSpPr>
          <p:cNvPr id="5" name="Rectangle 4"/>
          <p:cNvSpPr/>
          <p:nvPr/>
        </p:nvSpPr>
        <p:spPr>
          <a:xfrm>
            <a:off x="0" y="571480"/>
            <a:ext cx="8929718" cy="2554545"/>
          </a:xfrm>
          <a:prstGeom prst="rect">
            <a:avLst/>
          </a:prstGeom>
        </p:spPr>
        <p:txBody>
          <a:bodyPr wrap="square">
            <a:spAutoFit/>
          </a:bodyPr>
          <a:lstStyle/>
          <a:p>
            <a:pPr algn="just"/>
            <a:r>
              <a:rPr lang="el-GR" sz="2000" dirty="0">
                <a:latin typeface="Comic Sans MS" pitchFamily="66" charset="0"/>
              </a:rPr>
              <a:t>Η μέθοδος της καθίζησης στηρίζεται στο ότι τα σωματίδια του υλικού που μας ενδιαφέρουν και είναι διεσπαρμένα σε ένα υγρό αιώρημα έχουν μεγαλύτερη πυκνότητα από το υγρό. Έτσι, εάν το υγρό βρίσκεται σε ηρεμία, τα σωματίδια με τη βοήθεια της βαρύτητας θα αρχίζουν να καθιζάνουν προς τον πυθμένα. Αυτή βασίζεται στην ελεύθερη κατακόρυφη πτώση των σωματιδίων (που γίνεται με την επίδραση της βαρύτητας) μέσα σε υγρό που βρίσκεται σε ακινησία. Η ταχύτητα της ελεύθερης πτώσης δίνεται από τον Νόμο του </a:t>
            </a:r>
            <a:r>
              <a:rPr lang="en-US" sz="2000" dirty="0">
                <a:latin typeface="Comic Sans MS" pitchFamily="66" charset="0"/>
              </a:rPr>
              <a:t>Stokes</a:t>
            </a:r>
            <a:r>
              <a:rPr lang="el-GR" sz="2000" dirty="0">
                <a:latin typeface="Comic Sans MS" pitchFamily="66" charset="0"/>
              </a:rPr>
              <a:t>: </a:t>
            </a:r>
          </a:p>
        </p:txBody>
      </p:sp>
      <p:sp>
        <p:nvSpPr>
          <p:cNvPr id="1025" name="Rectangle 1"/>
          <p:cNvSpPr>
            <a:spLocks noChangeArrowheads="1"/>
          </p:cNvSpPr>
          <p:nvPr/>
        </p:nvSpPr>
        <p:spPr bwMode="auto">
          <a:xfrm>
            <a:off x="1000100" y="3429000"/>
            <a:ext cx="5759910"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rgbClr val="131212"/>
                </a:solidFill>
                <a:effectLst/>
                <a:latin typeface="Comic Sans MS" pitchFamily="66" charset="0"/>
                <a:ea typeface="Times New Roman" pitchFamily="18" charset="0"/>
                <a:cs typeface="Arial" pitchFamily="34" charset="0"/>
              </a:rPr>
              <a:t>                                           </a:t>
            </a:r>
            <a:r>
              <a:rPr kumimoji="0" lang="el-GR" b="0" i="0" u="none" strike="noStrike" cap="none" normalizeH="0" baseline="0" dirty="0">
                <a:ln>
                  <a:noFill/>
                </a:ln>
                <a:solidFill>
                  <a:srgbClr val="131212"/>
                </a:solidFill>
                <a:effectLst/>
                <a:latin typeface="Comic Sans MS" pitchFamily="66" charset="0"/>
                <a:ea typeface="Times New Roman" pitchFamily="18" charset="0"/>
                <a:cs typeface="Arial" pitchFamily="34" charset="0"/>
              </a:rPr>
              <a:t>(Νόμος του </a:t>
            </a:r>
            <a:r>
              <a:rPr kumimoji="0" lang="en-US" b="0" i="0" u="none" strike="noStrike" cap="none" normalizeH="0" baseline="0" dirty="0">
                <a:ln>
                  <a:noFill/>
                </a:ln>
                <a:solidFill>
                  <a:srgbClr val="131212"/>
                </a:solidFill>
                <a:effectLst/>
                <a:latin typeface="Comic Sans MS" pitchFamily="66" charset="0"/>
                <a:ea typeface="Times New Roman" pitchFamily="18" charset="0"/>
                <a:cs typeface="Arial" pitchFamily="34" charset="0"/>
              </a:rPr>
              <a:t>Stokes</a:t>
            </a:r>
            <a:r>
              <a:rPr kumimoji="0" lang="el-GR" b="0" i="0" u="none" strike="noStrike" cap="none" normalizeH="0" baseline="0" dirty="0">
                <a:ln>
                  <a:noFill/>
                </a:ln>
                <a:solidFill>
                  <a:srgbClr val="131212"/>
                </a:solidFill>
                <a:effectLst/>
                <a:latin typeface="Comic Sans MS" pitchFamily="66" charset="0"/>
                <a:ea typeface="Times New Roman" pitchFamily="18" charset="0"/>
                <a:cs typeface="Arial" pitchFamily="34" charset="0"/>
              </a:rPr>
              <a:t>) </a:t>
            </a:r>
            <a:endParaRPr kumimoji="0" lang="el-GR" b="0" i="0" u="none" strike="noStrike" cap="none" normalizeH="0" baseline="0" dirty="0">
              <a:ln>
                <a:noFill/>
              </a:ln>
              <a:solidFill>
                <a:schemeClr val="tx1"/>
              </a:solidFill>
              <a:effectLst/>
              <a:latin typeface="Comic Sans MS" pitchFamily="66" charset="0"/>
              <a:cs typeface="Arial" pitchFamily="34" charset="0"/>
            </a:endParaRPr>
          </a:p>
        </p:txBody>
      </p:sp>
      <p:sp>
        <p:nvSpPr>
          <p:cNvPr id="1027" name="Rectangle 3"/>
          <p:cNvSpPr>
            <a:spLocks noChangeArrowheads="1"/>
          </p:cNvSpPr>
          <p:nvPr/>
        </p:nvSpPr>
        <p:spPr bwMode="auto">
          <a:xfrm>
            <a:off x="142844" y="4214818"/>
            <a:ext cx="9001156"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a:ln>
                  <a:noFill/>
                </a:ln>
                <a:solidFill>
                  <a:srgbClr val="222222"/>
                </a:solidFill>
                <a:effectLst/>
                <a:latin typeface="Comic Sans MS" pitchFamily="66" charset="0"/>
                <a:ea typeface="Times New Roman" pitchFamily="18" charset="0"/>
                <a:cs typeface="Arial" pitchFamily="34" charset="0"/>
              </a:rPr>
              <a:t>Ο νόμος αυτός συνδέει την ταχύτητα καθίζησης</a:t>
            </a:r>
            <a:r>
              <a:rPr kumimoji="0" lang="en-US" sz="2000" b="0" i="0" u="none" strike="noStrike" cap="none" normalizeH="0" baseline="0" dirty="0">
                <a:ln>
                  <a:noFill/>
                </a:ln>
                <a:solidFill>
                  <a:srgbClr val="222222"/>
                </a:solidFill>
                <a:effectLst/>
                <a:latin typeface="Comic Sans MS" pitchFamily="66" charset="0"/>
                <a:ea typeface="Times New Roman" pitchFamily="18" charset="0"/>
                <a:cs typeface="Arial" pitchFamily="34" charset="0"/>
              </a:rPr>
              <a:t> U</a:t>
            </a:r>
            <a:r>
              <a:rPr kumimoji="0" lang="el-GR" sz="2000" b="0" i="0" u="none" strike="noStrike" cap="none" normalizeH="0" baseline="0" dirty="0">
                <a:ln>
                  <a:noFill/>
                </a:ln>
                <a:solidFill>
                  <a:srgbClr val="222222"/>
                </a:solidFill>
                <a:effectLst/>
                <a:latin typeface="Comic Sans MS" pitchFamily="66" charset="0"/>
                <a:ea typeface="Times New Roman" pitchFamily="18" charset="0"/>
                <a:cs typeface="Arial" pitchFamily="34" charset="0"/>
              </a:rPr>
              <a:t>, με την ακτίνα του σφαιρικού κόκκου. Όσο μεγαλύτερο το μέγεθος του σωματιδίου τόσο πιο γρήγορα καθιζάνει. Στην παραπάνω σχέση</a:t>
            </a:r>
            <a:r>
              <a:rPr kumimoji="0" lang="en-US" sz="2000" b="0" i="0" u="none" strike="noStrike" cap="none" normalizeH="0" baseline="0" dirty="0">
                <a:ln>
                  <a:noFill/>
                </a:ln>
                <a:solidFill>
                  <a:srgbClr val="222222"/>
                </a:solidFill>
                <a:effectLst/>
                <a:latin typeface="Comic Sans MS" pitchFamily="66" charset="0"/>
                <a:ea typeface="Times New Roman" pitchFamily="18" charset="0"/>
                <a:cs typeface="Arial" pitchFamily="34" charset="0"/>
              </a:rPr>
              <a:t> d </a:t>
            </a:r>
            <a:r>
              <a:rPr kumimoji="0" lang="el-GR" sz="2000" b="0" i="0" u="none" strike="noStrike" cap="none" normalizeH="0" baseline="0" dirty="0">
                <a:ln>
                  <a:noFill/>
                </a:ln>
                <a:solidFill>
                  <a:srgbClr val="222222"/>
                </a:solidFill>
                <a:effectLst/>
                <a:latin typeface="Comic Sans MS" pitchFamily="66" charset="0"/>
                <a:ea typeface="Times New Roman" pitchFamily="18" charset="0"/>
                <a:cs typeface="Arial" pitchFamily="34" charset="0"/>
              </a:rPr>
              <a:t>είναι η πυκνότητα του κόκκου (κόνεως),</a:t>
            </a:r>
            <a:r>
              <a:rPr kumimoji="0" lang="en-US" sz="2000" b="0" i="0" u="none" strike="noStrike" cap="none" normalizeH="0" baseline="0" dirty="0">
                <a:ln>
                  <a:noFill/>
                </a:ln>
                <a:solidFill>
                  <a:srgbClr val="222222"/>
                </a:solidFill>
                <a:effectLst/>
                <a:latin typeface="Comic Sans MS" pitchFamily="66" charset="0"/>
                <a:ea typeface="Times New Roman" pitchFamily="18" charset="0"/>
                <a:cs typeface="Arial" pitchFamily="34" charset="0"/>
              </a:rPr>
              <a:t> </a:t>
            </a:r>
            <a:r>
              <a:rPr kumimoji="0" lang="de-DE" sz="2000" b="0" i="0" u="none" strike="noStrike" cap="none" normalizeH="0" baseline="0" dirty="0">
                <a:ln>
                  <a:noFill/>
                </a:ln>
                <a:solidFill>
                  <a:srgbClr val="222222"/>
                </a:solidFill>
                <a:effectLst/>
                <a:latin typeface="Comic Sans MS" pitchFamily="66" charset="0"/>
                <a:ea typeface="Times New Roman" pitchFamily="18" charset="0"/>
                <a:cs typeface="Arial" pitchFamily="34" charset="0"/>
              </a:rPr>
              <a:t>d</a:t>
            </a:r>
            <a:r>
              <a:rPr kumimoji="0" lang="de-DE" sz="2000" b="0" i="0" u="none" strike="noStrike" cap="none" normalizeH="0" baseline="-30000" dirty="0">
                <a:ln>
                  <a:noFill/>
                </a:ln>
                <a:solidFill>
                  <a:srgbClr val="222222"/>
                </a:solidFill>
                <a:effectLst/>
                <a:latin typeface="Comic Sans MS" pitchFamily="66" charset="0"/>
                <a:ea typeface="Times New Roman" pitchFamily="18" charset="0"/>
                <a:cs typeface="Arial" pitchFamily="34" charset="0"/>
              </a:rPr>
              <a:t>w</a:t>
            </a:r>
            <a:r>
              <a:rPr kumimoji="0" lang="en-US" sz="2000" b="0" i="0" u="none" strike="noStrike" cap="none" normalizeH="0" baseline="0" dirty="0">
                <a:ln>
                  <a:noFill/>
                </a:ln>
                <a:solidFill>
                  <a:srgbClr val="222222"/>
                </a:solidFill>
                <a:effectLst/>
                <a:latin typeface="Comic Sans MS" pitchFamily="66" charset="0"/>
                <a:ea typeface="Times New Roman" pitchFamily="18" charset="0"/>
                <a:cs typeface="Arial" pitchFamily="34" charset="0"/>
              </a:rPr>
              <a:t> </a:t>
            </a:r>
            <a:r>
              <a:rPr kumimoji="0" lang="el-GR" sz="2000" b="0" i="0" u="none" strike="noStrike" cap="none" normalizeH="0" baseline="0" dirty="0">
                <a:ln>
                  <a:noFill/>
                </a:ln>
                <a:solidFill>
                  <a:srgbClr val="222222"/>
                </a:solidFill>
                <a:effectLst/>
                <a:latin typeface="Comic Sans MS" pitchFamily="66" charset="0"/>
                <a:ea typeface="Times New Roman" pitchFamily="18" charset="0"/>
                <a:cs typeface="Arial" pitchFamily="34" charset="0"/>
              </a:rPr>
              <a:t>η πυκνότητα του νερού 1</a:t>
            </a:r>
            <a:r>
              <a:rPr kumimoji="0" lang="en-US" sz="2000" b="0" i="0" u="none" strike="noStrike" cap="none" normalizeH="0" baseline="0" dirty="0">
                <a:ln>
                  <a:noFill/>
                </a:ln>
                <a:solidFill>
                  <a:srgbClr val="222222"/>
                </a:solidFill>
                <a:effectLst/>
                <a:latin typeface="Comic Sans MS" pitchFamily="66" charset="0"/>
                <a:ea typeface="Times New Roman" pitchFamily="18" charset="0"/>
                <a:cs typeface="Arial" pitchFamily="34" charset="0"/>
              </a:rPr>
              <a:t> g</a:t>
            </a:r>
            <a:r>
              <a:rPr kumimoji="0" lang="el-GR" sz="2000" b="0" i="0" u="none" strike="noStrike" cap="none" normalizeH="0" baseline="0" dirty="0">
                <a:ln>
                  <a:noFill/>
                </a:ln>
                <a:solidFill>
                  <a:srgbClr val="222222"/>
                </a:solidFill>
                <a:effectLst/>
                <a:latin typeface="Comic Sans MS" pitchFamily="66" charset="0"/>
                <a:ea typeface="Times New Roman" pitchFamily="18" charset="0"/>
                <a:cs typeface="Arial" pitchFamily="34" charset="0"/>
              </a:rPr>
              <a:t>/</a:t>
            </a:r>
            <a:r>
              <a:rPr lang="en-US" sz="2000" dirty="0">
                <a:solidFill>
                  <a:srgbClr val="222222"/>
                </a:solidFill>
                <a:latin typeface="Comic Sans MS" pitchFamily="66" charset="0"/>
                <a:ea typeface="Times New Roman" pitchFamily="18" charset="0"/>
                <a:cs typeface="Arial" pitchFamily="34" charset="0"/>
              </a:rPr>
              <a:t>ml</a:t>
            </a:r>
            <a:r>
              <a:rPr kumimoji="0" lang="el-GR" sz="2000" b="0" i="0" u="none" strike="noStrike" cap="none" normalizeH="0" baseline="0" dirty="0">
                <a:ln>
                  <a:noFill/>
                </a:ln>
                <a:solidFill>
                  <a:srgbClr val="222222"/>
                </a:solidFill>
                <a:effectLst/>
                <a:latin typeface="Comic Sans MS" pitchFamily="66" charset="0"/>
                <a:ea typeface="Times New Roman" pitchFamily="18" charset="0"/>
                <a:cs typeface="Arial" pitchFamily="34" charset="0"/>
              </a:rPr>
              <a:t>,</a:t>
            </a:r>
            <a:r>
              <a:rPr kumimoji="0" lang="en-US" sz="2000" b="0" i="0" u="none" strike="noStrike" cap="none" normalizeH="0" baseline="0" dirty="0">
                <a:ln>
                  <a:noFill/>
                </a:ln>
                <a:solidFill>
                  <a:srgbClr val="222222"/>
                </a:solidFill>
                <a:effectLst/>
                <a:latin typeface="Comic Sans MS" pitchFamily="66" charset="0"/>
                <a:ea typeface="Times New Roman" pitchFamily="18" charset="0"/>
                <a:cs typeface="Arial" pitchFamily="34" charset="0"/>
              </a:rPr>
              <a:t> g </a:t>
            </a:r>
            <a:r>
              <a:rPr kumimoji="0" lang="el-GR" sz="2000" b="0" i="0" u="none" strike="noStrike" cap="none" normalizeH="0" baseline="0" dirty="0">
                <a:ln>
                  <a:noFill/>
                </a:ln>
                <a:solidFill>
                  <a:srgbClr val="222222"/>
                </a:solidFill>
                <a:effectLst/>
                <a:latin typeface="Comic Sans MS" pitchFamily="66" charset="0"/>
                <a:ea typeface="Times New Roman" pitchFamily="18" charset="0"/>
                <a:cs typeface="Arial" pitchFamily="34" charset="0"/>
              </a:rPr>
              <a:t>η επιτάχυνση της βαρύτητας 9</a:t>
            </a:r>
            <a:r>
              <a:rPr kumimoji="0" lang="en-US" sz="2000" b="0" i="0" u="none" strike="noStrike" cap="none" normalizeH="0" baseline="0" dirty="0">
                <a:ln>
                  <a:noFill/>
                </a:ln>
                <a:solidFill>
                  <a:srgbClr val="222222"/>
                </a:solidFill>
                <a:effectLst/>
                <a:latin typeface="Comic Sans MS" pitchFamily="66" charset="0"/>
                <a:ea typeface="Times New Roman" pitchFamily="18" charset="0"/>
                <a:cs typeface="Arial" pitchFamily="34" charset="0"/>
              </a:rPr>
              <a:t>,</a:t>
            </a:r>
            <a:r>
              <a:rPr kumimoji="0" lang="el-GR" sz="2000" b="0" i="0" u="none" strike="noStrike" cap="none" normalizeH="0" baseline="0" dirty="0">
                <a:ln>
                  <a:noFill/>
                </a:ln>
                <a:solidFill>
                  <a:srgbClr val="222222"/>
                </a:solidFill>
                <a:effectLst/>
                <a:latin typeface="Comic Sans MS" pitchFamily="66" charset="0"/>
                <a:ea typeface="Times New Roman" pitchFamily="18" charset="0"/>
                <a:cs typeface="Arial" pitchFamily="34" charset="0"/>
              </a:rPr>
              <a:t>81</a:t>
            </a:r>
            <a:r>
              <a:rPr kumimoji="0" lang="en-US" sz="2000" b="0" i="0" u="none" strike="noStrike" cap="none" normalizeH="0" baseline="0" dirty="0">
                <a:ln>
                  <a:noFill/>
                </a:ln>
                <a:solidFill>
                  <a:srgbClr val="222222"/>
                </a:solidFill>
                <a:effectLst/>
                <a:latin typeface="Comic Sans MS" pitchFamily="66" charset="0"/>
                <a:ea typeface="Times New Roman" pitchFamily="18" charset="0"/>
                <a:cs typeface="Arial" pitchFamily="34" charset="0"/>
              </a:rPr>
              <a:t> m</a:t>
            </a:r>
            <a:r>
              <a:rPr kumimoji="0" lang="el-GR" sz="2000" b="0" i="0" u="none" strike="noStrike" cap="none" normalizeH="0" baseline="0" dirty="0">
                <a:ln>
                  <a:noFill/>
                </a:ln>
                <a:solidFill>
                  <a:srgbClr val="222222"/>
                </a:solidFill>
                <a:effectLst/>
                <a:latin typeface="Comic Sans MS" pitchFamily="66" charset="0"/>
                <a:ea typeface="Times New Roman" pitchFamily="18" charset="0"/>
                <a:cs typeface="Arial" pitchFamily="34" charset="0"/>
              </a:rPr>
              <a:t>/</a:t>
            </a:r>
            <a:r>
              <a:rPr kumimoji="0" lang="en-US" sz="2000" b="0" i="0" u="none" strike="noStrike" cap="none" normalizeH="0" baseline="0" dirty="0">
                <a:ln>
                  <a:noFill/>
                </a:ln>
                <a:solidFill>
                  <a:srgbClr val="222222"/>
                </a:solidFill>
                <a:effectLst/>
                <a:latin typeface="Comic Sans MS" pitchFamily="66" charset="0"/>
                <a:ea typeface="Times New Roman" pitchFamily="18" charset="0"/>
                <a:cs typeface="Arial" pitchFamily="34" charset="0"/>
              </a:rPr>
              <a:t>s</a:t>
            </a:r>
            <a:r>
              <a:rPr kumimoji="0" lang="el-GR" sz="2000" b="0" i="0" u="none" strike="noStrike" cap="none" normalizeH="0" baseline="30000" dirty="0">
                <a:ln>
                  <a:noFill/>
                </a:ln>
                <a:solidFill>
                  <a:srgbClr val="222222"/>
                </a:solidFill>
                <a:effectLst/>
                <a:latin typeface="Comic Sans MS" pitchFamily="66" charset="0"/>
                <a:ea typeface="Times New Roman" pitchFamily="18" charset="0"/>
                <a:cs typeface="Arial" pitchFamily="34" charset="0"/>
              </a:rPr>
              <a:t>2</a:t>
            </a:r>
            <a:r>
              <a:rPr kumimoji="0" lang="en-US" sz="2000" b="0" i="0" u="none" strike="noStrike" cap="none" normalizeH="0" baseline="0" dirty="0">
                <a:ln>
                  <a:noFill/>
                </a:ln>
                <a:solidFill>
                  <a:srgbClr val="222222"/>
                </a:solidFill>
                <a:effectLst/>
                <a:latin typeface="Comic Sans MS" pitchFamily="66" charset="0"/>
                <a:ea typeface="Times New Roman" pitchFamily="18" charset="0"/>
                <a:cs typeface="Arial" pitchFamily="34" charset="0"/>
              </a:rPr>
              <a:t> </a:t>
            </a:r>
            <a:r>
              <a:rPr kumimoji="0" lang="el-GR" sz="2000" b="0" i="0" u="none" strike="noStrike" cap="none" normalizeH="0" baseline="0" dirty="0">
                <a:ln>
                  <a:noFill/>
                </a:ln>
                <a:solidFill>
                  <a:srgbClr val="222222"/>
                </a:solidFill>
                <a:effectLst/>
                <a:latin typeface="Comic Sans MS" pitchFamily="66" charset="0"/>
                <a:ea typeface="Times New Roman" pitchFamily="18" charset="0"/>
                <a:cs typeface="Arial" pitchFamily="34" charset="0"/>
              </a:rPr>
              <a:t>και η ο συντελεστής ιξώδους του μέσου</a:t>
            </a:r>
            <a:endParaRPr kumimoji="0" lang="el-GR" sz="2000" b="0" i="0" u="none" strike="noStrike" cap="none" normalizeH="0" baseline="0" dirty="0">
              <a:ln>
                <a:noFill/>
              </a:ln>
              <a:solidFill>
                <a:schemeClr val="tx1"/>
              </a:solidFill>
              <a:effectLst/>
              <a:latin typeface="Comic Sans MS" pitchFamily="66" charset="0"/>
              <a:cs typeface="Arial" pitchFamily="34" charset="0"/>
            </a:endParaRPr>
          </a:p>
        </p:txBody>
      </p:sp>
      <p:sp>
        <p:nvSpPr>
          <p:cNvPr id="11" name="Rounded Rectangle 10"/>
          <p:cNvSpPr/>
          <p:nvPr/>
        </p:nvSpPr>
        <p:spPr>
          <a:xfrm>
            <a:off x="7000892" y="0"/>
            <a:ext cx="1143008" cy="642942"/>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TextBox 11"/>
          <p:cNvSpPr txBox="1"/>
          <p:nvPr/>
        </p:nvSpPr>
        <p:spPr>
          <a:xfrm>
            <a:off x="7072330" y="214290"/>
            <a:ext cx="1000132" cy="400110"/>
          </a:xfrm>
          <a:prstGeom prst="rect">
            <a:avLst/>
          </a:prstGeom>
          <a:noFill/>
        </p:spPr>
        <p:txBody>
          <a:bodyPr wrap="square" rtlCol="0">
            <a:spAutoFit/>
          </a:bodyPr>
          <a:lstStyle/>
          <a:p>
            <a:r>
              <a:rPr lang="el-GR" sz="2000" dirty="0">
                <a:latin typeface="Comic Sans MS" pitchFamily="66" charset="0"/>
              </a:rPr>
              <a:t>Ερ.99</a:t>
            </a:r>
          </a:p>
        </p:txBody>
      </p:sp>
      <p:sp>
        <p:nvSpPr>
          <p:cNvPr id="3075" name="Rectangle 3"/>
          <p:cNvSpPr>
            <a:spLocks noChangeArrowheads="1"/>
          </p:cNvSpPr>
          <p:nvPr/>
        </p:nvSpPr>
        <p:spPr bwMode="auto">
          <a:xfrm>
            <a:off x="0" y="2762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800" b="0" i="0" u="none" strike="noStrike" cap="none" normalizeH="0" baseline="0">
                <a:ln>
                  <a:noFill/>
                </a:ln>
                <a:solidFill>
                  <a:schemeClr val="tx1"/>
                </a:solidFill>
                <a:effectLst/>
                <a:latin typeface="Arial" pitchFamily="34" charset="0"/>
                <a:cs typeface="Arial" pitchFamily="34" charset="0"/>
              </a:rPr>
              <a:t> </a:t>
            </a:r>
            <a:endParaRPr kumimoji="0" lang="el-GR" sz="1800" b="0" i="0" u="none" strike="noStrike" cap="none" normalizeH="0" baseline="0">
              <a:ln>
                <a:noFill/>
              </a:ln>
              <a:solidFill>
                <a:schemeClr val="tx1"/>
              </a:solidFill>
              <a:effectLst/>
              <a:latin typeface="Arial" pitchFamily="34" charset="0"/>
              <a:cs typeface="Arial" pitchFamily="34" charset="0"/>
            </a:endParaRPr>
          </a:p>
        </p:txBody>
      </p:sp>
      <p:pic>
        <p:nvPicPr>
          <p:cNvPr id="3076" name="Picture 4"/>
          <p:cNvPicPr>
            <a:picLocks noChangeAspect="1" noChangeArrowheads="1"/>
          </p:cNvPicPr>
          <p:nvPr/>
        </p:nvPicPr>
        <p:blipFill>
          <a:blip r:embed="rId2"/>
          <a:srcRect l="31446" t="56641" r="59470" b="35546"/>
          <a:stretch>
            <a:fillRect/>
          </a:stretch>
        </p:blipFill>
        <p:spPr bwMode="auto">
          <a:xfrm>
            <a:off x="2214546" y="3169416"/>
            <a:ext cx="2143140" cy="875312"/>
          </a:xfrm>
          <a:prstGeom prst="rect">
            <a:avLst/>
          </a:prstGeom>
          <a:noFill/>
          <a:ln w="9525">
            <a:noFill/>
            <a:miter lim="800000"/>
            <a:headEnd/>
            <a:tailEnd/>
          </a:ln>
          <a:effectLst/>
        </p:spPr>
      </p:pic>
      <p:sp>
        <p:nvSpPr>
          <p:cNvPr id="9" name="Oval 8"/>
          <p:cNvSpPr/>
          <p:nvPr/>
        </p:nvSpPr>
        <p:spPr>
          <a:xfrm>
            <a:off x="1214414" y="3143248"/>
            <a:ext cx="6271399" cy="1016979"/>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latin typeface="Comic Sans MS" pitchFamily="66"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285720" y="357166"/>
            <a:ext cx="8501122"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a:ln>
                  <a:noFill/>
                </a:ln>
                <a:solidFill>
                  <a:srgbClr val="131212"/>
                </a:solidFill>
                <a:effectLst/>
                <a:latin typeface="Comic Sans MS" pitchFamily="66" charset="0"/>
                <a:ea typeface="Times New Roman" pitchFamily="18" charset="0"/>
                <a:cs typeface="Arial" pitchFamily="34" charset="0"/>
              </a:rPr>
              <a:t>Η μέθοδος αυτή</a:t>
            </a:r>
            <a:r>
              <a:rPr kumimoji="0" lang="el-GR" sz="2000" b="0" i="0" u="none" strike="noStrike" cap="none" normalizeH="0" dirty="0">
                <a:ln>
                  <a:noFill/>
                </a:ln>
                <a:solidFill>
                  <a:srgbClr val="131212"/>
                </a:solidFill>
                <a:effectLst/>
                <a:latin typeface="Comic Sans MS" pitchFamily="66" charset="0"/>
                <a:ea typeface="Times New Roman" pitchFamily="18" charset="0"/>
                <a:cs typeface="Arial" pitchFamily="34" charset="0"/>
              </a:rPr>
              <a:t> </a:t>
            </a:r>
            <a:r>
              <a:rPr kumimoji="0" lang="el-GR" sz="2000" b="0" i="0" u="none" strike="noStrike" cap="none" normalizeH="0" baseline="0" dirty="0">
                <a:ln>
                  <a:noFill/>
                </a:ln>
                <a:solidFill>
                  <a:srgbClr val="131212"/>
                </a:solidFill>
                <a:effectLst/>
                <a:latin typeface="Comic Sans MS" pitchFamily="66" charset="0"/>
                <a:ea typeface="Times New Roman" pitchFamily="18" charset="0"/>
                <a:cs typeface="Arial" pitchFamily="34" charset="0"/>
              </a:rPr>
              <a:t>μπορεί να εφαρμοστεί σε σωματίδια που έχουν μέγεθος μικρότερο από το μέγεθος των σωματιδίων που μπορούν να προσδιοριστούν με τη μέθοδο των κόσκινων.</a:t>
            </a:r>
            <a:endParaRPr kumimoji="0" lang="el-GR" sz="2000" b="0" i="0" u="none" strike="noStrike" cap="none" normalizeH="0" baseline="0" dirty="0">
              <a:ln>
                <a:noFill/>
              </a:ln>
              <a:solidFill>
                <a:schemeClr val="tx1"/>
              </a:solidFill>
              <a:effectLst/>
              <a:latin typeface="Comic Sans MS" pitchFamily="66"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l-GR" sz="2000" b="0" i="0" u="none" strike="noStrike" cap="none" normalizeH="0" baseline="0" dirty="0">
              <a:ln>
                <a:noFill/>
              </a:ln>
              <a:solidFill>
                <a:schemeClr val="tx1"/>
              </a:solidFill>
              <a:effectLst/>
              <a:latin typeface="Comic Sans MS" pitchFamily="66" charset="0"/>
              <a:cs typeface="Arial" pitchFamily="34" charset="0"/>
            </a:endParaRPr>
          </a:p>
        </p:txBody>
      </p:sp>
      <p:sp>
        <p:nvSpPr>
          <p:cNvPr id="5" name="Rectangle 4"/>
          <p:cNvSpPr/>
          <p:nvPr/>
        </p:nvSpPr>
        <p:spPr>
          <a:xfrm>
            <a:off x="71374" y="1643050"/>
            <a:ext cx="9072626" cy="2246769"/>
          </a:xfrm>
          <a:prstGeom prst="rect">
            <a:avLst/>
          </a:prstGeom>
        </p:spPr>
        <p:txBody>
          <a:bodyPr wrap="square">
            <a:spAutoFit/>
          </a:bodyPr>
          <a:lstStyle/>
          <a:p>
            <a:pPr algn="just"/>
            <a:r>
              <a:rPr lang="el-GR" sz="2000" dirty="0">
                <a:latin typeface="Comic Sans MS" pitchFamily="66" charset="0"/>
              </a:rPr>
              <a:t>ο Νόμος του </a:t>
            </a:r>
            <a:r>
              <a:rPr lang="en-US" sz="2000" dirty="0">
                <a:latin typeface="Comic Sans MS" pitchFamily="66" charset="0"/>
              </a:rPr>
              <a:t>Stokes </a:t>
            </a:r>
            <a:r>
              <a:rPr lang="el-GR" sz="2000" dirty="0">
                <a:latin typeface="Comic Sans MS" pitchFamily="66" charset="0"/>
              </a:rPr>
              <a:t>μπορεί να εφαρμοστεί μόνο σε ιδανικά συστήματα, όπου όλα τα σωματίδια είναι σφαιρικά, ισομεγέθη και πέφτουν ελεύθερα, χωρίς καμιά παρεμπόδιση. Στις περιπτώσεις, μάλιστα, που η μέθοδος εφαρμόζεται για μετρήσεις μεγέθους σωματιδίων με ακανόνιστο σχήμα, μπορεί απλώς να οδηγήσει σε μια κατά προσέγγιση εκτίμηση, με την προϋπόθεση και πάλι η συγκέντρωση της στερεής φάσης στο εναιώρημα να μην είναι μεγαλύτερη από 5%.</a:t>
            </a:r>
          </a:p>
        </p:txBody>
      </p:sp>
      <p:sp>
        <p:nvSpPr>
          <p:cNvPr id="6" name="TextBox 5"/>
          <p:cNvSpPr txBox="1"/>
          <p:nvPr/>
        </p:nvSpPr>
        <p:spPr>
          <a:xfrm>
            <a:off x="785786" y="3786190"/>
            <a:ext cx="6143668" cy="1938992"/>
          </a:xfrm>
          <a:prstGeom prst="rect">
            <a:avLst/>
          </a:prstGeom>
          <a:noFill/>
        </p:spPr>
        <p:txBody>
          <a:bodyPr wrap="square" rtlCol="0">
            <a:spAutoFit/>
          </a:bodyPr>
          <a:lstStyle/>
          <a:p>
            <a:pPr algn="just"/>
            <a:r>
              <a:rPr lang="el-GR" sz="2000" dirty="0">
                <a:latin typeface="Comic Sans MS" pitchFamily="66" charset="0"/>
              </a:rPr>
              <a:t>  Τέσσερις τρόποι καθίζησης (κατακάθισης):</a:t>
            </a:r>
          </a:p>
          <a:p>
            <a:pPr marL="342900" indent="-342900" algn="just">
              <a:buAutoNum type="arabicPeriod"/>
            </a:pPr>
            <a:r>
              <a:rPr lang="el-GR" sz="2000" dirty="0">
                <a:latin typeface="Comic Sans MS" pitchFamily="66" charset="0"/>
              </a:rPr>
              <a:t>Η ελεύθερη κατακάθιση (διάυγαση)</a:t>
            </a:r>
          </a:p>
          <a:p>
            <a:pPr marL="342900" indent="-342900" algn="just">
              <a:buAutoNum type="arabicPeriod"/>
            </a:pPr>
            <a:r>
              <a:rPr lang="el-GR" sz="2000" dirty="0">
                <a:latin typeface="Comic Sans MS" pitchFamily="66" charset="0"/>
              </a:rPr>
              <a:t>Η κατακάθιση συσσωματωμάτων (κροκίδωση)</a:t>
            </a:r>
          </a:p>
          <a:p>
            <a:pPr marL="342900" indent="-342900" algn="just">
              <a:buAutoNum type="arabicPeriod"/>
            </a:pPr>
            <a:r>
              <a:rPr lang="el-GR" sz="2000" dirty="0">
                <a:latin typeface="Comic Sans MS" pitchFamily="66" charset="0"/>
              </a:rPr>
              <a:t>Η παρεμποδιζόμενη κατακάθιση (ζώνης)</a:t>
            </a:r>
          </a:p>
          <a:p>
            <a:pPr marL="342900" indent="-342900" algn="just">
              <a:buAutoNum type="arabicPeriod"/>
            </a:pPr>
            <a:r>
              <a:rPr lang="el-GR" sz="2000" dirty="0">
                <a:latin typeface="Comic Sans MS" pitchFamily="66" charset="0"/>
              </a:rPr>
              <a:t>Η κατακάθιση συμπίεσης </a:t>
            </a:r>
          </a:p>
          <a:p>
            <a:pPr algn="just"/>
            <a:endParaRPr lang="el-GR" sz="2000" dirty="0">
              <a:latin typeface="Comic Sans MS" pitchFamily="66" charset="0"/>
            </a:endParaRPr>
          </a:p>
        </p:txBody>
      </p:sp>
      <p:pic>
        <p:nvPicPr>
          <p:cNvPr id="23554" name="Picture 2"/>
          <p:cNvPicPr>
            <a:picLocks noChangeAspect="1" noChangeArrowheads="1"/>
          </p:cNvPicPr>
          <p:nvPr/>
        </p:nvPicPr>
        <p:blipFill>
          <a:blip r:embed="rId2"/>
          <a:srcRect l="80161" t="58594" r="3367" b="15039"/>
          <a:stretch>
            <a:fillRect/>
          </a:stretch>
        </p:blipFill>
        <p:spPr bwMode="auto">
          <a:xfrm>
            <a:off x="6357950" y="4214818"/>
            <a:ext cx="2540018" cy="2286016"/>
          </a:xfrm>
          <a:prstGeom prst="rect">
            <a:avLst/>
          </a:prstGeom>
          <a:noFill/>
          <a:ln w="9525">
            <a:noFill/>
            <a:miter lim="800000"/>
            <a:headEnd/>
            <a:tailEnd/>
          </a:ln>
          <a:effectLst/>
        </p:spPr>
      </p:pic>
      <p:sp>
        <p:nvSpPr>
          <p:cNvPr id="7" name="Rectangle 6"/>
          <p:cNvSpPr/>
          <p:nvPr/>
        </p:nvSpPr>
        <p:spPr>
          <a:xfrm>
            <a:off x="142844" y="5500703"/>
            <a:ext cx="6286544" cy="1323439"/>
          </a:xfrm>
          <a:prstGeom prst="rect">
            <a:avLst/>
          </a:prstGeom>
        </p:spPr>
        <p:txBody>
          <a:bodyPr wrap="square">
            <a:spAutoFit/>
          </a:bodyPr>
          <a:lstStyle/>
          <a:p>
            <a:r>
              <a:rPr lang="el-GR" sz="2000" dirty="0">
                <a:latin typeface="Comic Sans MS" pitchFamily="66" charset="0"/>
              </a:rPr>
              <a:t>Στη μέθοδο αυτή η συγκέντρωση των σωματιδίων πρέπει να είναι αρκετά μικρή για να μη συγκρούονται μεταξύ τους. </a:t>
            </a:r>
            <a:br>
              <a:rPr lang="el-GR" sz="2000" dirty="0">
                <a:latin typeface="Comic Sans MS" pitchFamily="66" charset="0"/>
              </a:rPr>
            </a:br>
            <a:endParaRPr lang="el-GR" sz="2000" dirty="0">
              <a:latin typeface="Comic Sans MS" pitchFamily="66"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42852"/>
            <a:ext cx="9144000" cy="2554545"/>
          </a:xfrm>
          <a:prstGeom prst="rect">
            <a:avLst/>
          </a:prstGeom>
          <a:noFill/>
        </p:spPr>
        <p:txBody>
          <a:bodyPr wrap="square" rtlCol="0">
            <a:spAutoFit/>
          </a:bodyPr>
          <a:lstStyle/>
          <a:p>
            <a:r>
              <a:rPr lang="el-GR" sz="2000" dirty="0">
                <a:latin typeface="Comic Sans MS" pitchFamily="66" charset="0"/>
              </a:rPr>
              <a:t>3. Μικροσκοπικές μέθοδοι</a:t>
            </a:r>
          </a:p>
          <a:p>
            <a:r>
              <a:rPr lang="el-GR" sz="2000" dirty="0">
                <a:latin typeface="Comic Sans MS" pitchFamily="66" charset="0"/>
              </a:rPr>
              <a:t>Τα στερεά που αποτελούν ένα κλάσμα κοσκίνησης μπορούν να απαριθμηθούν ή να μετρηθούν με το μικροσκόπιο, το κάθε σωματίδιο παρακολουθείται και μετράται άμεσα και χωριστά. Παρατήρηση σχήματος και </a:t>
            </a:r>
            <a:r>
              <a:rPr lang="el-GR" sz="2000">
                <a:latin typeface="Comic Sans MS" pitchFamily="66" charset="0"/>
              </a:rPr>
              <a:t>μορφολογίας  της επιφάνειας </a:t>
            </a:r>
            <a:r>
              <a:rPr lang="el-GR" sz="2000" dirty="0">
                <a:latin typeface="Comic Sans MS" pitchFamily="66" charset="0"/>
              </a:rPr>
              <a:t>του σωματιδίου.</a:t>
            </a:r>
          </a:p>
          <a:p>
            <a:pPr>
              <a:buFontTx/>
              <a:buChar char="-"/>
            </a:pPr>
            <a:r>
              <a:rPr lang="el-GR" sz="2000" dirty="0">
                <a:latin typeface="Comic Sans MS" pitchFamily="66" charset="0"/>
              </a:rPr>
              <a:t>Χρονοβόρα διαδικασία</a:t>
            </a:r>
          </a:p>
          <a:p>
            <a:r>
              <a:rPr lang="el-GR" sz="2000" dirty="0">
                <a:latin typeface="Comic Sans MS" pitchFamily="66" charset="0"/>
              </a:rPr>
              <a:t>-κοπιαστική</a:t>
            </a:r>
          </a:p>
          <a:p>
            <a:pPr>
              <a:buFontTx/>
              <a:buChar char="-"/>
            </a:pPr>
            <a:r>
              <a:rPr lang="el-GR" sz="2000" dirty="0">
                <a:latin typeface="Comic Sans MS" pitchFamily="66" charset="0"/>
              </a:rPr>
              <a:t>Χρησιμοποιείται συνήθως στον προκαταρκτικό έλεγχο των στερεών</a:t>
            </a:r>
          </a:p>
        </p:txBody>
      </p:sp>
      <p:sp>
        <p:nvSpPr>
          <p:cNvPr id="6" name="TextBox 5"/>
          <p:cNvSpPr txBox="1"/>
          <p:nvPr/>
        </p:nvSpPr>
        <p:spPr>
          <a:xfrm>
            <a:off x="0" y="2643182"/>
            <a:ext cx="9144000" cy="2246769"/>
          </a:xfrm>
          <a:prstGeom prst="rect">
            <a:avLst/>
          </a:prstGeom>
          <a:noFill/>
        </p:spPr>
        <p:txBody>
          <a:bodyPr wrap="square" rtlCol="0">
            <a:spAutoFit/>
          </a:bodyPr>
          <a:lstStyle/>
          <a:p>
            <a:r>
              <a:rPr lang="el-GR" sz="2000" dirty="0">
                <a:latin typeface="Comic Sans MS" pitchFamily="66" charset="0"/>
              </a:rPr>
              <a:t>4. Φωτομετρικές μέθοδοι</a:t>
            </a:r>
          </a:p>
          <a:p>
            <a:r>
              <a:rPr lang="el-GR" sz="2000" dirty="0">
                <a:latin typeface="Comic Sans MS" pitchFamily="66" charset="0"/>
              </a:rPr>
              <a:t>Βασίζονται στην απορρόφηση και στην σκέδαση του φωτός ( </a:t>
            </a:r>
            <a:r>
              <a:rPr lang="en-US" sz="2000" dirty="0">
                <a:latin typeface="Comic Sans MS" pitchFamily="66" charset="0"/>
              </a:rPr>
              <a:t>light scattering) </a:t>
            </a:r>
            <a:r>
              <a:rPr lang="el-GR" sz="2000" dirty="0">
                <a:latin typeface="Comic Sans MS" pitchFamily="66" charset="0"/>
              </a:rPr>
              <a:t>καί επιπλέον στις μετρήσεις θολερότητας που συμβαίνουν όταν μια δέσμη φωτεινής ακτινοβολίας (</a:t>
            </a:r>
            <a:r>
              <a:rPr lang="en-US" sz="2000" dirty="0">
                <a:latin typeface="Comic Sans MS" pitchFamily="66" charset="0"/>
              </a:rPr>
              <a:t>laser) </a:t>
            </a:r>
            <a:r>
              <a:rPr lang="el-GR" sz="2000" dirty="0">
                <a:latin typeface="Comic Sans MS" pitchFamily="66" charset="0"/>
              </a:rPr>
              <a:t>συναντήσει ένα αιώρημα σωματιδίων μέσα σε κάποιο υγρό ή αέριο ρεύμα.</a:t>
            </a:r>
          </a:p>
          <a:p>
            <a:r>
              <a:rPr lang="el-GR" sz="2000" dirty="0">
                <a:latin typeface="Comic Sans MS" pitchFamily="66" charset="0"/>
              </a:rPr>
              <a:t>Η σκέδαση του φωτός χρησιμοποιείται για τον προσδιορισμό των αιωρούμενων σωματιδίων με πολύ μικρό μέγεθος π.χ κολλοειδών διαστάσεων</a:t>
            </a:r>
          </a:p>
        </p:txBody>
      </p:sp>
      <p:sp>
        <p:nvSpPr>
          <p:cNvPr id="7" name="TextBox 6"/>
          <p:cNvSpPr txBox="1"/>
          <p:nvPr/>
        </p:nvSpPr>
        <p:spPr>
          <a:xfrm>
            <a:off x="0" y="5011341"/>
            <a:ext cx="9144000" cy="1631216"/>
          </a:xfrm>
          <a:prstGeom prst="rect">
            <a:avLst/>
          </a:prstGeom>
          <a:noFill/>
        </p:spPr>
        <p:txBody>
          <a:bodyPr wrap="square" rtlCol="0">
            <a:spAutoFit/>
          </a:bodyPr>
          <a:lstStyle/>
          <a:p>
            <a:pPr algn="just"/>
            <a:r>
              <a:rPr lang="el-GR" sz="2000" dirty="0">
                <a:latin typeface="Comic Sans MS" pitchFamily="66" charset="0"/>
              </a:rPr>
              <a:t>5. Τεχνική </a:t>
            </a:r>
            <a:r>
              <a:rPr lang="en-US" sz="2000" dirty="0">
                <a:latin typeface="Comic Sans MS" pitchFamily="66" charset="0"/>
              </a:rPr>
              <a:t>Coulter</a:t>
            </a:r>
            <a:r>
              <a:rPr lang="el-GR" sz="2000" dirty="0">
                <a:latin typeface="Comic Sans MS" pitchFamily="66" charset="0"/>
              </a:rPr>
              <a:t> </a:t>
            </a:r>
          </a:p>
          <a:p>
            <a:pPr algn="just"/>
            <a:r>
              <a:rPr lang="el-GR" sz="2000" dirty="0">
                <a:latin typeface="Comic Sans MS" pitchFamily="66" charset="0"/>
              </a:rPr>
              <a:t>Αγωγιμομετρική μέθοδος προσδιορισμού των αριθμών και του μεγέθους των αιωρούμενων σε κατάλληλο ηλεκτρολύτη σωματιδίων, τα οποία εξαναγκάζονται να περάσουν από ορισμένο διάφραγμα σε ειδικό δοχείο μέτρησης της ηλεκτρικής αντίστασης.</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785926"/>
            <a:ext cx="7929586" cy="2308324"/>
          </a:xfrm>
          <a:prstGeom prst="rect">
            <a:avLst/>
          </a:prstGeom>
          <a:noFill/>
        </p:spPr>
        <p:txBody>
          <a:bodyPr wrap="square" rtlCol="0">
            <a:spAutoFit/>
          </a:bodyPr>
          <a:lstStyle/>
          <a:p>
            <a:pPr algn="just"/>
            <a:r>
              <a:rPr lang="el-GR" sz="2400" dirty="0">
                <a:latin typeface="Comic Sans MS" pitchFamily="66" charset="0"/>
              </a:rPr>
              <a:t>Το μέγεθος των </a:t>
            </a:r>
            <a:r>
              <a:rPr lang="el-GR" sz="2400" dirty="0" err="1">
                <a:latin typeface="Comic Sans MS" pitchFamily="66" charset="0"/>
              </a:rPr>
              <a:t>τεμαχιδίων</a:t>
            </a:r>
            <a:r>
              <a:rPr lang="el-GR" sz="2400">
                <a:latin typeface="Comic Sans MS" pitchFamily="66" charset="0"/>
              </a:rPr>
              <a:t> επηρεάζει</a:t>
            </a:r>
            <a:r>
              <a:rPr lang="el-GR" sz="2400" dirty="0">
                <a:latin typeface="Comic Sans MS" pitchFamily="66" charset="0"/>
              </a:rPr>
              <a:t>:</a:t>
            </a:r>
          </a:p>
          <a:p>
            <a:pPr algn="just">
              <a:buFont typeface="Arial" pitchFamily="34" charset="0"/>
              <a:buChar char="•"/>
            </a:pPr>
            <a:r>
              <a:rPr lang="el-GR" sz="2400" dirty="0">
                <a:latin typeface="Comic Sans MS" pitchFamily="66" charset="0"/>
              </a:rPr>
              <a:t> την αποτελεσματική ανάμιξη  ώστε να</a:t>
            </a:r>
            <a:r>
              <a:rPr lang="en-US" sz="2400" dirty="0">
                <a:latin typeface="Comic Sans MS" pitchFamily="66" charset="0"/>
              </a:rPr>
              <a:t> </a:t>
            </a:r>
            <a:r>
              <a:rPr lang="el-GR" sz="2400" dirty="0">
                <a:latin typeface="Comic Sans MS" pitchFamily="66" charset="0"/>
              </a:rPr>
              <a:t>παρασκευαστούν ομοιογενή μίγματα κόνεων</a:t>
            </a:r>
          </a:p>
          <a:p>
            <a:pPr algn="just">
              <a:buFont typeface="Arial" pitchFamily="34" charset="0"/>
              <a:buChar char="•"/>
            </a:pPr>
            <a:r>
              <a:rPr lang="el-GR" sz="2400" dirty="0">
                <a:latin typeface="Comic Sans MS" pitchFamily="66" charset="0"/>
              </a:rPr>
              <a:t> την διάλυση των κόνεων σε διαλύτες (μέσο διασποράς).</a:t>
            </a:r>
          </a:p>
          <a:p>
            <a:pPr algn="just">
              <a:buFont typeface="Arial" pitchFamily="34" charset="0"/>
              <a:buChar char="•"/>
            </a:pPr>
            <a:r>
              <a:rPr lang="el-GR" sz="2400" dirty="0">
                <a:latin typeface="Comic Sans MS" pitchFamily="66" charset="0"/>
              </a:rPr>
              <a:t> τις ιδιότητες ημιστερεών φαρμακομορφών π.χ αλοιφές και υγρών φαρμακομορφών π.χ εναιωρήματα.</a:t>
            </a:r>
          </a:p>
        </p:txBody>
      </p:sp>
      <p:pic>
        <p:nvPicPr>
          <p:cNvPr id="1026" name="Picture 2"/>
          <p:cNvPicPr>
            <a:picLocks noChangeAspect="1" noChangeArrowheads="1"/>
          </p:cNvPicPr>
          <p:nvPr/>
        </p:nvPicPr>
        <p:blipFill>
          <a:blip r:embed="rId2"/>
          <a:srcRect l="66984" t="21484" r="18192" b="47266"/>
          <a:stretch>
            <a:fillRect/>
          </a:stretch>
        </p:blipFill>
        <p:spPr bwMode="auto">
          <a:xfrm>
            <a:off x="428596" y="4214818"/>
            <a:ext cx="1928826" cy="2286016"/>
          </a:xfrm>
          <a:prstGeom prst="rect">
            <a:avLst/>
          </a:prstGeom>
          <a:ln>
            <a:noFill/>
          </a:ln>
          <a:effectLst>
            <a:outerShdw blurRad="292100" dist="139700" dir="2700000" algn="tl" rotWithShape="0">
              <a:srgbClr val="333333">
                <a:alpha val="65000"/>
              </a:srgbClr>
            </a:outerShdw>
          </a:effectLst>
        </p:spPr>
      </p:pic>
      <p:pic>
        <p:nvPicPr>
          <p:cNvPr id="1027" name="Picture 3"/>
          <p:cNvPicPr>
            <a:picLocks noChangeAspect="1" noChangeArrowheads="1"/>
          </p:cNvPicPr>
          <p:nvPr/>
        </p:nvPicPr>
        <p:blipFill>
          <a:blip r:embed="rId3"/>
          <a:srcRect l="69766" t="21679" r="16508" b="45118"/>
          <a:stretch>
            <a:fillRect/>
          </a:stretch>
        </p:blipFill>
        <p:spPr bwMode="auto">
          <a:xfrm>
            <a:off x="7143768" y="0"/>
            <a:ext cx="1785950" cy="2428892"/>
          </a:xfrm>
          <a:prstGeom prst="ellipse">
            <a:avLst/>
          </a:prstGeom>
          <a:ln>
            <a:noFill/>
          </a:ln>
          <a:effectLst>
            <a:softEdge rad="11250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57224" y="1071546"/>
            <a:ext cx="7286676" cy="4093428"/>
          </a:xfrm>
          <a:prstGeom prst="rect">
            <a:avLst/>
          </a:prstGeom>
        </p:spPr>
        <p:txBody>
          <a:bodyPr wrap="square">
            <a:spAutoFit/>
          </a:bodyPr>
          <a:lstStyle/>
          <a:p>
            <a:pPr algn="just">
              <a:buFont typeface="Arial" pitchFamily="34" charset="0"/>
              <a:buChar char="•"/>
            </a:pPr>
            <a:r>
              <a:rPr lang="el-GR" sz="2000" b="1" dirty="0">
                <a:latin typeface="Comic Sans MS" pitchFamily="66" charset="0"/>
              </a:rPr>
              <a:t>Σωματίδια</a:t>
            </a:r>
            <a:r>
              <a:rPr lang="el-GR" sz="2000" dirty="0">
                <a:latin typeface="Comic Sans MS" pitchFamily="66" charset="0"/>
              </a:rPr>
              <a:t> : χαρακτηρίζονται τα μικρομερή στερεά που προκύπτουν από την υποδιαίρεση της ύλης σε μέγεθος συνήθως μεταξύ 1</a:t>
            </a:r>
            <a:r>
              <a:rPr lang="en-US" sz="2000" dirty="0">
                <a:latin typeface="Comic Sans MS" pitchFamily="66" charset="0"/>
              </a:rPr>
              <a:t>mm</a:t>
            </a:r>
            <a:r>
              <a:rPr lang="el-GR" sz="2000" dirty="0">
                <a:latin typeface="Comic Sans MS" pitchFamily="66" charset="0"/>
              </a:rPr>
              <a:t>(1000μ</a:t>
            </a:r>
            <a:r>
              <a:rPr lang="en-US" sz="2000" dirty="0">
                <a:latin typeface="Comic Sans MS" pitchFamily="66" charset="0"/>
              </a:rPr>
              <a:t>m) </a:t>
            </a:r>
            <a:r>
              <a:rPr lang="el-GR" sz="2000" dirty="0">
                <a:latin typeface="Comic Sans MS" pitchFamily="66" charset="0"/>
              </a:rPr>
              <a:t>και 1μ</a:t>
            </a:r>
            <a:r>
              <a:rPr lang="en-US" sz="2000" dirty="0">
                <a:latin typeface="Comic Sans MS" pitchFamily="66" charset="0"/>
              </a:rPr>
              <a:t>m</a:t>
            </a:r>
            <a:r>
              <a:rPr lang="el-GR" sz="2000" dirty="0">
                <a:latin typeface="Comic Sans MS" pitchFamily="66" charset="0"/>
              </a:rPr>
              <a:t> και τα οποία διατηρούν τις αρχικές  χημικές και φυσικές ιδιότητες της.</a:t>
            </a:r>
          </a:p>
          <a:p>
            <a:pPr algn="just">
              <a:buFont typeface="Arial" pitchFamily="34" charset="0"/>
              <a:buChar char="•"/>
            </a:pPr>
            <a:r>
              <a:rPr lang="el-GR" sz="2000" b="1" dirty="0">
                <a:latin typeface="Comic Sans MS" pitchFamily="66" charset="0"/>
              </a:rPr>
              <a:t>Διεργασίες</a:t>
            </a:r>
            <a:r>
              <a:rPr lang="el-GR" sz="2000" dirty="0">
                <a:latin typeface="Comic Sans MS" pitchFamily="66" charset="0"/>
              </a:rPr>
              <a:t>: ελάττωση και αύξηση του μεγέθους των στερεών, ανάμιξη των σωματιδίων, μέθοδοι διαχωρισμού στερεών-υγρών, μεταφορά και αποθήκευση στερεών.</a:t>
            </a:r>
          </a:p>
          <a:p>
            <a:pPr algn="just">
              <a:buFont typeface="Arial" pitchFamily="34" charset="0"/>
              <a:buChar char="•"/>
            </a:pPr>
            <a:r>
              <a:rPr lang="el-GR" sz="2000" b="1" i="1" dirty="0">
                <a:latin typeface="Comic Sans MS" pitchFamily="66" charset="0"/>
              </a:rPr>
              <a:t>Κολλοειδή συστήματα : </a:t>
            </a:r>
            <a:r>
              <a:rPr lang="el-GR" sz="2000" dirty="0">
                <a:latin typeface="Comic Sans MS" pitchFamily="66" charset="0"/>
              </a:rPr>
              <a:t>αιωρήματα των στερεών μέσα σε υγρά που έχουν ακόμη μικρότερο μέγεθος από τα σωματίδια.</a:t>
            </a:r>
          </a:p>
          <a:p>
            <a:pPr algn="just">
              <a:buFont typeface="Arial" pitchFamily="34" charset="0"/>
              <a:buChar char="•"/>
            </a:pPr>
            <a:r>
              <a:rPr lang="el-GR" sz="2000" b="1" i="1" dirty="0">
                <a:latin typeface="Comic Sans MS" pitchFamily="66" charset="0"/>
              </a:rPr>
              <a:t>Αδρομερή τεμαχίδια : </a:t>
            </a:r>
            <a:r>
              <a:rPr lang="el-GR" sz="2000" dirty="0">
                <a:latin typeface="Comic Sans MS" pitchFamily="66" charset="0"/>
              </a:rPr>
              <a:t>αυτά που παρουσιάζουν μεγαλύτερο μέγεθος</a:t>
            </a:r>
          </a:p>
          <a:p>
            <a:pPr algn="just">
              <a:buFont typeface="Arial" pitchFamily="34" charset="0"/>
              <a:buChar char="•"/>
            </a:pPr>
            <a:r>
              <a:rPr lang="el-GR" sz="2000" b="1" i="1" dirty="0">
                <a:latin typeface="Comic Sans MS" pitchFamily="66" charset="0"/>
              </a:rPr>
              <a:t>Αιώρημα : </a:t>
            </a:r>
            <a:r>
              <a:rPr lang="el-GR" sz="2000" dirty="0">
                <a:latin typeface="Comic Sans MS" pitchFamily="66" charset="0"/>
              </a:rPr>
              <a:t>χώμα με νερό, σε ηρεμία κατακάθεται στον πυθμένα.</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0034" y="642918"/>
            <a:ext cx="8072494" cy="5324535"/>
          </a:xfrm>
          <a:prstGeom prst="rect">
            <a:avLst/>
          </a:prstGeom>
          <a:noFill/>
        </p:spPr>
        <p:txBody>
          <a:bodyPr wrap="square" rtlCol="0">
            <a:spAutoFit/>
          </a:bodyPr>
          <a:lstStyle/>
          <a:p>
            <a:pPr algn="just"/>
            <a:r>
              <a:rPr lang="el-GR" sz="2000" dirty="0">
                <a:latin typeface="Comic Sans MS" pitchFamily="66" charset="0"/>
              </a:rPr>
              <a:t>Ελάττωση του μεγέθους των στερεών  : κατάτμηση ή λειοτρίβηση</a:t>
            </a:r>
          </a:p>
          <a:p>
            <a:pPr algn="just"/>
            <a:r>
              <a:rPr lang="el-GR" sz="2000" dirty="0">
                <a:latin typeface="Comic Sans MS" pitchFamily="66" charset="0"/>
              </a:rPr>
              <a:t>Ταξινόμηση των στερεών κατα μέγεθος (διαχωρισμός)</a:t>
            </a:r>
          </a:p>
          <a:p>
            <a:pPr algn="just"/>
            <a:r>
              <a:rPr lang="el-GR" sz="2000" dirty="0">
                <a:latin typeface="Comic Sans MS" pitchFamily="66" charset="0"/>
              </a:rPr>
              <a:t>Κίνηση των στερεών μέσα σε υγρά (καθίζηση/κατακάθιση, φυγοκέντριση)</a:t>
            </a:r>
          </a:p>
          <a:p>
            <a:pPr algn="just"/>
            <a:r>
              <a:rPr lang="el-GR" sz="2000" dirty="0">
                <a:latin typeface="Comic Sans MS" pitchFamily="66" charset="0"/>
              </a:rPr>
              <a:t>Διαχωρισμός από υγρά  : διήθηση</a:t>
            </a:r>
          </a:p>
          <a:p>
            <a:pPr algn="just"/>
            <a:r>
              <a:rPr lang="el-GR" sz="2000" b="1" dirty="0">
                <a:latin typeface="Comic Sans MS" pitchFamily="66" charset="0"/>
              </a:rPr>
              <a:t>Σχήμα  στερεών σωματιδίων</a:t>
            </a:r>
            <a:r>
              <a:rPr lang="el-GR" sz="2000" dirty="0">
                <a:latin typeface="Comic Sans MS" pitchFamily="66" charset="0"/>
              </a:rPr>
              <a:t>: υπόθεση σφαιρικών σωματιδίων. Εξαρτάται από τον τρόπο με τον οποίο προέκυψαν τα σωματίδια π.χ από κρυστάλλωση ή από λειοτρίβηση μεγαλύτερων σωματιδίων.</a:t>
            </a:r>
            <a:endParaRPr lang="el-GR" sz="2000" b="1" dirty="0">
              <a:latin typeface="Comic Sans MS" pitchFamily="66" charset="0"/>
            </a:endParaRPr>
          </a:p>
          <a:p>
            <a:pPr algn="just"/>
            <a:r>
              <a:rPr lang="el-GR" sz="2000" b="1" dirty="0">
                <a:latin typeface="Comic Sans MS" pitchFamily="66" charset="0"/>
              </a:rPr>
              <a:t>Μέγεθος στερεών: </a:t>
            </a:r>
            <a:r>
              <a:rPr lang="el-GR" sz="2000" dirty="0">
                <a:latin typeface="Comic Sans MS" pitchFamily="66" charset="0"/>
              </a:rPr>
              <a:t>διαχωρισμός στερεών σωματιδίων συνήθως πάνω από 40-50 μ</a:t>
            </a:r>
            <a:r>
              <a:rPr lang="en-US" sz="2000" dirty="0">
                <a:latin typeface="Comic Sans MS" pitchFamily="66" charset="0"/>
              </a:rPr>
              <a:t>m</a:t>
            </a:r>
            <a:r>
              <a:rPr lang="el-GR" sz="2000" dirty="0">
                <a:latin typeface="Comic Sans MS" pitchFamily="66" charset="0"/>
              </a:rPr>
              <a:t> </a:t>
            </a:r>
            <a:r>
              <a:rPr lang="el-GR" sz="2000" dirty="0">
                <a:latin typeface="Comic Sans MS" pitchFamily="66" charset="0"/>
                <a:cs typeface="Calibri"/>
              </a:rPr>
              <a:t>→ κοσκίνιση</a:t>
            </a:r>
            <a:endParaRPr lang="en-US" sz="2000" dirty="0">
              <a:latin typeface="Comic Sans MS" pitchFamily="66" charset="0"/>
            </a:endParaRPr>
          </a:p>
          <a:p>
            <a:pPr algn="just"/>
            <a:r>
              <a:rPr lang="el-GR" sz="2000" dirty="0">
                <a:latin typeface="Comic Sans MS" pitchFamily="66" charset="0"/>
              </a:rPr>
              <a:t>Μικροκόσκινα: έχουν πολύ μικρές οπές για διαχωρισμό μέχρι και 10 μ</a:t>
            </a:r>
            <a:r>
              <a:rPr lang="en-US" sz="2000" dirty="0">
                <a:latin typeface="Comic Sans MS" pitchFamily="66" charset="0"/>
              </a:rPr>
              <a:t>m</a:t>
            </a:r>
            <a:r>
              <a:rPr lang="el-GR" sz="2000" dirty="0">
                <a:latin typeface="Comic Sans MS" pitchFamily="66" charset="0"/>
              </a:rPr>
              <a:t>.</a:t>
            </a:r>
          </a:p>
          <a:p>
            <a:pPr algn="just"/>
            <a:r>
              <a:rPr lang="el-GR" sz="2000" dirty="0">
                <a:latin typeface="Comic Sans MS" pitchFamily="66" charset="0"/>
              </a:rPr>
              <a:t>Πρότυπα κόσκινα (</a:t>
            </a:r>
            <a:r>
              <a:rPr lang="en-US" sz="2000" dirty="0">
                <a:latin typeface="Comic Sans MS" pitchFamily="66" charset="0"/>
              </a:rPr>
              <a:t>sieves).</a:t>
            </a:r>
            <a:r>
              <a:rPr lang="el-GR" sz="2000" dirty="0">
                <a:latin typeface="Comic Sans MS" pitchFamily="66" charset="0"/>
              </a:rPr>
              <a:t> Η διέλευση ενός σωματιδίου από μια οπή του κοσκίνου εξαρτάται από το μέγεθος και το σχήμα του.</a:t>
            </a:r>
          </a:p>
          <a:p>
            <a:pPr algn="just"/>
            <a:endParaRPr lang="el-GR" sz="2000" dirty="0">
              <a:latin typeface="Comic Sans MS" pitchFamily="66" charset="0"/>
            </a:endParaRPr>
          </a:p>
          <a:p>
            <a:pPr algn="just"/>
            <a:endParaRPr lang="el-GR" sz="2000" dirty="0">
              <a:latin typeface="Comic Sans MS" pitchFamily="66" charset="0"/>
            </a:endParaRPr>
          </a:p>
          <a:p>
            <a:pPr algn="just"/>
            <a:endParaRPr lang="el-GR" sz="2000" dirty="0">
              <a:latin typeface="Comic Sans MS" pitchFamily="66"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2976" y="571480"/>
            <a:ext cx="6929486" cy="1323439"/>
          </a:xfrm>
          <a:prstGeom prst="rect">
            <a:avLst/>
          </a:prstGeom>
          <a:noFill/>
        </p:spPr>
        <p:txBody>
          <a:bodyPr wrap="square" rtlCol="0">
            <a:spAutoFit/>
          </a:bodyPr>
          <a:lstStyle/>
          <a:p>
            <a:pPr algn="just"/>
            <a:r>
              <a:rPr lang="el-GR" sz="2000" b="1" dirty="0">
                <a:latin typeface="Comic Sans MS" pitchFamily="66" charset="0"/>
              </a:rPr>
              <a:t>Διαφορά </a:t>
            </a:r>
            <a:r>
              <a:rPr lang="el-GR" sz="2000" dirty="0">
                <a:latin typeface="Comic Sans MS" pitchFamily="66" charset="0"/>
              </a:rPr>
              <a:t>εναιωρήματος με κολλοειδή διασπορά:  τα σωματίδια του εναιωρήματος είναι ορατά στο οπτικό μικροσκόπιο και κατακάθονται με την πάροδο του χρόνου λόγω βαρύτητας.</a:t>
            </a:r>
          </a:p>
        </p:txBody>
      </p:sp>
      <p:pic>
        <p:nvPicPr>
          <p:cNvPr id="1026" name="Picture 2"/>
          <p:cNvPicPr>
            <a:picLocks noChangeAspect="1" noChangeArrowheads="1"/>
          </p:cNvPicPr>
          <p:nvPr/>
        </p:nvPicPr>
        <p:blipFill>
          <a:blip r:embed="rId2"/>
          <a:srcRect l="13726" t="33203" r="9407" b="35547"/>
          <a:stretch>
            <a:fillRect/>
          </a:stretch>
        </p:blipFill>
        <p:spPr bwMode="auto">
          <a:xfrm>
            <a:off x="285720" y="2500306"/>
            <a:ext cx="8858280" cy="285752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l="15373" t="16601" r="15446" b="18945"/>
          <a:stretch>
            <a:fillRect/>
          </a:stretch>
        </p:blipFill>
        <p:spPr bwMode="auto">
          <a:xfrm>
            <a:off x="-1" y="1000108"/>
            <a:ext cx="9144001" cy="4789715"/>
          </a:xfrm>
          <a:prstGeom prst="rect">
            <a:avLst/>
          </a:prstGeom>
          <a:noFill/>
          <a:ln w="9525">
            <a:noFill/>
            <a:miter lim="800000"/>
            <a:headEnd/>
            <a:tailEnd/>
          </a:ln>
          <a:effectLst/>
        </p:spPr>
      </p:pic>
      <p:sp>
        <p:nvSpPr>
          <p:cNvPr id="3" name="TextBox 2"/>
          <p:cNvSpPr txBox="1"/>
          <p:nvPr/>
        </p:nvSpPr>
        <p:spPr>
          <a:xfrm>
            <a:off x="928662" y="357166"/>
            <a:ext cx="7429552" cy="400110"/>
          </a:xfrm>
          <a:prstGeom prst="rect">
            <a:avLst/>
          </a:prstGeom>
          <a:noFill/>
        </p:spPr>
        <p:txBody>
          <a:bodyPr wrap="square" rtlCol="0">
            <a:spAutoFit/>
          </a:bodyPr>
          <a:lstStyle/>
          <a:p>
            <a:pPr algn="ctr"/>
            <a:r>
              <a:rPr lang="el-GR" sz="2000" b="1" dirty="0">
                <a:latin typeface="Comic Sans MS" pitchFamily="66" charset="0"/>
              </a:rPr>
              <a:t>ΣΧΗΜΑ ΤΕΜΑΧΙΔΙΩΝ- ΣΩΜΑΤΙΔΙΩΝ ΚΟΝΕΩΝ</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57290" y="0"/>
            <a:ext cx="5500726" cy="400110"/>
          </a:xfrm>
          <a:prstGeom prst="rect">
            <a:avLst/>
          </a:prstGeom>
          <a:noFill/>
        </p:spPr>
        <p:txBody>
          <a:bodyPr wrap="square" rtlCol="0">
            <a:spAutoFit/>
          </a:bodyPr>
          <a:lstStyle/>
          <a:p>
            <a:pPr algn="ctr"/>
            <a:r>
              <a:rPr lang="el-GR" sz="2000" b="1" dirty="0">
                <a:latin typeface="Comic Sans MS" pitchFamily="66" charset="0"/>
              </a:rPr>
              <a:t>Χαρακτηρισμός μεγέθους σωματιδίων</a:t>
            </a:r>
          </a:p>
        </p:txBody>
      </p:sp>
      <p:sp>
        <p:nvSpPr>
          <p:cNvPr id="3" name="Rectangle 2"/>
          <p:cNvSpPr/>
          <p:nvPr/>
        </p:nvSpPr>
        <p:spPr>
          <a:xfrm>
            <a:off x="428596" y="1857364"/>
            <a:ext cx="7643866" cy="2246769"/>
          </a:xfrm>
          <a:prstGeom prst="rect">
            <a:avLst/>
          </a:prstGeom>
        </p:spPr>
        <p:txBody>
          <a:bodyPr wrap="square">
            <a:spAutoFit/>
          </a:bodyPr>
          <a:lstStyle/>
          <a:p>
            <a:r>
              <a:rPr lang="el-GR" sz="2000" dirty="0">
                <a:latin typeface="Comic Sans MS" pitchFamily="66" charset="0"/>
              </a:rPr>
              <a:t>Διάμετροι που χρησιμοποιούνται στην φαρμακευτική: </a:t>
            </a:r>
          </a:p>
          <a:p>
            <a:r>
              <a:rPr lang="el-GR" sz="2000" dirty="0">
                <a:latin typeface="Comic Sans MS" pitchFamily="66" charset="0"/>
              </a:rPr>
              <a:t> 1. διάμετρος προβολής περιμέτρου  (</a:t>
            </a:r>
            <a:r>
              <a:rPr lang="en-US" sz="2000" dirty="0" err="1">
                <a:latin typeface="Comic Sans MS" pitchFamily="66" charset="0"/>
              </a:rPr>
              <a:t>d</a:t>
            </a:r>
            <a:r>
              <a:rPr lang="en-US" sz="2000" baseline="-25000" dirty="0" err="1">
                <a:latin typeface="Comic Sans MS" pitchFamily="66" charset="0"/>
              </a:rPr>
              <a:t>p</a:t>
            </a:r>
            <a:r>
              <a:rPr lang="en-US" sz="2000" dirty="0">
                <a:latin typeface="Comic Sans MS" pitchFamily="66" charset="0"/>
              </a:rPr>
              <a:t>)</a:t>
            </a:r>
            <a:endParaRPr lang="el-GR" sz="2000" dirty="0">
              <a:latin typeface="Comic Sans MS" pitchFamily="66" charset="0"/>
            </a:endParaRPr>
          </a:p>
          <a:p>
            <a:r>
              <a:rPr lang="el-GR" sz="2000" dirty="0">
                <a:latin typeface="Comic Sans MS" pitchFamily="66" charset="0"/>
              </a:rPr>
              <a:t>2. διάμετρος προβολής εμβαδού (</a:t>
            </a:r>
            <a:r>
              <a:rPr lang="en-US" sz="2000" dirty="0" err="1">
                <a:latin typeface="Comic Sans MS" pitchFamily="66" charset="0"/>
              </a:rPr>
              <a:t>d</a:t>
            </a:r>
            <a:r>
              <a:rPr lang="en-US" sz="2000" baseline="-25000" dirty="0" err="1">
                <a:latin typeface="Comic Sans MS" pitchFamily="66" charset="0"/>
              </a:rPr>
              <a:t>a</a:t>
            </a:r>
            <a:r>
              <a:rPr lang="en-US" sz="2000" dirty="0">
                <a:latin typeface="Comic Sans MS" pitchFamily="66" charset="0"/>
              </a:rPr>
              <a:t>)</a:t>
            </a:r>
            <a:endParaRPr lang="el-GR" sz="2000" dirty="0">
              <a:latin typeface="Comic Sans MS" pitchFamily="66" charset="0"/>
            </a:endParaRPr>
          </a:p>
          <a:p>
            <a:r>
              <a:rPr lang="el-GR" sz="2000" dirty="0">
                <a:latin typeface="Comic Sans MS" pitchFamily="66" charset="0"/>
              </a:rPr>
              <a:t>3. διάμετρος προβολής επιφανείας (</a:t>
            </a:r>
            <a:r>
              <a:rPr lang="en-US" sz="2000" dirty="0" err="1">
                <a:latin typeface="Comic Sans MS" pitchFamily="66" charset="0"/>
              </a:rPr>
              <a:t>d</a:t>
            </a:r>
            <a:r>
              <a:rPr lang="en-US" sz="2000" baseline="-25000" dirty="0" err="1">
                <a:latin typeface="Comic Sans MS" pitchFamily="66" charset="0"/>
              </a:rPr>
              <a:t>s</a:t>
            </a:r>
            <a:r>
              <a:rPr lang="en-US" sz="2000" dirty="0">
                <a:latin typeface="Comic Sans MS" pitchFamily="66" charset="0"/>
              </a:rPr>
              <a:t>)</a:t>
            </a:r>
            <a:endParaRPr lang="el-GR" sz="2000" dirty="0">
              <a:latin typeface="Comic Sans MS" pitchFamily="66" charset="0"/>
            </a:endParaRPr>
          </a:p>
          <a:p>
            <a:r>
              <a:rPr lang="el-GR" sz="2000" dirty="0">
                <a:latin typeface="Comic Sans MS" pitchFamily="66" charset="0"/>
              </a:rPr>
              <a:t>4. διάμετρος</a:t>
            </a:r>
            <a:r>
              <a:rPr lang="en-US" sz="2000" dirty="0">
                <a:latin typeface="Comic Sans MS" pitchFamily="66" charset="0"/>
              </a:rPr>
              <a:t> </a:t>
            </a:r>
            <a:r>
              <a:rPr lang="el-GR" sz="2000" dirty="0">
                <a:latin typeface="Comic Sans MS" pitchFamily="66" charset="0"/>
              </a:rPr>
              <a:t>προβολής όγκου (</a:t>
            </a:r>
            <a:r>
              <a:rPr lang="en-US" sz="2000" dirty="0" err="1">
                <a:latin typeface="Comic Sans MS" pitchFamily="66" charset="0"/>
              </a:rPr>
              <a:t>d</a:t>
            </a:r>
            <a:r>
              <a:rPr lang="en-US" sz="2000" baseline="-25000" dirty="0" err="1">
                <a:latin typeface="Comic Sans MS" pitchFamily="66" charset="0"/>
              </a:rPr>
              <a:t>v</a:t>
            </a:r>
            <a:r>
              <a:rPr lang="en-US" sz="2000" dirty="0">
                <a:latin typeface="Comic Sans MS" pitchFamily="66" charset="0"/>
              </a:rPr>
              <a:t>)</a:t>
            </a:r>
          </a:p>
          <a:p>
            <a:r>
              <a:rPr lang="el-GR" sz="2000" dirty="0">
                <a:latin typeface="Comic Sans MS" pitchFamily="66" charset="0"/>
              </a:rPr>
              <a:t>5. διάμετρος ελεύθερης πτώσης ή Stokes (</a:t>
            </a:r>
            <a:r>
              <a:rPr lang="en-US" sz="2000" dirty="0" err="1">
                <a:latin typeface="Comic Sans MS" pitchFamily="66" charset="0"/>
              </a:rPr>
              <a:t>d</a:t>
            </a:r>
            <a:r>
              <a:rPr lang="en-US" sz="2000" baseline="-25000" dirty="0" err="1">
                <a:latin typeface="Comic Sans MS" pitchFamily="66" charset="0"/>
              </a:rPr>
              <a:t>f</a:t>
            </a:r>
            <a:r>
              <a:rPr lang="en-US" sz="2000" dirty="0">
                <a:latin typeface="Comic Sans MS" pitchFamily="66" charset="0"/>
              </a:rPr>
              <a:t>) </a:t>
            </a:r>
            <a:r>
              <a:rPr lang="el-GR" sz="2000" dirty="0">
                <a:latin typeface="Comic Sans MS" pitchFamily="66" charset="0"/>
              </a:rPr>
              <a:t>ή (</a:t>
            </a:r>
            <a:r>
              <a:rPr lang="en-US" sz="2000" dirty="0" err="1">
                <a:latin typeface="Comic Sans MS" pitchFamily="66" charset="0"/>
              </a:rPr>
              <a:t>d</a:t>
            </a:r>
            <a:r>
              <a:rPr lang="en-US" sz="2000" baseline="-25000" dirty="0" err="1">
                <a:latin typeface="Comic Sans MS" pitchFamily="66" charset="0"/>
              </a:rPr>
              <a:t>st</a:t>
            </a:r>
            <a:r>
              <a:rPr lang="en-US" sz="2000" dirty="0">
                <a:latin typeface="Comic Sans MS" pitchFamily="66" charset="0"/>
              </a:rPr>
              <a:t>)</a:t>
            </a:r>
            <a:endParaRPr lang="el-GR" sz="2000" dirty="0">
              <a:latin typeface="Comic Sans MS" pitchFamily="66" charset="0"/>
            </a:endParaRPr>
          </a:p>
          <a:p>
            <a:endParaRPr lang="el-GR" sz="2000" dirty="0">
              <a:latin typeface="Comic Sans MS" pitchFamily="66" charset="0"/>
            </a:endParaRPr>
          </a:p>
        </p:txBody>
      </p:sp>
      <p:sp>
        <p:nvSpPr>
          <p:cNvPr id="4" name="Rectangle 3"/>
          <p:cNvSpPr/>
          <p:nvPr/>
        </p:nvSpPr>
        <p:spPr>
          <a:xfrm>
            <a:off x="428596" y="428604"/>
            <a:ext cx="7215238" cy="1323439"/>
          </a:xfrm>
          <a:prstGeom prst="rect">
            <a:avLst/>
          </a:prstGeom>
        </p:spPr>
        <p:txBody>
          <a:bodyPr wrap="square">
            <a:spAutoFit/>
          </a:bodyPr>
          <a:lstStyle/>
          <a:p>
            <a:r>
              <a:rPr lang="el-GR" sz="2000" dirty="0">
                <a:latin typeface="Comic Sans MS" pitchFamily="66" charset="0"/>
              </a:rPr>
              <a:t>Το μέγεθος ενός σωματιδίου μπορεί να χαρακτηριστεί από τη </a:t>
            </a:r>
            <a:r>
              <a:rPr lang="el-GR" sz="2000" b="1" dirty="0">
                <a:latin typeface="Comic Sans MS" pitchFamily="66" charset="0"/>
              </a:rPr>
              <a:t>διάμετρό του</a:t>
            </a:r>
            <a:r>
              <a:rPr lang="el-GR" sz="2000" dirty="0">
                <a:latin typeface="Comic Sans MS" pitchFamily="66" charset="0"/>
              </a:rPr>
              <a:t>, όπου ως διάμετρος ορίζεται το ευθύγραμμο τμήμα που περνά από το κέντρο του σωματιδίου και ενώνει δύο σημεία της επιφάνειάς του. </a:t>
            </a:r>
          </a:p>
        </p:txBody>
      </p:sp>
      <p:sp>
        <p:nvSpPr>
          <p:cNvPr id="7" name="Rectangle 6"/>
          <p:cNvSpPr/>
          <p:nvPr/>
        </p:nvSpPr>
        <p:spPr>
          <a:xfrm>
            <a:off x="357158" y="3786190"/>
            <a:ext cx="7429536" cy="2862322"/>
          </a:xfrm>
          <a:prstGeom prst="rect">
            <a:avLst/>
          </a:prstGeom>
        </p:spPr>
        <p:txBody>
          <a:bodyPr wrap="square">
            <a:spAutoFit/>
          </a:bodyPr>
          <a:lstStyle/>
          <a:p>
            <a:pPr>
              <a:buFont typeface="Arial" pitchFamily="34" charset="0"/>
              <a:buChar char="•"/>
            </a:pPr>
            <a:r>
              <a:rPr lang="el-GR" sz="2000" dirty="0">
                <a:latin typeface="Comic Sans MS" pitchFamily="66" charset="0"/>
              </a:rPr>
              <a:t>Πλήθη σωματιδίων (κόνεις ή οι εσωτερικές φάσεις εναιωρημάτων και γαλακτωμάτων) </a:t>
            </a:r>
            <a:r>
              <a:rPr lang="el-GR" sz="2000" dirty="0">
                <a:latin typeface="Comic Sans MS" pitchFamily="66" charset="0"/>
                <a:cs typeface="Calibri"/>
              </a:rPr>
              <a:t>→  </a:t>
            </a:r>
            <a:r>
              <a:rPr lang="el-GR" sz="2000" b="1" dirty="0">
                <a:latin typeface="Comic Sans MS" pitchFamily="66" charset="0"/>
              </a:rPr>
              <a:t>μέση διάμετρος </a:t>
            </a:r>
            <a:r>
              <a:rPr lang="el-GR" sz="2000" dirty="0">
                <a:latin typeface="Comic Sans MS" pitchFamily="66" charset="0"/>
              </a:rPr>
              <a:t>σωματιδίου. Αυτή μαθηματικά υπολογίζεται από ένα πλήθος τιμών διαμέτρου, οι οποίες ανάλογα με τη μέθοδο μέτρησής τους είναι διάμετροι περιμέτρου, εμβαδού, επιφανείας, όγκου ή ελεύθερης πτώσης.</a:t>
            </a:r>
            <a:br>
              <a:rPr lang="el-GR" sz="2000" dirty="0"/>
            </a:br>
            <a:br>
              <a:rPr lang="el-GR" sz="2000" dirty="0"/>
            </a:br>
            <a:br>
              <a:rPr lang="el-GR" sz="2000" dirty="0"/>
            </a:br>
            <a:endParaRPr lang="el-GR"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28662" y="0"/>
            <a:ext cx="6357982" cy="830997"/>
          </a:xfrm>
          <a:prstGeom prst="rect">
            <a:avLst/>
          </a:prstGeom>
          <a:noFill/>
        </p:spPr>
        <p:txBody>
          <a:bodyPr wrap="square" rtlCol="0">
            <a:spAutoFit/>
          </a:bodyPr>
          <a:lstStyle/>
          <a:p>
            <a:pPr algn="ctr"/>
            <a:r>
              <a:rPr lang="el-GR" sz="2400" b="1" dirty="0">
                <a:latin typeface="Comic Sans MS" pitchFamily="66" charset="0"/>
              </a:rPr>
              <a:t>Μέθοδοι μέτρησης και υπολογισμού του μεγέθους των σωματιδίων</a:t>
            </a:r>
          </a:p>
        </p:txBody>
      </p:sp>
      <p:sp>
        <p:nvSpPr>
          <p:cNvPr id="6" name="Rectangle 5"/>
          <p:cNvSpPr/>
          <p:nvPr/>
        </p:nvSpPr>
        <p:spPr>
          <a:xfrm>
            <a:off x="571472" y="928670"/>
            <a:ext cx="8143932" cy="1323439"/>
          </a:xfrm>
          <a:prstGeom prst="rect">
            <a:avLst/>
          </a:prstGeom>
        </p:spPr>
        <p:txBody>
          <a:bodyPr wrap="square">
            <a:spAutoFit/>
          </a:bodyPr>
          <a:lstStyle/>
          <a:p>
            <a:r>
              <a:rPr lang="el-GR" sz="2000" dirty="0">
                <a:latin typeface="Comic Sans MS" pitchFamily="66" charset="0"/>
              </a:rPr>
              <a:t>1. Η μέθοδος της </a:t>
            </a:r>
            <a:r>
              <a:rPr lang="el-GR" sz="2000" b="1" u="sng" dirty="0">
                <a:latin typeface="Comic Sans MS" pitchFamily="66" charset="0"/>
              </a:rPr>
              <a:t>κοσκίνησης</a:t>
            </a:r>
            <a:r>
              <a:rPr lang="el-GR" sz="2000" dirty="0">
                <a:latin typeface="Comic Sans MS" pitchFamily="66" charset="0"/>
              </a:rPr>
              <a:t> χρησιμοποιείται κυρίως στην βιομηχανία για τον διαχωρισμό των σωματιδίων σε κοκκομετρικά κλάσματα και σε εργαστηριακή κλίμακα για την παραλαβή υλικών ορισμένου μεγέθους και την κοκκομετρική ανάλυση υλικών. </a:t>
            </a:r>
          </a:p>
        </p:txBody>
      </p:sp>
      <p:sp>
        <p:nvSpPr>
          <p:cNvPr id="7" name="Rectangle 6"/>
          <p:cNvSpPr/>
          <p:nvPr/>
        </p:nvSpPr>
        <p:spPr>
          <a:xfrm>
            <a:off x="428596" y="2285992"/>
            <a:ext cx="7786742" cy="2554545"/>
          </a:xfrm>
          <a:prstGeom prst="rect">
            <a:avLst/>
          </a:prstGeom>
        </p:spPr>
        <p:txBody>
          <a:bodyPr wrap="square">
            <a:spAutoFit/>
          </a:bodyPr>
          <a:lstStyle/>
          <a:p>
            <a:pPr>
              <a:buFont typeface="Arial" pitchFamily="34" charset="0"/>
              <a:buChar char="•"/>
            </a:pPr>
            <a:r>
              <a:rPr lang="el-GR" sz="2000" dirty="0">
                <a:latin typeface="Comic Sans MS" pitchFamily="66" charset="0"/>
              </a:rPr>
              <a:t>Χρησιμοποιούνται </a:t>
            </a:r>
            <a:r>
              <a:rPr lang="el-GR" sz="2000" i="1" dirty="0">
                <a:latin typeface="Comic Sans MS" pitchFamily="66" charset="0"/>
              </a:rPr>
              <a:t>σειρές αναλυτικών κοσκίνων </a:t>
            </a:r>
            <a:r>
              <a:rPr lang="el-GR" sz="2000" dirty="0">
                <a:latin typeface="Comic Sans MS" pitchFamily="66" charset="0"/>
              </a:rPr>
              <a:t>οι οποίες διαφέρουν συνήθως μεταξύ τους στο μέγεθος των οπών, στον σταθερό λόγο του μεγέθους των οπών δύο διαδοχικών κοσκίνων της σειράς και στο πάχος του σύρματος με το οποίο κατασκευάζονται τα πλέγματα. Η διέλευση ενός σωματιδίου από μία οπή εξαρτάται από το μέγεθος και το σχήμα του δηλ. Από τον προσανατολισμό του πάνω στην επιφάνεια του κοσκίνου.</a:t>
            </a:r>
            <a:br>
              <a:rPr lang="el-GR" sz="2000" dirty="0">
                <a:latin typeface="Comic Sans MS" pitchFamily="66" charset="0"/>
              </a:rPr>
            </a:br>
            <a:endParaRPr lang="el-GR" sz="2000" dirty="0">
              <a:latin typeface="Comic Sans MS" pitchFamily="66" charset="0"/>
            </a:endParaRPr>
          </a:p>
        </p:txBody>
      </p:sp>
      <p:sp>
        <p:nvSpPr>
          <p:cNvPr id="8" name="Rectangle 7"/>
          <p:cNvSpPr/>
          <p:nvPr/>
        </p:nvSpPr>
        <p:spPr>
          <a:xfrm>
            <a:off x="500034" y="4500570"/>
            <a:ext cx="7429552" cy="1938992"/>
          </a:xfrm>
          <a:prstGeom prst="rect">
            <a:avLst/>
          </a:prstGeom>
        </p:spPr>
        <p:txBody>
          <a:bodyPr wrap="square">
            <a:spAutoFit/>
          </a:bodyPr>
          <a:lstStyle/>
          <a:p>
            <a:pPr algn="just"/>
            <a:r>
              <a:rPr lang="el-GR" sz="2000" dirty="0">
                <a:latin typeface="Comic Sans MS" pitchFamily="66" charset="0"/>
              </a:rPr>
              <a:t>Τα αποτελέσματα της κοσκίνισης επηρεάζονται από διάφορους παράγοντες όπως είναι η </a:t>
            </a:r>
            <a:r>
              <a:rPr lang="el-GR" sz="2000" b="1" dirty="0">
                <a:latin typeface="Comic Sans MS" pitchFamily="66" charset="0"/>
              </a:rPr>
              <a:t>υγρασία των κοσκίνων</a:t>
            </a:r>
            <a:r>
              <a:rPr lang="el-GR" sz="2000" dirty="0">
                <a:latin typeface="Comic Sans MS" pitchFamily="66" charset="0"/>
              </a:rPr>
              <a:t>, η </a:t>
            </a:r>
            <a:r>
              <a:rPr lang="el-GR" sz="2000" b="1" dirty="0">
                <a:latin typeface="Comic Sans MS" pitchFamily="66" charset="0"/>
              </a:rPr>
              <a:t>ποσότητα της ουσίας πάνω στο κόσκινο </a:t>
            </a:r>
            <a:r>
              <a:rPr lang="el-GR" sz="2000" dirty="0">
                <a:latin typeface="Comic Sans MS" pitchFamily="66" charset="0"/>
              </a:rPr>
              <a:t>και </a:t>
            </a:r>
            <a:r>
              <a:rPr lang="el-GR" sz="2000" b="1" dirty="0">
                <a:latin typeface="Comic Sans MS" pitchFamily="66" charset="0"/>
              </a:rPr>
              <a:t>ο τρόπος που κινείται το κόσκινο</a:t>
            </a:r>
            <a:r>
              <a:rPr lang="el-GR" sz="2000" dirty="0">
                <a:latin typeface="Comic Sans MS" pitchFamily="66" charset="0"/>
              </a:rPr>
              <a:t>. Η χειροκίνητη κοσκίνηση δίνει πολύ ακριβή αποτελέσματα αλλά η μηχανοκίνητη πλεονεκτεί στην επαναληψιμότητα και την ευκολία. </a:t>
            </a:r>
          </a:p>
        </p:txBody>
      </p:sp>
      <p:sp>
        <p:nvSpPr>
          <p:cNvPr id="9" name="Oval 8"/>
          <p:cNvSpPr/>
          <p:nvPr/>
        </p:nvSpPr>
        <p:spPr>
          <a:xfrm>
            <a:off x="7215206" y="214290"/>
            <a:ext cx="1928794" cy="642942"/>
          </a:xfrm>
          <a:prstGeom prst="ellipse">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TextBox 9"/>
          <p:cNvSpPr txBox="1"/>
          <p:nvPr/>
        </p:nvSpPr>
        <p:spPr>
          <a:xfrm>
            <a:off x="7643834" y="357166"/>
            <a:ext cx="1071570" cy="400110"/>
          </a:xfrm>
          <a:prstGeom prst="rect">
            <a:avLst/>
          </a:prstGeom>
          <a:noFill/>
        </p:spPr>
        <p:txBody>
          <a:bodyPr wrap="square" rtlCol="0">
            <a:spAutoFit/>
          </a:bodyPr>
          <a:lstStyle/>
          <a:p>
            <a:r>
              <a:rPr lang="el-GR" sz="2000" b="1" dirty="0">
                <a:latin typeface="Comic Sans MS" pitchFamily="66" charset="0"/>
              </a:rPr>
              <a:t>Ερ.102</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8858280" cy="1015663"/>
          </a:xfrm>
          <a:prstGeom prst="rect">
            <a:avLst/>
          </a:prstGeom>
        </p:spPr>
        <p:txBody>
          <a:bodyPr wrap="square">
            <a:spAutoFit/>
          </a:bodyPr>
          <a:lstStyle/>
          <a:p>
            <a:r>
              <a:rPr lang="el-GR" sz="2000" dirty="0">
                <a:latin typeface="Comic Sans MS" pitchFamily="66" charset="0"/>
              </a:rPr>
              <a:t>Είναι μια πολύ παλιά τεχνική αλλά έχει το πλεονέκτημα ότι είναι φτηνή και πολύ συχνά χρησιμοποιούμενη σε μεγάλα σωματίδια. Τα </a:t>
            </a:r>
            <a:r>
              <a:rPr lang="el-GR" sz="2000" b="1" dirty="0">
                <a:latin typeface="Comic Sans MS" pitchFamily="66" charset="0"/>
              </a:rPr>
              <a:t>κυριότερα  μειονεκτήματα </a:t>
            </a:r>
            <a:r>
              <a:rPr lang="el-GR" sz="2000" dirty="0">
                <a:latin typeface="Comic Sans MS" pitchFamily="66" charset="0"/>
              </a:rPr>
              <a:t>είναι: </a:t>
            </a:r>
          </a:p>
        </p:txBody>
      </p:sp>
      <p:sp>
        <p:nvSpPr>
          <p:cNvPr id="5" name="Rectangle 4"/>
          <p:cNvSpPr/>
          <p:nvPr/>
        </p:nvSpPr>
        <p:spPr>
          <a:xfrm>
            <a:off x="0" y="857232"/>
            <a:ext cx="8715404" cy="2246769"/>
          </a:xfrm>
          <a:prstGeom prst="rect">
            <a:avLst/>
          </a:prstGeom>
        </p:spPr>
        <p:txBody>
          <a:bodyPr wrap="square">
            <a:spAutoFit/>
          </a:bodyPr>
          <a:lstStyle/>
          <a:p>
            <a:r>
              <a:rPr lang="el-GR" sz="2000" dirty="0">
                <a:latin typeface="Comic Sans MS" pitchFamily="66" charset="0"/>
              </a:rPr>
              <a:t>1. ∆εν είναι δυνατό να μετρήσει αιωρήματα και γαλακτώματα </a:t>
            </a:r>
            <a:br>
              <a:rPr lang="el-GR" sz="2000" dirty="0">
                <a:latin typeface="Comic Sans MS" pitchFamily="66" charset="0"/>
              </a:rPr>
            </a:br>
            <a:r>
              <a:rPr lang="el-GR" sz="2000" dirty="0">
                <a:latin typeface="Comic Sans MS" pitchFamily="66" charset="0"/>
              </a:rPr>
              <a:t>2.  Η μέτρηση για ξηρές σκόνες κάτω από 38 μm είναι πολύ δύσκολη. </a:t>
            </a:r>
            <a:br>
              <a:rPr lang="el-GR" sz="2000" dirty="0">
                <a:latin typeface="Comic Sans MS" pitchFamily="66" charset="0"/>
              </a:rPr>
            </a:br>
            <a:r>
              <a:rPr lang="el-GR" sz="2000" dirty="0">
                <a:latin typeface="Comic Sans MS" pitchFamily="66" charset="0"/>
              </a:rPr>
              <a:t>3. Συνεκτικά και συσσωματωμένα υλικά όπως π.χ. το χώμα είναι δύσκολο </a:t>
            </a:r>
            <a:br>
              <a:rPr lang="el-GR" sz="2000" dirty="0">
                <a:latin typeface="Comic Sans MS" pitchFamily="66" charset="0"/>
              </a:rPr>
            </a:br>
            <a:r>
              <a:rPr lang="el-GR" sz="2000" dirty="0">
                <a:latin typeface="Comic Sans MS" pitchFamily="66" charset="0"/>
              </a:rPr>
              <a:t>να μετρηθούν </a:t>
            </a:r>
            <a:br>
              <a:rPr lang="el-GR" sz="2000" dirty="0">
                <a:latin typeface="Comic Sans MS" pitchFamily="66" charset="0"/>
              </a:rPr>
            </a:br>
            <a:r>
              <a:rPr lang="el-GR" sz="2000" dirty="0">
                <a:latin typeface="Comic Sans MS" pitchFamily="66" charset="0"/>
              </a:rPr>
              <a:t>4. Υλικά όπως 0,3μm οξείδιου του τιτανίου είναι πρακτικά αδύνατο να </a:t>
            </a:r>
            <a:br>
              <a:rPr lang="el-GR" sz="2000" dirty="0">
                <a:latin typeface="Comic Sans MS" pitchFamily="66" charset="0"/>
              </a:rPr>
            </a:br>
            <a:r>
              <a:rPr lang="el-GR" sz="2000" dirty="0">
                <a:latin typeface="Comic Sans MS" pitchFamily="66" charset="0"/>
              </a:rPr>
              <a:t>μετρηθούν και να διαχωριστούν από ένα κόσκινο. Η μέθοδος αυτή δεν </a:t>
            </a:r>
            <a:br>
              <a:rPr lang="el-GR" sz="2000" dirty="0">
                <a:latin typeface="Comic Sans MS" pitchFamily="66" charset="0"/>
              </a:rPr>
            </a:br>
            <a:r>
              <a:rPr lang="el-GR" sz="2000" dirty="0">
                <a:latin typeface="Comic Sans MS" pitchFamily="66" charset="0"/>
              </a:rPr>
              <a:t>είναι πολύ υψηλής ανάλυσης</a:t>
            </a:r>
          </a:p>
        </p:txBody>
      </p:sp>
      <p:sp>
        <p:nvSpPr>
          <p:cNvPr id="6" name="Rectangle 5"/>
          <p:cNvSpPr/>
          <p:nvPr/>
        </p:nvSpPr>
        <p:spPr>
          <a:xfrm>
            <a:off x="0" y="3286124"/>
            <a:ext cx="8572528" cy="1323439"/>
          </a:xfrm>
          <a:prstGeom prst="rect">
            <a:avLst/>
          </a:prstGeom>
        </p:spPr>
        <p:txBody>
          <a:bodyPr wrap="square">
            <a:spAutoFit/>
          </a:bodyPr>
          <a:lstStyle/>
          <a:p>
            <a:pPr algn="just"/>
            <a:r>
              <a:rPr lang="el-GR" sz="2000" dirty="0">
                <a:latin typeface="Comic Sans MS" pitchFamily="66" charset="0"/>
              </a:rPr>
              <a:t>5. Όσο πιο μεγάλη η μέτρηση τόσο πιο μικρό το αποτέλεσμα επειδή τα σωματίδια προσανατολίζονται από μόνα τους να πέφτουν πάνω στο κόσκινο. Αυτό σημαίνει ότι οι χρόνοι μέτρησης και οι μέθοδοι θα </a:t>
            </a:r>
            <a:br>
              <a:rPr lang="el-GR" sz="2000" dirty="0">
                <a:latin typeface="Comic Sans MS" pitchFamily="66" charset="0"/>
              </a:rPr>
            </a:br>
            <a:r>
              <a:rPr lang="el-GR" sz="2000" dirty="0">
                <a:latin typeface="Comic Sans MS" pitchFamily="66" charset="0"/>
              </a:rPr>
              <a:t>πρέπει να είναι αυστηρά στανταρισμένοι </a:t>
            </a:r>
          </a:p>
        </p:txBody>
      </p:sp>
      <p:sp>
        <p:nvSpPr>
          <p:cNvPr id="7" name="Rectangle 6"/>
          <p:cNvSpPr/>
          <p:nvPr/>
        </p:nvSpPr>
        <p:spPr>
          <a:xfrm>
            <a:off x="0" y="4643446"/>
            <a:ext cx="8643966" cy="1323439"/>
          </a:xfrm>
          <a:prstGeom prst="rect">
            <a:avLst/>
          </a:prstGeom>
        </p:spPr>
        <p:txBody>
          <a:bodyPr wrap="square">
            <a:spAutoFit/>
          </a:bodyPr>
          <a:lstStyle/>
          <a:p>
            <a:pPr algn="just"/>
            <a:r>
              <a:rPr lang="el-GR" sz="2000" dirty="0">
                <a:latin typeface="Comic Sans MS" pitchFamily="66" charset="0"/>
              </a:rPr>
              <a:t>6. Μια πραγματική κατανομή βάρους δεν επιτυγχάνεται. Αντιθέτως η </a:t>
            </a:r>
            <a:br>
              <a:rPr lang="el-GR" sz="2000" dirty="0">
                <a:latin typeface="Comic Sans MS" pitchFamily="66" charset="0"/>
              </a:rPr>
            </a:br>
            <a:r>
              <a:rPr lang="el-GR" sz="2000" dirty="0">
                <a:latin typeface="Comic Sans MS" pitchFamily="66" charset="0"/>
              </a:rPr>
              <a:t>μέθοδος βασίζεται στην μέτρηση της δεύτερης μικρότερης διάστασης </a:t>
            </a:r>
            <a:br>
              <a:rPr lang="el-GR" sz="2000" dirty="0">
                <a:latin typeface="Comic Sans MS" pitchFamily="66" charset="0"/>
              </a:rPr>
            </a:br>
            <a:r>
              <a:rPr lang="el-GR" sz="2000" dirty="0">
                <a:latin typeface="Comic Sans MS" pitchFamily="66" charset="0"/>
              </a:rPr>
              <a:t>του σωματιδίου. Αυτό μπορεί να δώσει περίεργα αποτελέσματα σε </a:t>
            </a:r>
            <a:br>
              <a:rPr lang="el-GR" sz="2000" dirty="0">
                <a:latin typeface="Comic Sans MS" pitchFamily="66" charset="0"/>
              </a:rPr>
            </a:br>
            <a:r>
              <a:rPr lang="el-GR" sz="2000" dirty="0">
                <a:latin typeface="Comic Sans MS" pitchFamily="66" charset="0"/>
              </a:rPr>
              <a:t>κάποια υλικά όπως η παρακεταμόλη στην φαρμακευτική βιομηχανία </a:t>
            </a:r>
          </a:p>
        </p:txBody>
      </p:sp>
      <p:sp>
        <p:nvSpPr>
          <p:cNvPr id="8" name="Rectangle 7"/>
          <p:cNvSpPr/>
          <p:nvPr/>
        </p:nvSpPr>
        <p:spPr>
          <a:xfrm>
            <a:off x="0" y="6072206"/>
            <a:ext cx="8572528" cy="400110"/>
          </a:xfrm>
          <a:prstGeom prst="rect">
            <a:avLst/>
          </a:prstGeom>
        </p:spPr>
        <p:txBody>
          <a:bodyPr wrap="square">
            <a:spAutoFit/>
          </a:bodyPr>
          <a:lstStyle/>
          <a:p>
            <a:pPr algn="just"/>
            <a:r>
              <a:rPr lang="el-GR" sz="2000" dirty="0">
                <a:latin typeface="Comic Sans MS" pitchFamily="66" charset="0"/>
              </a:rPr>
              <a:t>7. Εξέταση του μεγέθους των κόσκινων και των επιτρεπόμενων αντοχών.</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389</TotalTime>
  <Words>1597</Words>
  <Application>Microsoft Office PowerPoint</Application>
  <PresentationFormat>Προβολή στην οθόνη (4:3)</PresentationFormat>
  <Paragraphs>75</Paragraphs>
  <Slides>15</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15</vt:i4>
      </vt:variant>
    </vt:vector>
  </HeadingPairs>
  <TitlesOfParts>
    <vt:vector size="19" baseType="lpstr">
      <vt:lpstr>Arial</vt:lpstr>
      <vt:lpstr>Calibri</vt:lpstr>
      <vt:lpstr>Comic Sans MS</vt:lpstr>
      <vt:lpstr>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Stavroula Kostoudi</cp:lastModifiedBy>
  <cp:revision>79</cp:revision>
  <dcterms:created xsi:type="dcterms:W3CDTF">2021-11-13T13:13:55Z</dcterms:created>
  <dcterms:modified xsi:type="dcterms:W3CDTF">2024-01-18T09:48:15Z</dcterms:modified>
</cp:coreProperties>
</file>