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6" r:id="rId2"/>
    <p:sldId id="267" r:id="rId3"/>
    <p:sldId id="290" r:id="rId4"/>
    <p:sldId id="276" r:id="rId5"/>
    <p:sldId id="291" r:id="rId6"/>
    <p:sldId id="286" r:id="rId7"/>
    <p:sldId id="280" r:id="rId8"/>
    <p:sldId id="293" r:id="rId9"/>
    <p:sldId id="294" r:id="rId10"/>
    <p:sldId id="295" r:id="rId11"/>
    <p:sldId id="279" r:id="rId12"/>
    <p:sldId id="275" r:id="rId13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B097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19/12/2022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1,2 ΕΙΚΟΝΑ ΑΡΑ ΘΑ ΠΡΕΠΕΙ ΤΟ ΜΑΚΙΓΙΑΖ ΝΑ ΕΧΕΙ</a:t>
            </a:r>
            <a:r>
              <a:rPr lang="el-GR" baseline="0" dirty="0" smtClean="0"/>
              <a:t> ΕΝΤΑΣΗ ΣΤΟΥΣ ΧΡΩΜΑΤΙΚΟΥΣ ΤΟΥ ΤΟΝΟΥΣ </a:t>
            </a:r>
          </a:p>
          <a:p>
            <a:r>
              <a:rPr lang="el-GR" baseline="0" dirty="0" smtClean="0"/>
              <a:t>3 ΕΙΚΟΝΑ ΔΙΑΡΚΗ ΚΙΝΗΣΗ ΑΡΑ ΣΤΑΘΕΡΟ ΜΑΚΙΓΙΑΖ ΜΕ ΜΕΓΑΛΗ ΔΙΑΡΚΕΙΑ ΚΑΙ ΜΕ ΠΟΛΛΕΣ ΧΡΩΜΑΤΙΚΕΣ ΑΝΤΙΘΕΣΕΙΣ</a:t>
            </a:r>
          </a:p>
          <a:p>
            <a:r>
              <a:rPr lang="el-GR" baseline="0" dirty="0" smtClean="0"/>
              <a:t>4 ΕΙΚΟΝΑ ΑΝΑΛΟΓΑ ΜΕ ΤΗΝ ΣΑΛΑ ΘΕΑΤΡΟΥ ΔΙΝΟΥΜΕ ΤΗΝ ΑΝΤΙΣΤΟΙΧΗ ΕΝΤΑΣΗ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669046-D62F-49D8-96B7-3C014DC234D7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312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4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71756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6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1852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7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191231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8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018655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9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02322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19/12/2022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6JtH0THAXM&amp;t=30s" TargetMode="External"/><Relationship Id="rId2" Type="http://schemas.openxmlformats.org/officeDocument/2006/relationships/hyperlink" Target="https://www.youtube.com/watch?v=BKe26d0-3H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ΜΑΚΙΓΙΑΖ </a:t>
            </a:r>
            <a:r>
              <a:rPr lang="en-US" dirty="0" smtClean="0"/>
              <a:t>MEDIA &amp; TV</a:t>
            </a:r>
            <a:br>
              <a:rPr lang="en-US" dirty="0" smtClean="0"/>
            </a:br>
            <a:r>
              <a:rPr lang="el-GR" dirty="0" smtClean="0"/>
              <a:t>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!!!Διαφορές </a:t>
            </a:r>
            <a:r>
              <a:rPr lang="el-G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θεάτρου εξωτερικού και εσωτερικού </a:t>
            </a:r>
            <a:r>
              <a:rPr lang="el-G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χώρου!!!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Στο θεατρικό μακιγιάζ χρησιμοποιούμε την τεχνική των φωτοσκιάσεων αλλά και των προσθετικών υλικών ώστε να μοιάζει ο ερμηνευτής με αυτό που υποδύεται.</a:t>
            </a:r>
          </a:p>
          <a:p>
            <a:r>
              <a:rPr lang="el-GR" sz="2400" dirty="0" smtClean="0"/>
              <a:t>Η ένταση και το ύφος του μακιγιάζ εξαρτάται από:</a:t>
            </a:r>
          </a:p>
          <a:p>
            <a:pPr marL="502920" indent="-457200">
              <a:buFont typeface="+mj-lt"/>
              <a:buAutoNum type="arabicPeriod"/>
            </a:pPr>
            <a:r>
              <a:rPr lang="el-GR" sz="2400" dirty="0" smtClean="0"/>
              <a:t>Απόσταση </a:t>
            </a:r>
            <a:r>
              <a:rPr lang="el-GR" sz="2400" dirty="0"/>
              <a:t>σ</a:t>
            </a:r>
            <a:r>
              <a:rPr lang="el-GR" sz="2400" dirty="0" smtClean="0"/>
              <a:t>κηνής από θεατές</a:t>
            </a:r>
          </a:p>
          <a:p>
            <a:pPr marL="502920" indent="-457200">
              <a:buFont typeface="+mj-lt"/>
              <a:buAutoNum type="arabicPeriod"/>
            </a:pPr>
            <a:r>
              <a:rPr lang="el-GR" sz="2400" dirty="0" smtClean="0"/>
              <a:t>Αρχιτεκτονική χώρου σκηνής</a:t>
            </a:r>
          </a:p>
          <a:p>
            <a:pPr marL="502920" indent="-457200">
              <a:buFont typeface="+mj-lt"/>
              <a:buAutoNum type="arabicPeriod"/>
            </a:pPr>
            <a:r>
              <a:rPr lang="el-GR" sz="2400" dirty="0" smtClean="0"/>
              <a:t>Φωτισμό, την ένταση &amp; την απόχρωσή του</a:t>
            </a:r>
          </a:p>
          <a:p>
            <a:pPr marL="502920" indent="-457200">
              <a:buFont typeface="+mj-lt"/>
              <a:buAutoNum type="arabicPeriod"/>
            </a:pPr>
            <a:r>
              <a:rPr lang="el-GR" sz="2400" dirty="0" smtClean="0"/>
              <a:t>Σκηνοθετική προσέγγιση</a:t>
            </a:r>
          </a:p>
          <a:p>
            <a:r>
              <a:rPr lang="el-GR" sz="2400" dirty="0" smtClean="0"/>
              <a:t>Στο εσωτερικού χώρου θεατρικό μακιγιάζ απαιτείται λιγότερη ένταση χρωμάτων λόγω χώρου και φωτισμού.</a:t>
            </a:r>
          </a:p>
          <a:p>
            <a:pPr marL="502920" indent="-457200">
              <a:buFont typeface="+mj-lt"/>
              <a:buAutoNum type="arabicPeriod"/>
            </a:pPr>
            <a:endParaRPr lang="el-GR" sz="2400" dirty="0" smtClean="0"/>
          </a:p>
          <a:p>
            <a:pPr marL="502920" indent="-457200">
              <a:buFont typeface="+mj-lt"/>
              <a:buAutoNum type="arabicPeriod"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424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ΜΑΚΙΓΙΑΖ ΣΚΗΝΗΣ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00822"/>
            <a:ext cx="9144000" cy="4957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030A0"/>
                </a:solidFill>
                <a:hlinkClick r:id="rId2"/>
              </a:rPr>
              <a:t>https</a:t>
            </a:r>
            <a:r>
              <a:rPr lang="en-US" dirty="0">
                <a:solidFill>
                  <a:srgbClr val="7030A0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7030A0"/>
                </a:solidFill>
                <a:hlinkClick r:id="rId2"/>
              </a:rPr>
              <a:t>www.youtube.com/watch?v=BKe26d0-3H8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7030A0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rgbClr val="7030A0"/>
                </a:solidFill>
                <a:hlinkClick r:id="rId3"/>
              </a:rPr>
              <a:t>www.youtube.com/watch?v=Z6JtH0THAXM&amp;t=30s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7030A0"/>
                </a:solidFill>
              </a:rPr>
              <a:t>https://www.youtube.com/watch?v=TxHB7d6UIww</a:t>
            </a:r>
            <a:endParaRPr lang="el-GR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endParaRPr lang="el-G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5569250" y="4175746"/>
            <a:ext cx="3339224" cy="1005856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l-GR" sz="7200" dirty="0" smtClean="0"/>
              <a:t>ΤΕΛΟΣ</a:t>
            </a:r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ΜΑΚΙΓΙΑΖ ΘΕΑΤΡΟΥ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4114800"/>
          </a:xfrm>
        </p:spPr>
        <p:txBody>
          <a:bodyPr rtlCol="0"/>
          <a:lstStyle/>
          <a:p>
            <a:pPr algn="ctr" rtl="0"/>
            <a:r>
              <a:rPr lang="el-GR" dirty="0" smtClean="0"/>
              <a:t>ΓΕΝΙΚΕΣ ΑΡΧΕΣ ΜΑΚΙΓΙΑΖ</a:t>
            </a:r>
          </a:p>
          <a:p>
            <a:pPr algn="ctr"/>
            <a:r>
              <a:rPr lang="el-GR" dirty="0" smtClean="0"/>
              <a:t>ΒΑΣΙΚΕΣ ΑΡΧΕΣ ΦΩΤΙΣΜΟΥ</a:t>
            </a:r>
          </a:p>
          <a:p>
            <a:pPr algn="ctr" rtl="0"/>
            <a:r>
              <a:rPr lang="el-GR" dirty="0" smtClean="0"/>
              <a:t>ΧΡΩΜΑΤΑ</a:t>
            </a:r>
          </a:p>
          <a:p>
            <a:pPr algn="ctr" rtl="0"/>
            <a:r>
              <a:rPr lang="el-GR" dirty="0" smtClean="0"/>
              <a:t>ΜΑΚΙΓΙΑΖ </a:t>
            </a:r>
            <a:r>
              <a:rPr lang="el-GR" dirty="0" smtClean="0"/>
              <a:t>ΣΚΗΝΗΣ</a:t>
            </a:r>
          </a:p>
          <a:p>
            <a:pPr algn="ctr" rtl="0"/>
            <a:r>
              <a:rPr lang="el-GR" smtClean="0"/>
              <a:t>ΔΙΑΦΟΡΕΣ ΕΣΩΤΕΡΙΚΟΥ-ΕΞΩΤΕΡΙΚΟΥ ΜΑΚΙΓΙΑΖ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ΓΕΝΙΚΑ ΓΙΑ ΤΟ ΜΑΚΙΓΙΑΖ..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ΑΠΟΣΤΑΣΗ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ΚΙΝΗΣΗ ΧΟΡΕΥΤΗ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ΔΟΜΗ ΘΕΑΤΡΟΥ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ΦΩΤΑ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262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ΓΕΝΙΚΕΣ ΑΡΧΕΣ ΜΑΚΙΓΙΑΖ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759527" y="2313098"/>
            <a:ext cx="86729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solidFill>
                  <a:srgbClr val="FF0000"/>
                </a:solidFill>
              </a:rPr>
              <a:t>ΦΩΤΙΣΜΟΣ</a:t>
            </a:r>
            <a:endParaRPr lang="el-GR" sz="20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solidFill>
                  <a:srgbClr val="FF0000"/>
                </a:solidFill>
              </a:rPr>
              <a:t>ΔΙΑΡΚΕΙΑ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solidFill>
                  <a:srgbClr val="FF0000"/>
                </a:solidFill>
              </a:rPr>
              <a:t>ΣΤΑΘΕΡΟΤΗΤΑ/ΑΔΙΑΒΡΟΧΟ ΜΑΚΙΓΙΑΖ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solidFill>
                  <a:srgbClr val="FF0000"/>
                </a:solidFill>
              </a:rPr>
              <a:t>ΑΠΟΣΤΑΣΗ-ΤΟΝΙΖΟΥΜΕ ΤΑ ΧΑΡΑΚΤΗΡΙΣΤΗΚΑ</a:t>
            </a:r>
            <a:endParaRPr lang="el-GR" sz="20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ΒΑΣΙΚΕΣ ΑΡΧΕΣ ΦΩΤΙΣΜΟΥ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607404"/>
            <a:ext cx="9144000" cy="2712741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l-GR" b="1" dirty="0" smtClean="0"/>
              <a:t>ΤΑ ΑΝΤΙΚΕΙΜΕΝΑ </a:t>
            </a:r>
            <a:r>
              <a:rPr lang="el-GR" b="1" dirty="0" smtClean="0">
                <a:solidFill>
                  <a:srgbClr val="FF0000"/>
                </a:solidFill>
              </a:rPr>
              <a:t>ΧΡΩΜΑΤΙΖΟΝΤΑΙ</a:t>
            </a:r>
            <a:r>
              <a:rPr lang="el-GR" b="1" dirty="0" smtClean="0"/>
              <a:t> ΌΤΑΝ ΑΝΤΑΝΑΚΛΑ ΠΑΝΩ ΤΟΥΣ ΤΟ </a:t>
            </a:r>
            <a:r>
              <a:rPr lang="el-GR" b="1" dirty="0" smtClean="0">
                <a:solidFill>
                  <a:srgbClr val="FF0000"/>
                </a:solidFill>
              </a:rPr>
              <a:t>ΦΩΣ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/>
              <a:t>ΟΙ </a:t>
            </a:r>
            <a:r>
              <a:rPr lang="el-GR" b="1" dirty="0" smtClean="0">
                <a:solidFill>
                  <a:srgbClr val="FF0000"/>
                </a:solidFill>
              </a:rPr>
              <a:t>ΑΝΑΚΛΩΜΕΝΕΣ</a:t>
            </a:r>
            <a:r>
              <a:rPr lang="el-GR" b="1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ΑΚΤΙΝΕΣ </a:t>
            </a:r>
            <a:r>
              <a:rPr lang="el-GR" b="1" dirty="0" smtClean="0"/>
              <a:t>ΚΑΘΟΡΙΖΟΥΝ ΤΟ </a:t>
            </a:r>
            <a:r>
              <a:rPr lang="el-GR" b="1" dirty="0" smtClean="0">
                <a:solidFill>
                  <a:srgbClr val="FF0000"/>
                </a:solidFill>
              </a:rPr>
              <a:t>ΧΡΩΜΑ</a:t>
            </a:r>
            <a:r>
              <a:rPr lang="el-GR" b="1" dirty="0" smtClean="0"/>
              <a:t> ΤΟΥ ΑΝΤΙΚΕΙΜΕΝΟΥ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ΜΑΥΡΟ</a:t>
            </a:r>
            <a:r>
              <a:rPr lang="el-GR" b="1" dirty="0" smtClean="0"/>
              <a:t> ΦΑΙΝΕΤΑΙ ΚΑΤΙ ΌΤΑΝ </a:t>
            </a:r>
            <a:r>
              <a:rPr lang="el-GR" b="1" dirty="0" smtClean="0">
                <a:solidFill>
                  <a:srgbClr val="FF0000"/>
                </a:solidFill>
              </a:rPr>
              <a:t>ΑΠΟΡΡΟΦΑ</a:t>
            </a:r>
            <a:r>
              <a:rPr lang="el-GR" b="1" dirty="0" smtClean="0"/>
              <a:t> ΟΛΟ ΤΟ ΦΩΣ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ΛΕΥΚΟ</a:t>
            </a:r>
            <a:r>
              <a:rPr lang="el-GR" b="1" dirty="0" smtClean="0"/>
              <a:t> ΦΑΙΝΕΤΑΙ ΚΑΤΙ ΌΤΑΝ </a:t>
            </a:r>
            <a:r>
              <a:rPr lang="el-GR" b="1" dirty="0" smtClean="0">
                <a:solidFill>
                  <a:srgbClr val="FF0000"/>
                </a:solidFill>
              </a:rPr>
              <a:t>ΑΝΤΑΝΑΚΛΑ</a:t>
            </a:r>
            <a:r>
              <a:rPr lang="el-GR" b="1" dirty="0" smtClean="0"/>
              <a:t> ΟΛΟ ΤΟ ΦΩΣ</a:t>
            </a:r>
          </a:p>
          <a:p>
            <a:pPr marL="502920" indent="-457200">
              <a:buFont typeface="+mj-lt"/>
              <a:buAutoNum type="arabicPeriod"/>
            </a:pP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04635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65564" y="0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ΧΡΩΜΑΤΑ-ΚΥΚΛΟΣ ΙΤΤΕΝ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7523020" y="2938944"/>
            <a:ext cx="34359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ΒΑΣΙΚΑ-ΣΥΜΠΛΗΡΩΜΑΤΙΚΑ-ΤΡΙΤΟΓΕΝΗ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ΘΕΡΜΑ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ΨΥΧΡΑ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ΟΥΔΕΤΕΡΑ (ΑΣΠΡΟ, ΜΑΥΡΟ, ΓΚΡΙ)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37" y="1676401"/>
            <a:ext cx="4805795" cy="4805795"/>
          </a:xfrm>
        </p:spPr>
      </p:pic>
    </p:spTree>
    <p:extLst>
      <p:ext uri="{BB962C8B-B14F-4D97-AF65-F5344CB8AC3E}">
        <p14:creationId xmlns:p14="http://schemas.microsoft.com/office/powerpoint/2010/main" val="202137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0982" y="0"/>
            <a:ext cx="9144000" cy="1143000"/>
          </a:xfrm>
        </p:spPr>
        <p:txBody>
          <a:bodyPr/>
          <a:lstStyle/>
          <a:p>
            <a:pPr algn="ctr"/>
            <a:r>
              <a:rPr lang="el-GR" b="1" dirty="0" smtClean="0"/>
              <a:t>ΜΑΚΙΓΙΑΖ ΣΚΗΝΗΣ ΜΕ ΚΙΤΡΙΝΟ ΦΩΣ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02328" y="1143000"/>
            <a:ext cx="9781308" cy="5714999"/>
          </a:xfr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u="sng" dirty="0" smtClean="0">
                <a:solidFill>
                  <a:srgbClr val="FFFF00"/>
                </a:solidFill>
              </a:rPr>
              <a:t>ΚΙΤΡΙΝΟ ΦΩΤΙΣΜΟ</a:t>
            </a:r>
            <a:endParaRPr lang="el-GR" u="sng" dirty="0" smtClean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chemeClr val="tx2"/>
                </a:solidFill>
              </a:rPr>
              <a:t>ΡΟΥΖ = </a:t>
            </a:r>
            <a:r>
              <a:rPr lang="el-GR" b="1" dirty="0" smtClean="0">
                <a:solidFill>
                  <a:srgbClr val="FFC000"/>
                </a:solidFill>
              </a:rPr>
              <a:t>ΠΟΡΤΟΚΑΛΙ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Ή ΣΕ ΆΛΛΕΣ ΑΠΟΧΡΩΣΕΙΣ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ΜΠΟΡΕΙ ΚΑΙ ΝΑ ΕΞΑΦΑΝΙΖΕΤΑΙ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640000"/>
                </a:solidFill>
              </a:rPr>
              <a:t>ΚΑΦΕ</a:t>
            </a:r>
            <a:r>
              <a:rPr lang="el-GR" b="1" dirty="0" smtClean="0">
                <a:solidFill>
                  <a:schemeClr val="tx2"/>
                </a:solidFill>
              </a:rPr>
              <a:t>: ΣΚΟΥΡΑΙΝΕΙ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ΜΠΛΕ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rgbClr val="FFFF00"/>
                </a:solidFill>
              </a:rPr>
              <a:t>ΚΙΤΡΙΝΟ</a:t>
            </a:r>
            <a:r>
              <a:rPr lang="el-GR" b="1" dirty="0" smtClean="0">
                <a:solidFill>
                  <a:srgbClr val="FFC00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ΠΡΑΣΙΝΟ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B050"/>
                </a:solidFill>
              </a:rPr>
              <a:t>ΠΡΑΣΙΝΟ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FFFF66"/>
                </a:solidFill>
              </a:rPr>
              <a:t>ΚΙΤΡΙΝΟ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640000"/>
                </a:solidFill>
              </a:rPr>
              <a:t>ΚΑΦΕ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ΜΠΛΕ</a:t>
            </a:r>
            <a:r>
              <a:rPr lang="el-GR" b="1" dirty="0" smtClean="0">
                <a:solidFill>
                  <a:srgbClr val="640000"/>
                </a:solidFill>
              </a:rPr>
              <a:t>-</a:t>
            </a:r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ΓΚΡΙ</a:t>
            </a:r>
            <a:r>
              <a:rPr lang="el-GR" b="1" dirty="0" smtClean="0">
                <a:solidFill>
                  <a:srgbClr val="640000"/>
                </a:solidFill>
              </a:rPr>
              <a:t> + </a:t>
            </a:r>
            <a:r>
              <a:rPr lang="el-GR" b="1" dirty="0" smtClean="0">
                <a:solidFill>
                  <a:srgbClr val="FFFF66"/>
                </a:solidFill>
              </a:rPr>
              <a:t>ΚΙΤΡΙΝΟ</a:t>
            </a:r>
            <a:r>
              <a:rPr lang="el-GR" b="1" dirty="0" smtClean="0">
                <a:solidFill>
                  <a:srgbClr val="640000"/>
                </a:solidFill>
              </a:rPr>
              <a:t> = </a:t>
            </a:r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ΓΡΙ-</a:t>
            </a:r>
            <a:r>
              <a:rPr lang="el-GR" b="1" dirty="0" smtClean="0">
                <a:solidFill>
                  <a:schemeClr val="tx2"/>
                </a:solidFill>
              </a:rPr>
              <a:t>ΜΑΥΡΟ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chemeClr val="tx2"/>
                </a:solidFill>
              </a:rPr>
              <a:t>ΒΑΣΗ: </a:t>
            </a:r>
            <a:r>
              <a:rPr lang="el-GR" b="1" dirty="0" smtClean="0">
                <a:solidFill>
                  <a:srgbClr val="B09700"/>
                </a:solidFill>
              </a:rPr>
              <a:t>ΜΠΕΖ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FFFF66"/>
                </a:solidFill>
              </a:rPr>
              <a:t>ΚΙΤΡΙΝΟ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FFC000"/>
                </a:solidFill>
              </a:rPr>
              <a:t>ΩΧΡΑ</a:t>
            </a:r>
          </a:p>
          <a:p>
            <a:pPr>
              <a:lnSpc>
                <a:spcPct val="150000"/>
              </a:lnSpc>
            </a:pPr>
            <a:endParaRPr lang="el-GR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el-GR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74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0982" y="0"/>
            <a:ext cx="9351818" cy="1143000"/>
          </a:xfrm>
        </p:spPr>
        <p:txBody>
          <a:bodyPr/>
          <a:lstStyle/>
          <a:p>
            <a:pPr algn="ctr"/>
            <a:r>
              <a:rPr lang="el-GR" b="1" dirty="0" smtClean="0"/>
              <a:t>ΜΑΚΙΓΙΑΖ ΣΚΗΝΗΣ ΜΕ ΚΟΚΚΙΝΟ ΦΩΣ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02328" y="1143000"/>
            <a:ext cx="9781308" cy="5714999"/>
          </a:xfr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u="sng" dirty="0" smtClean="0">
                <a:solidFill>
                  <a:srgbClr val="FF0000"/>
                </a:solidFill>
              </a:rPr>
              <a:t>ΚΟΚΚΙΝΟ ΦΩΤΙΣΜΟ</a:t>
            </a:r>
            <a:endParaRPr lang="el-GR" u="sng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chemeClr val="tx2"/>
                </a:solidFill>
              </a:rPr>
              <a:t>ΡΟΥΖ, ΚΡΑΓΙΟΝ = ΣΒΗΝΟΥΝ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640000"/>
                </a:solidFill>
              </a:rPr>
              <a:t>ΚΑΦΕ</a:t>
            </a:r>
            <a:r>
              <a:rPr lang="el-GR" b="1" dirty="0" smtClean="0">
                <a:solidFill>
                  <a:schemeClr val="tx2"/>
                </a:solidFill>
              </a:rPr>
              <a:t>: ΣΚΟΥΡΑΙΝΕΙ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640000"/>
                </a:solidFill>
              </a:rPr>
              <a:t>ΑΝΟΙΧΤΟ ΚΑΦΕ</a:t>
            </a:r>
            <a:r>
              <a:rPr lang="el-GR" b="1" dirty="0" smtClean="0">
                <a:solidFill>
                  <a:schemeClr val="tx2"/>
                </a:solidFill>
              </a:rPr>
              <a:t>: ΕΞΑΦΑΝΙΖΕΤΑΙ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ΜΠΛΕ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ΚΟΚΚΙΙΝΟ</a:t>
            </a:r>
            <a:r>
              <a:rPr lang="el-GR" b="1" dirty="0" smtClean="0">
                <a:solidFill>
                  <a:srgbClr val="FFC00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ΜΩΒ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B050"/>
                </a:solidFill>
              </a:rPr>
              <a:t>ΠΡΑΣΙΝΟ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ΚΟΚΚΙΝΟ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640000"/>
                </a:solidFill>
              </a:rPr>
              <a:t>ΚΑΦΕ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ΜΠΛΕ</a:t>
            </a:r>
            <a:r>
              <a:rPr lang="el-GR" b="1" dirty="0" smtClean="0">
                <a:solidFill>
                  <a:srgbClr val="640000"/>
                </a:solidFill>
              </a:rPr>
              <a:t>-</a:t>
            </a:r>
            <a:r>
              <a:rPr lang="el-GR" b="1" dirty="0" smtClean="0">
                <a:solidFill>
                  <a:schemeClr val="bg1">
                    <a:lumMod val="50000"/>
                  </a:schemeClr>
                </a:solidFill>
              </a:rPr>
              <a:t>ΓΚΡΙ</a:t>
            </a:r>
            <a:r>
              <a:rPr lang="el-GR" b="1" dirty="0" smtClean="0">
                <a:solidFill>
                  <a:srgbClr val="640000"/>
                </a:solidFill>
              </a:rPr>
              <a:t> + </a:t>
            </a:r>
            <a:r>
              <a:rPr lang="el-GR" b="1" dirty="0" smtClean="0">
                <a:solidFill>
                  <a:srgbClr val="FF0000"/>
                </a:solidFill>
              </a:rPr>
              <a:t>ΚΟΚΚΙΝΟ</a:t>
            </a:r>
            <a:r>
              <a:rPr lang="el-GR" b="1" dirty="0" smtClean="0">
                <a:solidFill>
                  <a:srgbClr val="640000"/>
                </a:solidFill>
              </a:rPr>
              <a:t> =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ΜΩΒ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chemeClr val="tx2"/>
                </a:solidFill>
              </a:rPr>
              <a:t>ΒΑΣΗ: </a:t>
            </a:r>
            <a:r>
              <a:rPr lang="el-GR" b="1" dirty="0" smtClean="0">
                <a:solidFill>
                  <a:srgbClr val="B09700"/>
                </a:solidFill>
              </a:rPr>
              <a:t>ΜΠΕΖ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ΚΟΚΚΙΝΟ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 «ΑΛΛΟΙΩΜΕΝΟ» ΠΟΡΤΟΚΑΛΙ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el-GR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65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0982" y="0"/>
            <a:ext cx="9351818" cy="1143000"/>
          </a:xfrm>
        </p:spPr>
        <p:txBody>
          <a:bodyPr/>
          <a:lstStyle/>
          <a:p>
            <a:pPr algn="ctr"/>
            <a:r>
              <a:rPr lang="el-GR" b="1" dirty="0" smtClean="0"/>
              <a:t>ΜΑΚΙΓΙΑΖ ΣΚΗΝΗΣ ΜΕ ΜΠΛΕ &amp; ΠΡΑΣΙΝΟ ΦΩΣ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71601" y="1821874"/>
            <a:ext cx="4530436" cy="2777835"/>
          </a:xfr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u="sng" dirty="0" smtClean="0">
                <a:solidFill>
                  <a:srgbClr val="0070C0"/>
                </a:solidFill>
              </a:rPr>
              <a:t>ΜΠΛΕ ΦΩΤΙΣΜΟ</a:t>
            </a:r>
            <a:endParaRPr lang="el-GR" u="sng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</a:rPr>
              <a:t>ΡΟΥΖ</a:t>
            </a:r>
            <a:r>
              <a:rPr lang="el-GR" b="1" dirty="0" smtClean="0">
                <a:solidFill>
                  <a:schemeClr val="tx2"/>
                </a:solidFill>
              </a:rPr>
              <a:t> =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ΜΩΒ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</a:rPr>
              <a:t>ΚΡΑΓΙΟΝ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el-GR" b="1" dirty="0" smtClean="0">
                <a:solidFill>
                  <a:schemeClr val="tx2"/>
                </a:solidFill>
              </a:rPr>
              <a:t>ΜΑΥΡΟ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chemeClr val="tx2"/>
                </a:solidFill>
              </a:rPr>
              <a:t>ΒΑΣΗ: </a:t>
            </a:r>
            <a:r>
              <a:rPr lang="el-GR" b="1" dirty="0" smtClean="0">
                <a:solidFill>
                  <a:srgbClr val="B09700"/>
                </a:solidFill>
              </a:rPr>
              <a:t>ΜΠΕΖ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+</a:t>
            </a:r>
            <a:r>
              <a:rPr lang="el-GR" b="1" dirty="0" smtClean="0">
                <a:solidFill>
                  <a:srgbClr val="0070C0"/>
                </a:solidFill>
              </a:rPr>
              <a:t> ΜΠΛΕ </a:t>
            </a:r>
            <a:r>
              <a:rPr lang="el-GR" b="1" dirty="0" smtClean="0">
                <a:solidFill>
                  <a:schemeClr val="tx2"/>
                </a:solidFill>
              </a:rPr>
              <a:t>=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ΜΩΒ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6296890" y="2376056"/>
            <a:ext cx="4939145" cy="3456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9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l-GR" b="1" u="sng" dirty="0" smtClean="0">
                <a:solidFill>
                  <a:srgbClr val="00B050"/>
                </a:solidFill>
              </a:rPr>
              <a:t>ΠΡΑΣΙΝΟ ΦΩΤΙΣΜΟ</a:t>
            </a:r>
            <a:endParaRPr lang="el-GR" u="sng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>
                <a:solidFill>
                  <a:srgbClr val="00B050"/>
                </a:solidFill>
              </a:rPr>
              <a:t>ΠΡΑΣΙΝΟ </a:t>
            </a:r>
            <a:r>
              <a:rPr lang="el-GR" b="1" dirty="0">
                <a:solidFill>
                  <a:schemeClr val="tx2"/>
                </a:solidFill>
              </a:rPr>
              <a:t>+</a:t>
            </a:r>
            <a:r>
              <a:rPr lang="el-GR" b="1" dirty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ΚΟΚΚΙΝΟ</a:t>
            </a:r>
            <a:r>
              <a:rPr lang="el-GR" b="1" dirty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chemeClr val="tx2"/>
                </a:solidFill>
              </a:rPr>
              <a:t>=</a:t>
            </a:r>
            <a:r>
              <a:rPr lang="el-GR" b="1" dirty="0">
                <a:solidFill>
                  <a:srgbClr val="00B050"/>
                </a:solidFill>
              </a:rPr>
              <a:t> </a:t>
            </a:r>
            <a:r>
              <a:rPr lang="el-GR" b="1" dirty="0">
                <a:solidFill>
                  <a:srgbClr val="640000"/>
                </a:solidFill>
              </a:rPr>
              <a:t>ΚΑΦΕ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640000"/>
                </a:solidFill>
              </a:rPr>
              <a:t>ΚΑΦΕ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el-GR" b="1" dirty="0" smtClean="0">
                <a:solidFill>
                  <a:schemeClr val="tx2"/>
                </a:solidFill>
              </a:rPr>
              <a:t>ΜΑΥΡΟ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chemeClr val="tx2"/>
                </a:solidFill>
              </a:rPr>
              <a:t>ΒΑΣΗ: </a:t>
            </a:r>
            <a:r>
              <a:rPr lang="el-GR" b="1" dirty="0" smtClean="0">
                <a:solidFill>
                  <a:srgbClr val="B09700"/>
                </a:solidFill>
              </a:rPr>
              <a:t>ΜΠΕΖ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+ </a:t>
            </a:r>
            <a:r>
              <a:rPr lang="el-GR" b="1" dirty="0" smtClean="0">
                <a:solidFill>
                  <a:srgbClr val="00B050"/>
                </a:solidFill>
              </a:rPr>
              <a:t>ΠΡΑΣΙΝΟ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r>
              <a:rPr lang="el-GR" b="1" dirty="0" smtClean="0">
                <a:solidFill>
                  <a:schemeClr val="tx2"/>
                </a:solidFill>
              </a:rPr>
              <a:t>= ΠΡΑΣΙΝΟΧΡΩΜΗ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7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1186</TotalTime>
  <Words>353</Words>
  <Application>Microsoft Office PowerPoint</Application>
  <PresentationFormat>Ευρεία οθόνη</PresentationFormat>
  <Paragraphs>82</Paragraphs>
  <Slides>12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Schoolbook</vt:lpstr>
      <vt:lpstr>Times New Roman</vt:lpstr>
      <vt:lpstr>Wingdings</vt:lpstr>
      <vt:lpstr>ΛΟΥΛΟΥΔΙΑ 16Χ9</vt:lpstr>
      <vt:lpstr>ΜΑΚΙΓΙΑΖ MEDIA &amp; TV  Γ’ ΕΞΑΜΗΝΟ</vt:lpstr>
      <vt:lpstr>ΜΑΚΙΓΙΑΖ ΘΕΑΤΡΟΥ</vt:lpstr>
      <vt:lpstr>ΓΕΝΙΚΑ ΓΙΑ ΤΟ ΜΑΚΙΓΙΑΖ..</vt:lpstr>
      <vt:lpstr>ΓΕΝΙΚΕΣ ΑΡΧΕΣ ΜΑΚΙΓΙΑΖ</vt:lpstr>
      <vt:lpstr>ΒΑΣΙΚΕΣ ΑΡΧΕΣ ΦΩΤΙΣΜΟΥ</vt:lpstr>
      <vt:lpstr>ΧΡΩΜΑΤΑ-ΚΥΚΛΟΣ ΙΤΤΕΝ</vt:lpstr>
      <vt:lpstr>ΜΑΚΙΓΙΑΖ ΣΚΗΝΗΣ ΜΕ ΚΙΤΡΙΝΟ ΦΩΣ</vt:lpstr>
      <vt:lpstr>ΜΑΚΙΓΙΑΖ ΣΚΗΝΗΣ ΜΕ ΚΟΚΚΙΝΟ ΦΩΣ</vt:lpstr>
      <vt:lpstr>ΜΑΚΙΓΙΑΖ ΣΚΗΝΗΣ ΜΕ ΜΠΛΕ &amp; ΠΡΑΣΙΝΟ ΦΩΣ</vt:lpstr>
      <vt:lpstr>!!!Διαφορές θεάτρου εξωτερικού και εσωτερικού χώρου!!!</vt:lpstr>
      <vt:lpstr>ΜΑΚΙΓΙΑΖ ΣΚΗΝΗΣ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262</cp:revision>
  <dcterms:created xsi:type="dcterms:W3CDTF">2022-10-12T18:45:22Z</dcterms:created>
  <dcterms:modified xsi:type="dcterms:W3CDTF">2022-12-19T19:01:10Z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