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59" r:id="rId5"/>
    <p:sldId id="261"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08/12/2021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95555DD-8F4A-4525-BF16-4A69993EFB9C}" type="datetimeFigureOut">
              <a:rPr lang="el-GR" smtClean="0"/>
              <a:pPr/>
              <a:t>08/12/2021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E9E02C1-B301-4718-8249-8BE10D2DDD43}"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28728" y="857232"/>
            <a:ext cx="7406640" cy="1472184"/>
          </a:xfrm>
        </p:spPr>
        <p:txBody>
          <a:bodyPr/>
          <a:lstStyle/>
          <a:p>
            <a:pPr algn="ctr"/>
            <a:r>
              <a:rPr lang="el-GR" sz="4400" b="1" dirty="0" smtClean="0">
                <a:solidFill>
                  <a:schemeClr val="accent2">
                    <a:lumMod val="75000"/>
                  </a:schemeClr>
                </a:solidFill>
                <a:latin typeface="Calibri" pitchFamily="34" charset="0"/>
              </a:rPr>
              <a:t>Ερωτήσεις για μετάξι</a:t>
            </a:r>
            <a:endParaRPr lang="el-GR" dirty="0">
              <a:solidFill>
                <a:schemeClr val="accent3">
                  <a:lumMod val="75000"/>
                </a:schemeClr>
              </a:solidFill>
            </a:endParaRPr>
          </a:p>
        </p:txBody>
      </p:sp>
      <p:sp>
        <p:nvSpPr>
          <p:cNvPr id="3" name="2 - Υπότιτλος"/>
          <p:cNvSpPr>
            <a:spLocks noGrp="1"/>
          </p:cNvSpPr>
          <p:nvPr>
            <p:ph type="subTitle" idx="1"/>
          </p:nvPr>
        </p:nvSpPr>
        <p:spPr>
          <a:xfrm>
            <a:off x="1928794" y="4357694"/>
            <a:ext cx="7215206" cy="2364778"/>
          </a:xfrm>
        </p:spPr>
        <p:txBody>
          <a:bodyPr>
            <a:normAutofit/>
          </a:bodyPr>
          <a:lstStyle/>
          <a:p>
            <a:pPr algn="r"/>
            <a:r>
              <a:rPr lang="el-GR" sz="2000" dirty="0" smtClean="0">
                <a:solidFill>
                  <a:schemeClr val="accent2">
                    <a:lumMod val="75000"/>
                  </a:schemeClr>
                </a:solidFill>
                <a:latin typeface="Calibri" pitchFamily="34" charset="0"/>
              </a:rPr>
              <a:t>Ειδικότητα</a:t>
            </a:r>
            <a:r>
              <a:rPr lang="en-US" sz="2000" dirty="0" smtClean="0">
                <a:solidFill>
                  <a:schemeClr val="accent2">
                    <a:lumMod val="75000"/>
                  </a:schemeClr>
                </a:solidFill>
                <a:latin typeface="Calibri" pitchFamily="34" charset="0"/>
              </a:rPr>
              <a:t>:T</a:t>
            </a:r>
            <a:r>
              <a:rPr lang="el-GR" sz="2000" dirty="0" smtClean="0">
                <a:solidFill>
                  <a:schemeClr val="accent2">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2">
                    <a:lumMod val="75000"/>
                  </a:schemeClr>
                </a:solidFill>
                <a:latin typeface="Calibri" pitchFamily="34" charset="0"/>
              </a:rPr>
              <a:t>	Γ’ Εξάμηνο</a:t>
            </a:r>
          </a:p>
          <a:p>
            <a:pPr algn="r"/>
            <a:r>
              <a:rPr lang="el-GR" sz="2000" dirty="0" smtClean="0">
                <a:solidFill>
                  <a:schemeClr val="accent2">
                    <a:lumMod val="75000"/>
                  </a:schemeClr>
                </a:solidFill>
                <a:latin typeface="Calibri" pitchFamily="34" charset="0"/>
              </a:rPr>
              <a:t>Μάθημα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Πρακτική εφαρμογή στην ειδικότητα</a:t>
            </a:r>
          </a:p>
          <a:p>
            <a:pPr algn="r"/>
            <a:r>
              <a:rPr lang="el-GR" sz="2000" dirty="0" smtClean="0">
                <a:solidFill>
                  <a:schemeClr val="accent2">
                    <a:lumMod val="75000"/>
                  </a:schemeClr>
                </a:solidFill>
                <a:latin typeface="Calibri" pitchFamily="34" charset="0"/>
              </a:rPr>
              <a:t>Ματοπούλου Ελένη </a:t>
            </a:r>
          </a:p>
          <a:p>
            <a:pPr algn="r"/>
            <a:r>
              <a:rPr lang="el-GR" sz="2000" dirty="0" smtClean="0">
                <a:solidFill>
                  <a:schemeClr val="accent2">
                    <a:lumMod val="75000"/>
                  </a:schemeClr>
                </a:solidFill>
                <a:latin typeface="Calibri" pitchFamily="34" charset="0"/>
              </a:rPr>
              <a:t>                                   Θεσσαλονίκη </a:t>
            </a:r>
            <a:r>
              <a:rPr lang="el-GR" sz="2000" dirty="0" smtClean="0">
                <a:solidFill>
                  <a:schemeClr val="accent2">
                    <a:lumMod val="75000"/>
                  </a:schemeClr>
                </a:solidFill>
                <a:latin typeface="Calibri" pitchFamily="34" charset="0"/>
              </a:rPr>
              <a:t>202</a:t>
            </a:r>
            <a:r>
              <a:rPr lang="en-US" sz="2000" dirty="0" smtClean="0">
                <a:solidFill>
                  <a:schemeClr val="accent2">
                    <a:lumMod val="75000"/>
                  </a:schemeClr>
                </a:solidFill>
                <a:latin typeface="Calibri" pitchFamily="34" charset="0"/>
              </a:rPr>
              <a:t>1</a:t>
            </a:r>
            <a:endParaRPr lang="el-GR" sz="2000" dirty="0">
              <a:solidFill>
                <a:schemeClr val="accent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071538" y="500042"/>
            <a:ext cx="8072462" cy="6801862"/>
          </a:xfrm>
          <a:prstGeom prst="rect">
            <a:avLst/>
          </a:prstGeom>
          <a:noFill/>
        </p:spPr>
        <p:txBody>
          <a:bodyPr wrap="square" rtlCol="0">
            <a:spAutoFit/>
          </a:bodyPr>
          <a:lstStyle/>
          <a:p>
            <a:pPr algn="ctr"/>
            <a:r>
              <a:rPr lang="el-GR" sz="2000" u="sng" dirty="0" smtClean="0">
                <a:solidFill>
                  <a:schemeClr val="accent2">
                    <a:lumMod val="75000"/>
                  </a:schemeClr>
                </a:solidFill>
                <a:latin typeface="Calibri" pitchFamily="34" charset="0"/>
              </a:rPr>
              <a:t>1.Αναφερατε τι είναι το μετάξι στα νύχια και ποια είναι τα πλεονεκτήματα και τα μειονεκτήματα του.</a:t>
            </a:r>
          </a:p>
          <a:p>
            <a:endParaRPr lang="el-GR" sz="2000" u="sng" dirty="0" smtClean="0">
              <a:solidFill>
                <a:schemeClr val="accent2">
                  <a:lumMod val="75000"/>
                </a:schemeClr>
              </a:solidFill>
              <a:latin typeface="Calibri" pitchFamily="34" charset="0"/>
            </a:endParaRPr>
          </a:p>
          <a:p>
            <a:r>
              <a:rPr lang="el-GR" sz="2000" b="1" dirty="0" smtClean="0">
                <a:solidFill>
                  <a:schemeClr val="accent2">
                    <a:lumMod val="75000"/>
                  </a:schemeClr>
                </a:solidFill>
                <a:latin typeface="Calibri" pitchFamily="34" charset="0"/>
              </a:rPr>
              <a:t>Απάντηση</a:t>
            </a:r>
            <a:r>
              <a:rPr lang="en-US" sz="2000" dirty="0" smtClean="0">
                <a:solidFill>
                  <a:schemeClr val="accent2">
                    <a:lumMod val="75000"/>
                  </a:schemeClr>
                </a:solidFill>
                <a:latin typeface="Calibri" pitchFamily="34" charset="0"/>
              </a:rPr>
              <a:t>:</a:t>
            </a:r>
            <a:endParaRPr lang="el-GR" sz="2000" dirty="0" smtClean="0">
              <a:solidFill>
                <a:schemeClr val="accent2">
                  <a:lumMod val="75000"/>
                </a:schemeClr>
              </a:solidFill>
              <a:latin typeface="Calibri" pitchFamily="34" charset="0"/>
            </a:endParaRPr>
          </a:p>
          <a:p>
            <a:endParaRPr lang="el-GR" sz="2000" dirty="0" smtClean="0">
              <a:solidFill>
                <a:schemeClr val="accent2">
                  <a:lumMod val="75000"/>
                </a:schemeClr>
              </a:solidFill>
              <a:latin typeface="Calibri" pitchFamily="34" charset="0"/>
            </a:endParaRPr>
          </a:p>
          <a:p>
            <a:r>
              <a:rPr lang="en-US" sz="2000" dirty="0" smtClean="0">
                <a:solidFill>
                  <a:schemeClr val="accent2">
                    <a:lumMod val="75000"/>
                  </a:schemeClr>
                </a:solidFill>
                <a:latin typeface="Calibri" pitchFamily="34" charset="0"/>
              </a:rPr>
              <a:t>To </a:t>
            </a:r>
            <a:r>
              <a:rPr lang="el-GR" sz="2000" dirty="0" smtClean="0">
                <a:solidFill>
                  <a:schemeClr val="accent2">
                    <a:lumMod val="75000"/>
                  </a:schemeClr>
                </a:solidFill>
                <a:latin typeface="Calibri" pitchFamily="34" charset="0"/>
              </a:rPr>
              <a:t>μετάξι</a:t>
            </a:r>
            <a:r>
              <a:rPr lang="en-US"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είναι ένα υλικό που χρησιμοποιείται αρκετά στις επεκτάσεις νυχιών αφού είναι αρκετά ανθεκτικό και με φυσικό αποτέλεσμα. Παρουσιάζει ιδιαίτερη ελαστικότητα και μπορεί να μας προσφέρει το μήκος που επιθυμούμε. Τοποθετούνται με ειδική κόλλα και πρέπει να εφαρμοστούν πολύ προσεκτικά.</a:t>
            </a:r>
          </a:p>
          <a:p>
            <a:pPr>
              <a:buFont typeface="Wingdings" pitchFamily="2" charset="2"/>
              <a:buChar char="Ø"/>
            </a:pPr>
            <a:r>
              <a:rPr lang="el-GR" sz="2000" i="1" dirty="0" smtClean="0">
                <a:solidFill>
                  <a:schemeClr val="accent2">
                    <a:lumMod val="75000"/>
                  </a:schemeClr>
                </a:solidFill>
                <a:latin typeface="Calibri" pitchFamily="34" charset="0"/>
              </a:rPr>
              <a:t>Πλεονεκτήματα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Το μετάξι αν τοποθετηθεί με τον σωστό τρόπο μπορεί να αντέξει αρκετό καιρό και δεν διαφέρει στην όψη από τα φυσικά νύχια. Επιπλέον μπορούμε να το αφαιρέσουμε άπλα με ασετόν.</a:t>
            </a:r>
          </a:p>
          <a:p>
            <a:pPr>
              <a:buFont typeface="Wingdings" pitchFamily="2" charset="2"/>
              <a:buChar char="Ø"/>
            </a:pPr>
            <a:r>
              <a:rPr lang="el-GR" sz="2000" i="1" dirty="0" smtClean="0">
                <a:solidFill>
                  <a:schemeClr val="accent2">
                    <a:lumMod val="75000"/>
                  </a:schemeClr>
                </a:solidFill>
                <a:latin typeface="Calibri" pitchFamily="34" charset="0"/>
              </a:rPr>
              <a:t>Μειονεκτήματα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Σε περίπτωση που η επέκταση νυχιών από μετάξι σπάσει τότε πρέπει να το αλλάξουμε γιατί θα φύγει ολόκληρο. Ακόμη τα φυσικά μας νύχια αφυδατώνονται αν εφαρμόζουμε για μεγάλο χρονικό διάστημα το μετάξι χωρίς παύσεις, με συνέπεια να γίνονται αρκετά ευαίσθητα τα φυσικά μας νύχια.</a:t>
            </a:r>
            <a:endParaRPr lang="en-US" sz="2000" dirty="0" smtClean="0">
              <a:solidFill>
                <a:schemeClr val="accent2">
                  <a:lumMod val="75000"/>
                </a:schemeClr>
              </a:solidFill>
              <a:latin typeface="Calibri" pitchFamily="34" charset="0"/>
            </a:endParaRPr>
          </a:p>
          <a:p>
            <a:endParaRPr lang="en-US" sz="2000" dirty="0" smtClean="0">
              <a:solidFill>
                <a:schemeClr val="accent2">
                  <a:lumMod val="75000"/>
                </a:schemeClr>
              </a:solidFill>
              <a:latin typeface="Calibri" pitchFamily="34" charset="0"/>
            </a:endParaRPr>
          </a:p>
          <a:p>
            <a:endParaRPr lang="el-GR" sz="2000" dirty="0" smtClean="0">
              <a:solidFill>
                <a:schemeClr val="accent2">
                  <a:lumMod val="75000"/>
                </a:schemeClr>
              </a:solidFill>
              <a:latin typeface="Calibri" pitchFamily="34" charset="0"/>
            </a:endParaRPr>
          </a:p>
          <a:p>
            <a:endParaRPr lang="el-GR" u="sng" dirty="0" smtClean="0">
              <a:solidFill>
                <a:schemeClr val="accent2">
                  <a:lumMod val="75000"/>
                </a:schemeClr>
              </a:solidFill>
            </a:endParaRPr>
          </a:p>
          <a:p>
            <a:endParaRPr lang="el-GR" u="sng"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142976" y="1428736"/>
            <a:ext cx="7858180" cy="3754874"/>
          </a:xfrm>
          <a:prstGeom prst="rect">
            <a:avLst/>
          </a:prstGeom>
          <a:noFill/>
        </p:spPr>
        <p:txBody>
          <a:bodyPr wrap="square" rtlCol="0">
            <a:spAutoFit/>
          </a:bodyPr>
          <a:lstStyle/>
          <a:p>
            <a:pPr algn="ctr"/>
            <a:r>
              <a:rPr lang="el-GR" sz="2000" u="sng" dirty="0" smtClean="0">
                <a:solidFill>
                  <a:schemeClr val="accent2">
                    <a:lumMod val="75000"/>
                  </a:schemeClr>
                </a:solidFill>
                <a:latin typeface="Calibri" pitchFamily="34" charset="0"/>
              </a:rPr>
              <a:t>2.Για ποιο λόγο χρησιμοποιείται το μετάξι στα νύχια</a:t>
            </a:r>
            <a:r>
              <a:rPr lang="en-US" sz="2000" u="sng" dirty="0" smtClean="0">
                <a:solidFill>
                  <a:schemeClr val="accent2">
                    <a:lumMod val="75000"/>
                  </a:schemeClr>
                </a:solidFill>
                <a:latin typeface="Calibri" pitchFamily="34" charset="0"/>
              </a:rPr>
              <a:t>;</a:t>
            </a:r>
            <a:endParaRPr lang="el-GR" sz="2000" u="sng" dirty="0" smtClean="0">
              <a:solidFill>
                <a:schemeClr val="accent2">
                  <a:lumMod val="75000"/>
                </a:schemeClr>
              </a:solidFill>
              <a:latin typeface="Calibri" pitchFamily="34" charset="0"/>
            </a:endParaRPr>
          </a:p>
          <a:p>
            <a:pPr algn="ctr"/>
            <a:endParaRPr lang="el-GR" sz="2000" u="sng" dirty="0" smtClean="0">
              <a:solidFill>
                <a:schemeClr val="accent2">
                  <a:lumMod val="75000"/>
                </a:schemeClr>
              </a:solidFill>
              <a:latin typeface="Calibri" pitchFamily="34" charset="0"/>
            </a:endParaRPr>
          </a:p>
          <a:p>
            <a:pPr algn="ctr"/>
            <a:endParaRPr lang="el-GR" sz="2000" u="sng" dirty="0" smtClean="0">
              <a:solidFill>
                <a:schemeClr val="accent2">
                  <a:lumMod val="75000"/>
                </a:schemeClr>
              </a:solidFill>
              <a:latin typeface="Calibri" pitchFamily="34" charset="0"/>
            </a:endParaRPr>
          </a:p>
          <a:p>
            <a:r>
              <a:rPr lang="el-GR" sz="2000" b="1" dirty="0" smtClean="0">
                <a:solidFill>
                  <a:schemeClr val="accent2">
                    <a:lumMod val="75000"/>
                  </a:schemeClr>
                </a:solidFill>
                <a:latin typeface="Calibri" pitchFamily="34" charset="0"/>
              </a:rPr>
              <a:t>Απάντηση</a:t>
            </a:r>
            <a:r>
              <a:rPr lang="en-US" sz="2000" dirty="0" smtClean="0">
                <a:solidFill>
                  <a:schemeClr val="accent2">
                    <a:lumMod val="75000"/>
                  </a:schemeClr>
                </a:solidFill>
                <a:latin typeface="Calibri" pitchFamily="34" charset="0"/>
              </a:rPr>
              <a:t>:</a:t>
            </a:r>
            <a:endParaRPr lang="el-GR" sz="2000" dirty="0" smtClean="0">
              <a:solidFill>
                <a:schemeClr val="accent2">
                  <a:lumMod val="75000"/>
                </a:schemeClr>
              </a:solidFill>
              <a:latin typeface="Calibri" pitchFamily="34" charset="0"/>
            </a:endParaRPr>
          </a:p>
          <a:p>
            <a:endParaRPr lang="en-US" sz="2000" dirty="0" smtClean="0">
              <a:solidFill>
                <a:schemeClr val="accent2">
                  <a:lumMod val="75000"/>
                </a:schemeClr>
              </a:solidFill>
              <a:latin typeface="Calibri" pitchFamily="34" charset="0"/>
            </a:endParaRPr>
          </a:p>
          <a:p>
            <a:endParaRPr lang="en-US" sz="2000" dirty="0" smtClean="0">
              <a:solidFill>
                <a:schemeClr val="accent2">
                  <a:lumMod val="75000"/>
                </a:schemeClr>
              </a:solidFill>
              <a:latin typeface="Calibri" pitchFamily="34" charset="0"/>
            </a:endParaRPr>
          </a:p>
          <a:p>
            <a:r>
              <a:rPr lang="en-US" sz="2000" dirty="0" smtClean="0">
                <a:solidFill>
                  <a:schemeClr val="accent2">
                    <a:lumMod val="75000"/>
                  </a:schemeClr>
                </a:solidFill>
                <a:latin typeface="Calibri" pitchFamily="34" charset="0"/>
              </a:rPr>
              <a:t>H </a:t>
            </a:r>
            <a:r>
              <a:rPr lang="el-GR" sz="2000" dirty="0" smtClean="0">
                <a:solidFill>
                  <a:schemeClr val="accent2">
                    <a:lumMod val="75000"/>
                  </a:schemeClr>
                </a:solidFill>
                <a:latin typeface="Calibri" pitchFamily="34" charset="0"/>
              </a:rPr>
              <a:t>τεχνική εφαρμογής μεταξιού πάνω στα νύχια λειτούργει άριστα ως ενίσχυση του φυσικού νυχιού, σε περιπτώσεις οπού αυτό απαιτείται (μαλακά και εύθραυστα νύχια) άλλα και ως αποκατάσταση ήπια φθαρμένων και σπασμένων νυχιών. Τέλος, ο συνδυασμός μεταξιού και τιπς ενδείκνυται για μικρή επιμήκυνση στα νύχια.</a:t>
            </a:r>
            <a:endParaRPr lang="en-US" sz="2000" dirty="0" smtClean="0">
              <a:solidFill>
                <a:schemeClr val="accent2">
                  <a:lumMod val="75000"/>
                </a:schemeClr>
              </a:solidFill>
              <a:latin typeface="Calibri" pitchFamily="34" charset="0"/>
            </a:endParaRP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1214414" y="1357298"/>
            <a:ext cx="7929586" cy="707886"/>
          </a:xfrm>
          <a:prstGeom prst="rect">
            <a:avLst/>
          </a:prstGeom>
        </p:spPr>
        <p:txBody>
          <a:bodyPr wrap="square">
            <a:spAutoFit/>
          </a:bodyPr>
          <a:lstStyle/>
          <a:p>
            <a:pPr algn="ctr">
              <a:buClr>
                <a:schemeClr val="accent3">
                  <a:lumMod val="75000"/>
                </a:schemeClr>
              </a:buClr>
              <a:buFont typeface="Wingdings" pitchFamily="2" charset="2"/>
              <a:buChar char="§"/>
            </a:pPr>
            <a:r>
              <a:rPr lang="el-GR" sz="2000" dirty="0" smtClean="0">
                <a:solidFill>
                  <a:schemeClr val="accent2">
                    <a:lumMod val="75000"/>
                  </a:schemeClr>
                </a:solidFill>
                <a:latin typeface="Calibri" pitchFamily="34" charset="0"/>
              </a:rPr>
              <a:t> Δώστε τον ορισμό της προσθετικής ονύχων και αναφέρατε </a:t>
            </a:r>
            <a:r>
              <a:rPr lang="el-GR" sz="2000" b="1" u="sng" dirty="0" smtClean="0">
                <a:solidFill>
                  <a:schemeClr val="accent2">
                    <a:lumMod val="75000"/>
                  </a:schemeClr>
                </a:solidFill>
                <a:latin typeface="Calibri" pitchFamily="34" charset="0"/>
              </a:rPr>
              <a:t>επιγραμματικά</a:t>
            </a:r>
            <a:r>
              <a:rPr lang="el-GR" sz="2000" dirty="0" smtClean="0">
                <a:solidFill>
                  <a:schemeClr val="accent2">
                    <a:lumMod val="75000"/>
                  </a:schemeClr>
                </a:solidFill>
                <a:latin typeface="Calibri" pitchFamily="34" charset="0"/>
              </a:rPr>
              <a:t> τις περιπτώσεις στις οποίες εφαρμόζεται.</a:t>
            </a:r>
            <a:endParaRPr lang="el-GR" sz="2000" dirty="0">
              <a:solidFill>
                <a:schemeClr val="accent2">
                  <a:lumMod val="75000"/>
                </a:schemeClr>
              </a:solidFill>
              <a:latin typeface="Calibri" pitchFamily="34" charset="0"/>
            </a:endParaRPr>
          </a:p>
        </p:txBody>
      </p:sp>
      <p:sp>
        <p:nvSpPr>
          <p:cNvPr id="6" name="5 - Ορθογώνιο"/>
          <p:cNvSpPr/>
          <p:nvPr/>
        </p:nvSpPr>
        <p:spPr>
          <a:xfrm>
            <a:off x="1214414" y="4643446"/>
            <a:ext cx="7643866" cy="646331"/>
          </a:xfrm>
          <a:prstGeom prst="rect">
            <a:avLst/>
          </a:prstGeom>
        </p:spPr>
        <p:txBody>
          <a:bodyPr wrap="square">
            <a:spAutoFit/>
          </a:bodyPr>
          <a:lstStyle/>
          <a:p>
            <a:pPr algn="ctr">
              <a:buFont typeface="Wingdings" pitchFamily="2" charset="2"/>
              <a:buChar char="§"/>
            </a:pPr>
            <a:r>
              <a:rPr lang="el-GR" dirty="0" smtClean="0">
                <a:solidFill>
                  <a:schemeClr val="accent2">
                    <a:lumMod val="75000"/>
                  </a:schemeClr>
                </a:solidFill>
                <a:latin typeface="Calibri" pitchFamily="34" charset="0"/>
              </a:rPr>
              <a:t> Αναφέρατε ονομαστικά τα υλικά και τα εργαλεία που θα χρησιμοποιούσατε για την αφαίρεση του </a:t>
            </a:r>
            <a:r>
              <a:rPr lang="en-US" dirty="0" smtClean="0">
                <a:solidFill>
                  <a:schemeClr val="accent2">
                    <a:lumMod val="75000"/>
                  </a:schemeClr>
                </a:solidFill>
                <a:latin typeface="Calibri" pitchFamily="34" charset="0"/>
              </a:rPr>
              <a:t>gel</a:t>
            </a:r>
            <a:r>
              <a:rPr lang="el-GR" dirty="0" smtClean="0">
                <a:solidFill>
                  <a:schemeClr val="accent2">
                    <a:lumMod val="75000"/>
                  </a:schemeClr>
                </a:solidFill>
                <a:latin typeface="Calibri" pitchFamily="34" charset="0"/>
              </a:rPr>
              <a:t> από τα νύχια.</a:t>
            </a:r>
          </a:p>
        </p:txBody>
      </p:sp>
      <p:sp>
        <p:nvSpPr>
          <p:cNvPr id="7" name="6 - TextBox"/>
          <p:cNvSpPr txBox="1"/>
          <p:nvPr/>
        </p:nvSpPr>
        <p:spPr>
          <a:xfrm>
            <a:off x="1214414" y="2143116"/>
            <a:ext cx="7929586" cy="1323439"/>
          </a:xfrm>
          <a:prstGeom prst="rect">
            <a:avLst/>
          </a:prstGeom>
          <a:noFill/>
        </p:spPr>
        <p:txBody>
          <a:bodyPr wrap="square" rtlCol="0">
            <a:spAutoFit/>
          </a:bodyPr>
          <a:lstStyle/>
          <a:p>
            <a:r>
              <a:rPr lang="el-GR" sz="2000" u="sng" dirty="0" smtClean="0">
                <a:solidFill>
                  <a:schemeClr val="accent2">
                    <a:lumMod val="75000"/>
                  </a:schemeClr>
                </a:solidFill>
                <a:latin typeface="Calibri" pitchFamily="34" charset="0"/>
              </a:rPr>
              <a:t>Απάντηση</a:t>
            </a:r>
            <a:r>
              <a:rPr lang="en-US" sz="2000" u="sng"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Προσθετική ονύχων ονομάζεται η διαδικασία κατά την οποία γίνεται επιμήκυνση ή ενίσχυση του φυσικού νυχιού. Εφαρμόζεται σε φαγωμένα νύχια(ονυχοφαγία), σε κοντά νύχια, σε λεπτά νύχια ή σε νύχια που παρουσιάζουν κακή ανάπτυξη (μετά από χτύπημα ή χειρουργείο).</a:t>
            </a:r>
            <a:r>
              <a:rPr lang="el-GR" sz="2000" u="sng" dirty="0" smtClean="0">
                <a:solidFill>
                  <a:schemeClr val="accent2">
                    <a:lumMod val="75000"/>
                  </a:schemeClr>
                </a:solidFill>
                <a:latin typeface="Calibri" pitchFamily="34" charset="0"/>
              </a:rPr>
              <a:t> </a:t>
            </a:r>
            <a:endParaRPr lang="el-GR" sz="2000" u="sng" dirty="0">
              <a:solidFill>
                <a:schemeClr val="accent2">
                  <a:lumMod val="75000"/>
                </a:schemeClr>
              </a:solidFill>
              <a:latin typeface="Calibri" pitchFamily="34" charset="0"/>
            </a:endParaRPr>
          </a:p>
        </p:txBody>
      </p:sp>
      <p:sp>
        <p:nvSpPr>
          <p:cNvPr id="8" name="7 - Ορθογώνιο"/>
          <p:cNvSpPr/>
          <p:nvPr/>
        </p:nvSpPr>
        <p:spPr>
          <a:xfrm>
            <a:off x="1214415" y="5357826"/>
            <a:ext cx="7929585" cy="1323439"/>
          </a:xfrm>
          <a:prstGeom prst="rect">
            <a:avLst/>
          </a:prstGeom>
        </p:spPr>
        <p:txBody>
          <a:bodyPr wrap="square">
            <a:spAutoFit/>
          </a:bodyPr>
          <a:lstStyle/>
          <a:p>
            <a:r>
              <a:rPr lang="el-GR" u="sng" dirty="0" smtClean="0">
                <a:solidFill>
                  <a:schemeClr val="accent2">
                    <a:lumMod val="75000"/>
                  </a:schemeClr>
                </a:solidFill>
                <a:latin typeface="Calibri" pitchFamily="34" charset="0"/>
              </a:rPr>
              <a:t>Απάντηση</a:t>
            </a:r>
            <a:r>
              <a:rPr lang="en-US" u="sng" dirty="0" smtClean="0">
                <a:solidFill>
                  <a:schemeClr val="accent2">
                    <a:lumMod val="75000"/>
                  </a:schemeClr>
                </a:solidFill>
                <a:latin typeface="Calibri" pitchFamily="34" charset="0"/>
              </a:rPr>
              <a:t>:</a:t>
            </a:r>
            <a:r>
              <a:rPr lang="el-GR" u="sng"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Για την αφαίρεση του </a:t>
            </a:r>
            <a:r>
              <a:rPr lang="en-US" sz="2000" dirty="0" smtClean="0">
                <a:solidFill>
                  <a:schemeClr val="accent2">
                    <a:lumMod val="75000"/>
                  </a:schemeClr>
                </a:solidFill>
                <a:latin typeface="Calibri" pitchFamily="34" charset="0"/>
              </a:rPr>
              <a:t>gel </a:t>
            </a:r>
            <a:r>
              <a:rPr lang="el-GR" sz="2000" dirty="0" smtClean="0">
                <a:solidFill>
                  <a:schemeClr val="accent2">
                    <a:lumMod val="75000"/>
                  </a:schemeClr>
                </a:solidFill>
                <a:latin typeface="Calibri" pitchFamily="34" charset="0"/>
              </a:rPr>
              <a:t>από τα νύχια χρησιμοποιούμε</a:t>
            </a:r>
            <a:r>
              <a:rPr lang="en-US" sz="2000" dirty="0" smtClean="0">
                <a:solidFill>
                  <a:schemeClr val="accent2">
                    <a:lumMod val="75000"/>
                  </a:schemeClr>
                </a:solidFill>
                <a:latin typeface="Calibri" pitchFamily="34" charset="0"/>
              </a:rPr>
              <a:t>:</a:t>
            </a:r>
          </a:p>
          <a:p>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Λίμες</a:t>
            </a:r>
          </a:p>
          <a:p>
            <a:r>
              <a:rPr lang="el-GR" sz="2000" dirty="0" smtClean="0">
                <a:solidFill>
                  <a:schemeClr val="accent2">
                    <a:lumMod val="75000"/>
                  </a:schemeClr>
                </a:solidFill>
                <a:latin typeface="Calibri" pitchFamily="34" charset="0"/>
              </a:rPr>
              <a:t>-Μπάφερ</a:t>
            </a:r>
          </a:p>
          <a:p>
            <a:r>
              <a:rPr lang="el-GR" sz="2000" dirty="0" smtClean="0">
                <a:solidFill>
                  <a:schemeClr val="accent2">
                    <a:lumMod val="75000"/>
                  </a:schemeClr>
                </a:solidFill>
                <a:latin typeface="Calibri" pitchFamily="34" charset="0"/>
              </a:rPr>
              <a:t>-Τροχό και φρεζάκια</a:t>
            </a:r>
            <a:endParaRPr lang="en-US" sz="2000" dirty="0" smtClean="0">
              <a:solidFill>
                <a:schemeClr val="accent2">
                  <a:lumMod val="75000"/>
                </a:schemeClr>
              </a:solidFill>
              <a:latin typeface="Calibri" pitchFamily="34" charset="0"/>
            </a:endParaRPr>
          </a:p>
        </p:txBody>
      </p:sp>
      <p:sp>
        <p:nvSpPr>
          <p:cNvPr id="9" name="8 - TextBox"/>
          <p:cNvSpPr txBox="1"/>
          <p:nvPr/>
        </p:nvSpPr>
        <p:spPr>
          <a:xfrm>
            <a:off x="1142976" y="142852"/>
            <a:ext cx="7858180" cy="400110"/>
          </a:xfrm>
          <a:prstGeom prst="rect">
            <a:avLst/>
          </a:prstGeom>
          <a:noFill/>
        </p:spPr>
        <p:txBody>
          <a:bodyPr wrap="square" rtlCol="0">
            <a:spAutoFit/>
          </a:bodyPr>
          <a:lstStyle/>
          <a:p>
            <a:pPr algn="ctr"/>
            <a:r>
              <a:rPr lang="el-GR" sz="2000" b="1" dirty="0" smtClean="0">
                <a:solidFill>
                  <a:schemeClr val="accent2">
                    <a:lumMod val="75000"/>
                  </a:schemeClr>
                </a:solidFill>
                <a:latin typeface="Calibri" pitchFamily="34" charset="0"/>
              </a:rPr>
              <a:t>ΕΡΩΤΗΣΕΙΣ ΠΙΣΤΟΠΟΙΗΣΗΣ-ΟΜΑΔΑ Β’-ΕΙΔΙΚΕΣ ΕΡΩΤΗΣΕΙΣ</a:t>
            </a:r>
            <a:endParaRPr lang="el-GR" sz="2000" b="1" dirty="0">
              <a:solidFill>
                <a:schemeClr val="accent2">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785794"/>
            <a:ext cx="7215238" cy="707886"/>
          </a:xfrm>
          <a:prstGeom prst="rect">
            <a:avLst/>
          </a:prstGeom>
          <a:noFill/>
        </p:spPr>
        <p:txBody>
          <a:bodyPr wrap="square" rtlCol="0">
            <a:spAutoFit/>
          </a:bodyPr>
          <a:lstStyle/>
          <a:p>
            <a:pPr algn="ctr"/>
            <a:r>
              <a:rPr lang="el-GR" sz="4000" u="sng" dirty="0" smtClean="0">
                <a:solidFill>
                  <a:schemeClr val="accent1">
                    <a:lumMod val="75000"/>
                  </a:schemeClr>
                </a:solidFill>
                <a:latin typeface="Calibri" pitchFamily="34" charset="0"/>
              </a:rPr>
              <a:t>Ευχαριστώ για την προσοχή σας</a:t>
            </a:r>
            <a:endParaRPr lang="el-GR" sz="4000" u="sng" dirty="0">
              <a:solidFill>
                <a:schemeClr val="accent1">
                  <a:lumMod val="75000"/>
                </a:schemeClr>
              </a:solidFill>
              <a:latin typeface="Calibri" pitchFamily="34" charset="0"/>
            </a:endParaRPr>
          </a:p>
        </p:txBody>
      </p:sp>
      <p:pic>
        <p:nvPicPr>
          <p:cNvPr id="1026" name="Picture 2" descr="Manicures &amp; Pedicures – 56 West Salon in Spanish Fork Utah"/>
          <p:cNvPicPr>
            <a:picLocks noChangeAspect="1" noChangeArrowheads="1"/>
          </p:cNvPicPr>
          <p:nvPr/>
        </p:nvPicPr>
        <p:blipFill>
          <a:blip r:embed="rId2"/>
          <a:srcRect/>
          <a:stretch>
            <a:fillRect/>
          </a:stretch>
        </p:blipFill>
        <p:spPr bwMode="auto">
          <a:xfrm>
            <a:off x="1071538" y="1714488"/>
            <a:ext cx="7200876" cy="480058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62</TotalTime>
  <Words>329</Words>
  <Application>Microsoft Office PowerPoint</Application>
  <PresentationFormat>Προβολή στην οθόνη (4:3)</PresentationFormat>
  <Paragraphs>31</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Ηλιοστάσιο</vt:lpstr>
      <vt:lpstr>Ερωτήσεις για μετάξι</vt:lpstr>
      <vt:lpstr>Διαφάνεια 2</vt:lpstr>
      <vt:lpstr>Διαφάνεια 3</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17</cp:revision>
  <dcterms:created xsi:type="dcterms:W3CDTF">2020-11-09T10:50:04Z</dcterms:created>
  <dcterms:modified xsi:type="dcterms:W3CDTF">2021-12-08T10:17:27Z</dcterms:modified>
</cp:coreProperties>
</file>