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3" r:id="rId12"/>
    <p:sldId id="264" r:id="rId13"/>
    <p:sldId id="268" r:id="rId14"/>
    <p:sldId id="269" r:id="rId15"/>
    <p:sldId id="271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43C1-E97A-4D33-BB04-6F3F585F765E}" type="datetimeFigureOut">
              <a:rPr lang="el-GR" smtClean="0"/>
              <a:pPr/>
              <a:t>10/3/2022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8549-085E-434F-AEEE-BE99F7021F3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43C1-E97A-4D33-BB04-6F3F585F765E}" type="datetimeFigureOut">
              <a:rPr lang="el-GR" smtClean="0"/>
              <a:pPr/>
              <a:t>10/3/2022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8549-085E-434F-AEEE-BE99F7021F3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43C1-E97A-4D33-BB04-6F3F585F765E}" type="datetimeFigureOut">
              <a:rPr lang="el-GR" smtClean="0"/>
              <a:pPr/>
              <a:t>10/3/2022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8549-085E-434F-AEEE-BE99F7021F3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43C1-E97A-4D33-BB04-6F3F585F765E}" type="datetimeFigureOut">
              <a:rPr lang="el-GR" smtClean="0"/>
              <a:pPr/>
              <a:t>10/3/2022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8549-085E-434F-AEEE-BE99F7021F3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43C1-E97A-4D33-BB04-6F3F585F765E}" type="datetimeFigureOut">
              <a:rPr lang="el-GR" smtClean="0"/>
              <a:pPr/>
              <a:t>10/3/2022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8549-085E-434F-AEEE-BE99F7021F3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43C1-E97A-4D33-BB04-6F3F585F765E}" type="datetimeFigureOut">
              <a:rPr lang="el-GR" smtClean="0"/>
              <a:pPr/>
              <a:t>10/3/2022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8549-085E-434F-AEEE-BE99F7021F3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43C1-E97A-4D33-BB04-6F3F585F765E}" type="datetimeFigureOut">
              <a:rPr lang="el-GR" smtClean="0"/>
              <a:pPr/>
              <a:t>10/3/2022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8549-085E-434F-AEEE-BE99F7021F3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43C1-E97A-4D33-BB04-6F3F585F765E}" type="datetimeFigureOut">
              <a:rPr lang="el-GR" smtClean="0"/>
              <a:pPr/>
              <a:t>10/3/2022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8549-085E-434F-AEEE-BE99F7021F3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43C1-E97A-4D33-BB04-6F3F585F765E}" type="datetimeFigureOut">
              <a:rPr lang="el-GR" smtClean="0"/>
              <a:pPr/>
              <a:t>10/3/2022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8549-085E-434F-AEEE-BE99F7021F3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43C1-E97A-4D33-BB04-6F3F585F765E}" type="datetimeFigureOut">
              <a:rPr lang="el-GR" smtClean="0"/>
              <a:pPr/>
              <a:t>10/3/2022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8549-085E-434F-AEEE-BE99F7021F3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043C1-E97A-4D33-BB04-6F3F585F765E}" type="datetimeFigureOut">
              <a:rPr lang="el-GR" smtClean="0"/>
              <a:pPr/>
              <a:t>10/3/2022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68549-085E-434F-AEEE-BE99F7021F3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043C1-E97A-4D33-BB04-6F3F585F765E}" type="datetimeFigureOut">
              <a:rPr lang="el-GR" smtClean="0"/>
              <a:pPr/>
              <a:t>10/3/2022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68549-085E-434F-AEEE-BE99F7021F3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71472" y="285729"/>
            <a:ext cx="7772400" cy="50006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Τι έχουμε κάνει ως τώρα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42844" y="1285860"/>
            <a:ext cx="8715436" cy="507209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l-GR" dirty="0" smtClean="0"/>
              <a:t>Κινητική Μάθηση</a:t>
            </a:r>
          </a:p>
          <a:p>
            <a:pPr>
              <a:buFont typeface="Wingdings" pitchFamily="2" charset="2"/>
              <a:buChar char="§"/>
            </a:pPr>
            <a:r>
              <a:rPr lang="el-GR" dirty="0" smtClean="0"/>
              <a:t>Επιστήμη</a:t>
            </a:r>
          </a:p>
          <a:p>
            <a:pPr>
              <a:buFont typeface="Wingdings" pitchFamily="2" charset="2"/>
              <a:buChar char="§"/>
            </a:pPr>
            <a:endParaRPr lang="el-GR" dirty="0"/>
          </a:p>
          <a:p>
            <a:pPr>
              <a:buFont typeface="Wingdings" pitchFamily="2" charset="2"/>
              <a:buChar char="§"/>
            </a:pPr>
            <a:r>
              <a:rPr lang="el-GR" dirty="0" smtClean="0"/>
              <a:t>Ορισμός</a:t>
            </a:r>
            <a:endParaRPr lang="en-US" dirty="0" smtClean="0"/>
          </a:p>
          <a:p>
            <a:pPr algn="l">
              <a:buFont typeface="Wingdings" pitchFamily="2" charset="2"/>
              <a:buChar char="§"/>
            </a:pPr>
            <a:r>
              <a:rPr lang="el-GR" dirty="0" smtClean="0">
                <a:solidFill>
                  <a:srgbClr val="00B050"/>
                </a:solidFill>
              </a:rPr>
              <a:t>Σύνολο διεργασιών (εκμάθηση – εξάσκηση) και η εμπειρία που οδηγούν σε σχετικά μόνιμες αλλαγές στην δεξιοτεχνική κινητική απόδοση (π.χ. πάσα πλασέ). </a:t>
            </a:r>
          </a:p>
          <a:p>
            <a:endParaRPr lang="el-GR" dirty="0"/>
          </a:p>
          <a:p>
            <a:pPr>
              <a:buFont typeface="Wingdings" pitchFamily="2" charset="2"/>
              <a:buChar char="Ø"/>
            </a:pPr>
            <a:r>
              <a:rPr lang="el-GR" dirty="0" smtClean="0"/>
              <a:t>Στάδια της Μάθησης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-142900"/>
            <a:ext cx="8229600" cy="1143000"/>
          </a:xfrm>
        </p:spPr>
        <p:txBody>
          <a:bodyPr/>
          <a:lstStyle/>
          <a:p>
            <a:r>
              <a:rPr lang="en-US" dirty="0" err="1" smtClean="0"/>
              <a:t>MNHMH</a:t>
            </a:r>
            <a:endParaRPr lang="el-GR" dirty="0"/>
          </a:p>
        </p:txBody>
      </p:sp>
      <p:pic>
        <p:nvPicPr>
          <p:cNvPr id="3074" name="Picture 2" descr="F:\Μακρόχρονη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928670"/>
            <a:ext cx="8429684" cy="56436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715148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 παράδειγμα </a:t>
            </a:r>
          </a:p>
          <a:p>
            <a:pPr>
              <a:buNone/>
            </a:pPr>
            <a:r>
              <a:rPr lang="el-GR" dirty="0" smtClean="0"/>
              <a:t>Μακρά μνήμη</a:t>
            </a:r>
          </a:p>
          <a:p>
            <a:r>
              <a:rPr lang="el-GR" dirty="0" smtClean="0"/>
              <a:t>συσκευή αποθήκευσης τραγουδιών MP3 απεριόριστης χωρητικότητας και συνεχώς αποθηκεύετε σε αυτή τραγούδια με σκοπό να τα ακούσετε αργότερα. Κάποια στιγμή θα έχετε μια τεράστια βάση τραγουδιών. </a:t>
            </a:r>
          </a:p>
          <a:p>
            <a:endParaRPr lang="el-GR" dirty="0"/>
          </a:p>
          <a:p>
            <a:r>
              <a:rPr lang="el-GR" dirty="0" smtClean="0"/>
              <a:t>Όταν όμως θα θελήσετε να ακούσετε κάποιο από αυτά θα πρέπει να το διαλέξετε και να το βρείτε ανάμεσα σε ένα τεράστιο πλήθος τραγουδιών.</a:t>
            </a:r>
          </a:p>
          <a:p>
            <a:endParaRPr lang="el-GR" dirty="0"/>
          </a:p>
          <a:p>
            <a:r>
              <a:rPr lang="el-GR" dirty="0" smtClean="0"/>
              <a:t> Φανταστείτε πόσο δύσκολο θα ήταν αυτό αν δεν είχατε ένα τρόπο καταχώρησης που θα σας έδινε τη δυνατότητα να γνωρίζετε ανά πάσα στιγμή πού βρίσκεται το κάθε τραγούδι.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 Η Μακρά Μνήμη έχει τη δυνατότητα της καταχώρησης γνώσεων με τέτοιο τρόπο ώστε οι γνώσεις αυτές να είναι εύκολα </a:t>
            </a:r>
            <a:r>
              <a:rPr lang="el-GR" dirty="0" err="1" smtClean="0"/>
              <a:t>προσβάσιμες</a:t>
            </a:r>
            <a:r>
              <a:rPr lang="el-GR" dirty="0" smtClean="0"/>
              <a:t>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Όμως, ο τρόπος λειτουργίας της δεν μπορεί να ταυτιστεί με τον τρόπο λειτουργίας μιας ΜP3 συσκευής ή γενικά μιας συσκευής ηλεκτρονικής μνήμης, διότι η Μακρά Μνήμη μας </a:t>
            </a:r>
            <a:r>
              <a:rPr lang="el-GR" dirty="0" smtClean="0">
                <a:solidFill>
                  <a:srgbClr val="FF0000"/>
                </a:solidFill>
              </a:rPr>
              <a:t>υπόκειται σε βιολογικούς περιορισμούς </a:t>
            </a:r>
            <a:r>
              <a:rPr lang="el-GR" dirty="0" smtClean="0"/>
              <a:t>που διαφοροποιούν σημαντικά τη λειτουργία της από αυτή των ηλεκτρονικών συσκευών μνήμης. </a:t>
            </a:r>
          </a:p>
          <a:p>
            <a:r>
              <a:rPr lang="el-GR" dirty="0" smtClean="0"/>
              <a:t>Για παράδειγμα, η Μακρά Μνήμη υπόκειται στο </a:t>
            </a:r>
            <a:r>
              <a:rPr lang="el-GR" dirty="0" smtClean="0">
                <a:solidFill>
                  <a:srgbClr val="00B050"/>
                </a:solidFill>
              </a:rPr>
              <a:t>φαινόμενο της λήθης</a:t>
            </a:r>
            <a:r>
              <a:rPr lang="el-GR" dirty="0" smtClean="0"/>
              <a:t>, δηλαδή υπάρχουν μνήμες που χάνονται με την πάροδο του χρόνου. </a:t>
            </a:r>
          </a:p>
          <a:p>
            <a:r>
              <a:rPr lang="el-GR" dirty="0" smtClean="0"/>
              <a:t>Επίσης, καμία οπτική εμπειρία δεν αποθηκεύεται </a:t>
            </a:r>
            <a:r>
              <a:rPr lang="el-GR" dirty="0" smtClean="0">
                <a:solidFill>
                  <a:srgbClr val="00B050"/>
                </a:solidFill>
              </a:rPr>
              <a:t>απλά ως </a:t>
            </a:r>
            <a:r>
              <a:rPr lang="el-GR" dirty="0" smtClean="0">
                <a:solidFill>
                  <a:srgbClr val="FF0000"/>
                </a:solidFill>
              </a:rPr>
              <a:t>μια φωτογραφία </a:t>
            </a:r>
            <a:r>
              <a:rPr lang="el-GR" dirty="0" smtClean="0"/>
              <a:t>που ανακαλείται αυτούσια όταν τη χρειαζόμαστε (όπως δηλαδή γίνεται με τις φωτογραφίες που έχουμε αποθηκεύσει στο σκληρό δίσκο του υπολογιστή μας). </a:t>
            </a:r>
          </a:p>
          <a:p>
            <a:r>
              <a:rPr lang="el-GR" dirty="0" smtClean="0"/>
              <a:t>Η συγκεκριμένη μνήμη της οπτικής εμπειρίας που θέλουμε να </a:t>
            </a:r>
            <a:r>
              <a:rPr lang="el-GR" dirty="0" smtClean="0">
                <a:solidFill>
                  <a:srgbClr val="00B050"/>
                </a:solidFill>
              </a:rPr>
              <a:t>ανακαλέσουμε </a:t>
            </a:r>
            <a:r>
              <a:rPr lang="el-GR" b="1" dirty="0" smtClean="0">
                <a:solidFill>
                  <a:srgbClr val="00B050"/>
                </a:solidFill>
              </a:rPr>
              <a:t>ξαναδημιουρ­γείται</a:t>
            </a:r>
            <a:r>
              <a:rPr lang="el-GR" dirty="0" smtClean="0">
                <a:solidFill>
                  <a:srgbClr val="00B050"/>
                </a:solidFill>
              </a:rPr>
              <a:t> </a:t>
            </a:r>
            <a:r>
              <a:rPr lang="el-GR" dirty="0" smtClean="0"/>
              <a:t>τη στιγμή που την ανακαλούμε με αποτέλεσμα να επηρεάζεται από διάφορες «παρεμβολές» που έχουν υπάρξει, είτε κατά τη διάρκεια της εμπειρίας (πχ φόβος, άγχος), είτε μετά την καταχώρηση αυτής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el-GR" sz="2200" dirty="0" smtClean="0"/>
              <a:t>Στάδια μάθηση σε σχέση με τα είδη γνώσης και τα είδη μνήμης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2865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dirty="0" smtClean="0"/>
              <a:t>1. </a:t>
            </a:r>
            <a:r>
              <a:rPr lang="el-GR" dirty="0" smtClean="0">
                <a:solidFill>
                  <a:srgbClr val="FF0000"/>
                </a:solidFill>
              </a:rPr>
              <a:t>Αρχικό /γνωστικό στάδιο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έχουν τη </a:t>
            </a:r>
            <a:r>
              <a:rPr lang="el-GR" dirty="0" smtClean="0">
                <a:solidFill>
                  <a:srgbClr val="FF0000"/>
                </a:solidFill>
              </a:rPr>
              <a:t>δηλωτική γνώση </a:t>
            </a:r>
            <a:r>
              <a:rPr lang="el-GR" dirty="0" smtClean="0"/>
              <a:t>(τι πρέπει να κάνουν – τους κανόνες – τα σημεία κλειδιά μιας δεξιότητας)</a:t>
            </a:r>
            <a:br>
              <a:rPr lang="el-GR" dirty="0" smtClean="0"/>
            </a:br>
            <a:r>
              <a:rPr lang="el-GR" dirty="0" smtClean="0">
                <a:solidFill>
                  <a:srgbClr val="FF0000"/>
                </a:solidFill>
              </a:rPr>
              <a:t>Αισθητηριακή μνήμη – μνήμη εργασίας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2. </a:t>
            </a:r>
            <a:r>
              <a:rPr lang="en-US" dirty="0" err="1" smtClean="0">
                <a:solidFill>
                  <a:srgbClr val="00B050"/>
                </a:solidFill>
              </a:rPr>
              <a:t>Ενδιάμεσο</a:t>
            </a:r>
            <a:r>
              <a:rPr lang="el-GR" dirty="0" smtClean="0">
                <a:solidFill>
                  <a:srgbClr val="00B050"/>
                </a:solidFill>
              </a:rPr>
              <a:t> ή κινητικό στάδι</a:t>
            </a:r>
            <a:r>
              <a:rPr lang="el-GR" dirty="0" smtClean="0"/>
              <a:t>ο μάθηση </a:t>
            </a:r>
          </a:p>
          <a:p>
            <a:pPr>
              <a:buNone/>
            </a:pPr>
            <a:r>
              <a:rPr lang="el-GR" dirty="0" smtClean="0">
                <a:solidFill>
                  <a:srgbClr val="00B050"/>
                </a:solidFill>
              </a:rPr>
              <a:t>διαδικαστική γνώση (πως το κάνουν)</a:t>
            </a:r>
            <a:endParaRPr lang="el-GR" dirty="0" smtClean="0"/>
          </a:p>
          <a:p>
            <a:pPr>
              <a:buNone/>
            </a:pPr>
            <a:r>
              <a:rPr lang="el-GR" dirty="0" err="1" smtClean="0">
                <a:solidFill>
                  <a:srgbClr val="00B050"/>
                </a:solidFill>
              </a:rPr>
              <a:t>Πλαισιοθετημένη</a:t>
            </a:r>
            <a:r>
              <a:rPr lang="el-GR" dirty="0" smtClean="0">
                <a:solidFill>
                  <a:srgbClr val="00B050"/>
                </a:solidFill>
              </a:rPr>
              <a:t> γνώση (πότε και γιατί) </a:t>
            </a:r>
            <a:endParaRPr lang="el-GR" dirty="0" smtClean="0"/>
          </a:p>
          <a:p>
            <a:pPr>
              <a:buNone/>
            </a:pPr>
            <a:r>
              <a:rPr lang="el-GR" dirty="0" smtClean="0">
                <a:solidFill>
                  <a:srgbClr val="00B050"/>
                </a:solidFill>
              </a:rPr>
              <a:t>(</a:t>
            </a:r>
            <a:r>
              <a:rPr lang="el-GR" dirty="0" err="1" smtClean="0">
                <a:solidFill>
                  <a:srgbClr val="00B050"/>
                </a:solidFill>
              </a:rPr>
              <a:t>ΜΔΜ</a:t>
            </a:r>
            <a:r>
              <a:rPr lang="el-GR" dirty="0" smtClean="0">
                <a:solidFill>
                  <a:srgbClr val="00B050"/>
                </a:solidFill>
              </a:rPr>
              <a:t> ) μνήμη εργασίας.</a:t>
            </a:r>
          </a:p>
          <a:p>
            <a:pPr>
              <a:buNone/>
            </a:pPr>
            <a:r>
              <a:rPr lang="el-GR" dirty="0" smtClean="0"/>
              <a:t> Δεν είναι σίγουρο ότι θα έχουν την ικανότητα εκτέλεσης.</a:t>
            </a:r>
          </a:p>
          <a:p>
            <a:pPr>
              <a:buNone/>
            </a:pPr>
            <a:r>
              <a:rPr lang="el-GR" dirty="0" smtClean="0"/>
              <a:t>Η ικανότητα εκτέλεσης αποκτάται μετά από πολλές προσπάθειες.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3. </a:t>
            </a:r>
            <a:r>
              <a:rPr lang="el-GR" dirty="0" smtClean="0">
                <a:solidFill>
                  <a:srgbClr val="0070C0"/>
                </a:solidFill>
              </a:rPr>
              <a:t>Τελικό -Αυτόνομο Στάδιο </a:t>
            </a:r>
            <a:r>
              <a:rPr lang="el-GR" dirty="0" smtClean="0"/>
              <a:t>Μάθησης</a:t>
            </a:r>
          </a:p>
          <a:p>
            <a:pPr>
              <a:buNone/>
            </a:pPr>
            <a:r>
              <a:rPr lang="el-GR" dirty="0" smtClean="0"/>
              <a:t>Όλες οι γνώσεις </a:t>
            </a:r>
            <a:r>
              <a:rPr lang="el-GR" dirty="0" smtClean="0">
                <a:solidFill>
                  <a:srgbClr val="0070C0"/>
                </a:solidFill>
              </a:rPr>
              <a:t>δηλωτική-κινητική - </a:t>
            </a:r>
            <a:r>
              <a:rPr lang="el-GR" dirty="0" err="1" smtClean="0">
                <a:solidFill>
                  <a:srgbClr val="0070C0"/>
                </a:solidFill>
              </a:rPr>
              <a:t>πλαισιοθετημένη</a:t>
            </a:r>
            <a:endParaRPr lang="el-G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l-GR" dirty="0" smtClean="0"/>
              <a:t>εκτελείται αυτόνομα με </a:t>
            </a:r>
            <a:r>
              <a:rPr lang="el-GR" dirty="0" err="1" smtClean="0"/>
              <a:t>ανάσυρση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χρήση </a:t>
            </a:r>
            <a:r>
              <a:rPr lang="el-GR" dirty="0" smtClean="0">
                <a:solidFill>
                  <a:srgbClr val="0070C0"/>
                </a:solidFill>
              </a:rPr>
              <a:t>της μνήμης εργασίας </a:t>
            </a:r>
            <a:r>
              <a:rPr lang="el-GR" dirty="0" smtClean="0"/>
              <a:t>αφού αποθηκεύτηκε στην (</a:t>
            </a:r>
            <a:r>
              <a:rPr lang="el-GR" dirty="0" err="1" smtClean="0">
                <a:solidFill>
                  <a:srgbClr val="0070C0"/>
                </a:solidFill>
              </a:rPr>
              <a:t>ΜΜΑΔ</a:t>
            </a:r>
            <a:r>
              <a:rPr lang="el-GR" dirty="0" smtClean="0">
                <a:solidFill>
                  <a:srgbClr val="0070C0"/>
                </a:solidFill>
              </a:rPr>
              <a:t>)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  <a:p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3428992" y="1785926"/>
            <a:ext cx="14287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3500430" y="4429132"/>
            <a:ext cx="14287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r>
              <a:rPr lang="el-GR" dirty="0" smtClean="0"/>
              <a:t>καταλήξαμε</a:t>
            </a:r>
            <a:endParaRPr lang="el-G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214422"/>
            <a:ext cx="8001056" cy="4954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el-GR" sz="2200" dirty="0" smtClean="0"/>
              <a:t>Στάδια μάθηση σε σχέση με τα είδη γνώσης και τα είδη μνήμης με δεξιότητα</a:t>
            </a:r>
            <a:br>
              <a:rPr lang="el-GR" sz="2200" dirty="0" smtClean="0"/>
            </a:br>
            <a:r>
              <a:rPr lang="el-GR" sz="2200" dirty="0" smtClean="0"/>
              <a:t>π.χ. πάσα πλασέ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28652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dirty="0" smtClean="0"/>
              <a:t>1. </a:t>
            </a:r>
            <a:r>
              <a:rPr lang="el-GR" dirty="0" smtClean="0">
                <a:solidFill>
                  <a:srgbClr val="FF0000"/>
                </a:solidFill>
              </a:rPr>
              <a:t>Αρχικό /γνωστικό στάδιο </a:t>
            </a:r>
            <a:r>
              <a:rPr lang="el-GR" b="1" i="1" u="sng" dirty="0" smtClean="0"/>
              <a:t>(αθλητής – διδάσκων)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έχουν τη </a:t>
            </a:r>
            <a:r>
              <a:rPr lang="el-GR" dirty="0" smtClean="0">
                <a:solidFill>
                  <a:srgbClr val="FF0000"/>
                </a:solidFill>
              </a:rPr>
              <a:t>δηλωτική γνώση </a:t>
            </a:r>
            <a:r>
              <a:rPr lang="el-GR" dirty="0" smtClean="0"/>
              <a:t>(τι πρέπει να κάνουν – τους κανόνες – τα σημεία κλειδιά μιας δεξιότητας)</a:t>
            </a:r>
            <a:br>
              <a:rPr lang="el-GR" dirty="0" smtClean="0"/>
            </a:br>
            <a:r>
              <a:rPr lang="el-GR" dirty="0" smtClean="0">
                <a:solidFill>
                  <a:srgbClr val="FF0000"/>
                </a:solidFill>
              </a:rPr>
              <a:t>Αισθητηριακή μνήμη – μνήμη εργασίας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2. </a:t>
            </a:r>
            <a:r>
              <a:rPr lang="en-US" dirty="0" err="1" smtClean="0">
                <a:solidFill>
                  <a:srgbClr val="00B050"/>
                </a:solidFill>
              </a:rPr>
              <a:t>Ενδιάμεσο</a:t>
            </a:r>
            <a:r>
              <a:rPr lang="el-GR" dirty="0" smtClean="0">
                <a:solidFill>
                  <a:srgbClr val="00B050"/>
                </a:solidFill>
              </a:rPr>
              <a:t> ή κινητικό στάδι</a:t>
            </a:r>
            <a:r>
              <a:rPr lang="el-GR" dirty="0" smtClean="0"/>
              <a:t>ο μάθηση </a:t>
            </a:r>
            <a:r>
              <a:rPr lang="el-GR" b="1" i="1" u="sng" dirty="0" smtClean="0"/>
              <a:t>(αθλητής – διδάσκων)</a:t>
            </a:r>
            <a:endParaRPr lang="el-GR" dirty="0" smtClean="0"/>
          </a:p>
          <a:p>
            <a:pPr>
              <a:buNone/>
            </a:pPr>
            <a:r>
              <a:rPr lang="el-GR" dirty="0" smtClean="0">
                <a:solidFill>
                  <a:srgbClr val="00B050"/>
                </a:solidFill>
              </a:rPr>
              <a:t>διαδικαστική γνώση (πως το κάνουν)</a:t>
            </a:r>
            <a:endParaRPr lang="el-GR" dirty="0" smtClean="0"/>
          </a:p>
          <a:p>
            <a:pPr>
              <a:buNone/>
            </a:pPr>
            <a:r>
              <a:rPr lang="el-GR" dirty="0" err="1" smtClean="0">
                <a:solidFill>
                  <a:srgbClr val="00B050"/>
                </a:solidFill>
              </a:rPr>
              <a:t>Πλαισιοθετημένη</a:t>
            </a:r>
            <a:r>
              <a:rPr lang="el-GR" dirty="0" smtClean="0">
                <a:solidFill>
                  <a:srgbClr val="00B050"/>
                </a:solidFill>
              </a:rPr>
              <a:t> γνώση (πότε και γιατί) </a:t>
            </a:r>
            <a:endParaRPr lang="el-GR" dirty="0" smtClean="0"/>
          </a:p>
          <a:p>
            <a:pPr>
              <a:buNone/>
            </a:pPr>
            <a:r>
              <a:rPr lang="el-GR" dirty="0" smtClean="0">
                <a:solidFill>
                  <a:srgbClr val="00B050"/>
                </a:solidFill>
              </a:rPr>
              <a:t>(</a:t>
            </a:r>
            <a:r>
              <a:rPr lang="el-GR" dirty="0" err="1" smtClean="0">
                <a:solidFill>
                  <a:srgbClr val="00B050"/>
                </a:solidFill>
              </a:rPr>
              <a:t>ΜΔΜ</a:t>
            </a:r>
            <a:r>
              <a:rPr lang="el-GR" dirty="0" smtClean="0">
                <a:solidFill>
                  <a:srgbClr val="00B050"/>
                </a:solidFill>
              </a:rPr>
              <a:t> ) μνήμη εργασίας.</a:t>
            </a:r>
          </a:p>
          <a:p>
            <a:pPr>
              <a:buNone/>
            </a:pPr>
            <a:r>
              <a:rPr lang="el-GR" dirty="0" smtClean="0"/>
              <a:t> Δεν είναι σίγουρο ότι θα έχουν την ικανότητα εκτέλεσης.</a:t>
            </a:r>
          </a:p>
          <a:p>
            <a:pPr>
              <a:buNone/>
            </a:pPr>
            <a:r>
              <a:rPr lang="el-GR" dirty="0" smtClean="0"/>
              <a:t>Η ικανότητα εκτέλεσης αποκτάται μετά από πολλές προσπάθειες.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3. </a:t>
            </a:r>
            <a:r>
              <a:rPr lang="el-GR" dirty="0" smtClean="0">
                <a:solidFill>
                  <a:srgbClr val="0070C0"/>
                </a:solidFill>
              </a:rPr>
              <a:t>Τελικό -Αυτόνομο Στάδιο </a:t>
            </a:r>
            <a:r>
              <a:rPr lang="el-GR" dirty="0" smtClean="0"/>
              <a:t>Μάθησης</a:t>
            </a:r>
            <a:r>
              <a:rPr lang="el-GR" b="1" i="1" u="sng" dirty="0" smtClean="0"/>
              <a:t> (αθλητής – διδάσκων)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Όλες οι γνώσεις </a:t>
            </a:r>
            <a:r>
              <a:rPr lang="el-GR" dirty="0" smtClean="0">
                <a:solidFill>
                  <a:srgbClr val="0070C0"/>
                </a:solidFill>
              </a:rPr>
              <a:t>δηλωτική-κινητική - </a:t>
            </a:r>
            <a:r>
              <a:rPr lang="el-GR" dirty="0" err="1" smtClean="0">
                <a:solidFill>
                  <a:srgbClr val="0070C0"/>
                </a:solidFill>
              </a:rPr>
              <a:t>πλαισιοθετημένη</a:t>
            </a:r>
            <a:endParaRPr lang="el-G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l-GR" dirty="0" smtClean="0"/>
              <a:t>εκτελείται αυτόνομα με </a:t>
            </a:r>
            <a:r>
              <a:rPr lang="el-GR" dirty="0" err="1" smtClean="0"/>
              <a:t>ανάσυρση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χρήση </a:t>
            </a:r>
            <a:r>
              <a:rPr lang="el-GR" dirty="0" smtClean="0">
                <a:solidFill>
                  <a:srgbClr val="0070C0"/>
                </a:solidFill>
              </a:rPr>
              <a:t>της μνήμης εργασίας </a:t>
            </a:r>
            <a:r>
              <a:rPr lang="el-GR" dirty="0" smtClean="0"/>
              <a:t>αφού αποθηκεύτηκε στην (</a:t>
            </a:r>
            <a:r>
              <a:rPr lang="el-GR" dirty="0" err="1" smtClean="0">
                <a:solidFill>
                  <a:srgbClr val="0070C0"/>
                </a:solidFill>
              </a:rPr>
              <a:t>ΜΜΑΔ</a:t>
            </a:r>
            <a:r>
              <a:rPr lang="el-GR" dirty="0" smtClean="0">
                <a:solidFill>
                  <a:srgbClr val="0070C0"/>
                </a:solidFill>
              </a:rPr>
              <a:t>)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  <a:p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3428992" y="1785926"/>
            <a:ext cx="14287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3500430" y="4429132"/>
            <a:ext cx="14287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ΣΗΜΕΡΑ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78647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  <a:p>
            <a:r>
              <a:rPr lang="el-GR" dirty="0" smtClean="0"/>
              <a:t>Με πιο λειτουργικό – </a:t>
            </a:r>
            <a:r>
              <a:rPr lang="el-GR" dirty="0" err="1" smtClean="0"/>
              <a:t>νευροφυσιολογικό</a:t>
            </a:r>
            <a:r>
              <a:rPr lang="el-GR" dirty="0" smtClean="0"/>
              <a:t> σύστημα του ανθρώπου μαθαίνουμε ; </a:t>
            </a:r>
          </a:p>
          <a:p>
            <a:endParaRPr lang="el-GR" dirty="0" smtClean="0"/>
          </a:p>
          <a:p>
            <a:r>
              <a:rPr lang="el-GR" dirty="0" smtClean="0"/>
              <a:t>Μήπως με την μνήμη;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  <a:p>
            <a:r>
              <a:rPr lang="el-GR" dirty="0" smtClean="0"/>
              <a:t>Τι σχέση έχει η μάθηση με την μνήμη;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  <a:p>
            <a:r>
              <a:rPr lang="el-GR" dirty="0" smtClean="0"/>
              <a:t>Ποια είναι τα είδη της μνήμης;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  <a:p>
            <a:r>
              <a:rPr lang="el-GR" dirty="0" smtClean="0"/>
              <a:t>Πως λειτουργεί ο μηχανισμός της μνήμης και μέσω αυτού μπορώ και εκτελώ την δεξιότητα (</a:t>
            </a:r>
            <a:r>
              <a:rPr lang="el-GR" dirty="0" err="1" smtClean="0"/>
              <a:t>π.χ</a:t>
            </a:r>
            <a:r>
              <a:rPr lang="el-GR" dirty="0" smtClean="0"/>
              <a:t>, πάσα πλασέ);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Θα καταλήξουμε</a:t>
            </a:r>
            <a:endParaRPr lang="el-G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214422"/>
            <a:ext cx="8001056" cy="4954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ΜΝΗΜΗ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42939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Το </a:t>
            </a:r>
            <a:r>
              <a:rPr lang="el-GR" dirty="0" err="1" smtClean="0"/>
              <a:t>νευροφυσιολογικό</a:t>
            </a:r>
            <a:r>
              <a:rPr lang="el-GR" dirty="0" smtClean="0"/>
              <a:t> σύστημα του ανθρώπου στο οποίο διατηρείται η γνώση ή κινητική γνώση (αθλητική δεξιότητα / τεχνική π.χ. πάσα πλασέ)</a:t>
            </a:r>
            <a:br>
              <a:rPr lang="el-GR" dirty="0" smtClean="0"/>
            </a:br>
            <a:endParaRPr lang="el-GR" dirty="0" smtClean="0"/>
          </a:p>
          <a:p>
            <a:pPr>
              <a:buNone/>
            </a:pPr>
            <a:r>
              <a:rPr lang="el-GR" dirty="0" smtClean="0"/>
              <a:t>Ο τύπος των γνώσεων που αποθηκεύονται στη μνήμη είναι διαφορετικών ειδών και μπορεί να είναι: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• </a:t>
            </a:r>
            <a:r>
              <a:rPr lang="el-GR" dirty="0" smtClean="0">
                <a:solidFill>
                  <a:srgbClr val="92D050"/>
                </a:solidFill>
              </a:rPr>
              <a:t>δηλωτική γνώση (</a:t>
            </a:r>
            <a:r>
              <a:rPr lang="el-GR" dirty="0" err="1" smtClean="0">
                <a:solidFill>
                  <a:srgbClr val="92D050"/>
                </a:solidFill>
              </a:rPr>
              <a:t>declarative</a:t>
            </a:r>
            <a:r>
              <a:rPr lang="el-GR" dirty="0" smtClean="0">
                <a:solidFill>
                  <a:srgbClr val="92D050"/>
                </a:solidFill>
              </a:rPr>
              <a:t> </a:t>
            </a:r>
            <a:r>
              <a:rPr lang="el-GR" dirty="0" err="1" smtClean="0">
                <a:solidFill>
                  <a:srgbClr val="92D050"/>
                </a:solidFill>
              </a:rPr>
              <a:t>knowledge</a:t>
            </a:r>
            <a:r>
              <a:rPr lang="el-GR" dirty="0" smtClean="0">
                <a:solidFill>
                  <a:srgbClr val="92D050"/>
                </a:solidFill>
              </a:rPr>
              <a:t>),     τι;</a:t>
            </a:r>
          </a:p>
          <a:p>
            <a:pPr>
              <a:buNone/>
            </a:pPr>
            <a:r>
              <a:rPr lang="el-GR" dirty="0" smtClean="0"/>
              <a:t>• </a:t>
            </a:r>
            <a:r>
              <a:rPr lang="el-GR" dirty="0" smtClean="0">
                <a:solidFill>
                  <a:srgbClr val="00B0F0"/>
                </a:solidFill>
              </a:rPr>
              <a:t>διαδικαστική γνώση (</a:t>
            </a:r>
            <a:r>
              <a:rPr lang="el-GR" dirty="0" err="1" smtClean="0">
                <a:solidFill>
                  <a:srgbClr val="00B0F0"/>
                </a:solidFill>
              </a:rPr>
              <a:t>procedural</a:t>
            </a:r>
            <a:r>
              <a:rPr lang="el-GR" dirty="0" smtClean="0">
                <a:solidFill>
                  <a:srgbClr val="00B0F0"/>
                </a:solidFill>
              </a:rPr>
              <a:t> </a:t>
            </a:r>
            <a:r>
              <a:rPr lang="el-GR" dirty="0" err="1" smtClean="0">
                <a:solidFill>
                  <a:srgbClr val="00B0F0"/>
                </a:solidFill>
              </a:rPr>
              <a:t>knowledge</a:t>
            </a:r>
            <a:r>
              <a:rPr lang="el-GR" dirty="0" smtClean="0">
                <a:solidFill>
                  <a:srgbClr val="00B0F0"/>
                </a:solidFill>
              </a:rPr>
              <a:t>),   πως;</a:t>
            </a:r>
          </a:p>
          <a:p>
            <a:pPr>
              <a:buNone/>
            </a:pPr>
            <a:r>
              <a:rPr lang="el-GR" dirty="0" smtClean="0"/>
              <a:t>• </a:t>
            </a:r>
            <a:r>
              <a:rPr lang="el-GR" dirty="0" err="1" smtClean="0">
                <a:solidFill>
                  <a:schemeClr val="accent6">
                    <a:lumMod val="50000"/>
                  </a:schemeClr>
                </a:solidFill>
              </a:rPr>
              <a:t>πλαισιοθετημένη</a:t>
            </a:r>
            <a:r>
              <a:rPr lang="el-GR" dirty="0" smtClean="0">
                <a:solidFill>
                  <a:schemeClr val="accent6">
                    <a:lumMod val="50000"/>
                  </a:schemeClr>
                </a:solidFill>
              </a:rPr>
              <a:t> γνώση ( </a:t>
            </a:r>
            <a:r>
              <a:rPr lang="el-GR" dirty="0" err="1" smtClean="0">
                <a:solidFill>
                  <a:schemeClr val="accent6">
                    <a:lumMod val="50000"/>
                  </a:schemeClr>
                </a:solidFill>
              </a:rPr>
              <a:t>knowledge</a:t>
            </a:r>
            <a:r>
              <a:rPr lang="el-GR" dirty="0" smtClean="0">
                <a:solidFill>
                  <a:schemeClr val="accent6">
                    <a:lumMod val="50000"/>
                  </a:schemeClr>
                </a:solidFill>
              </a:rPr>
              <a:t>).  Πότε και γιατί;</a:t>
            </a:r>
          </a:p>
          <a:p>
            <a:pPr>
              <a:buNone/>
            </a:pPr>
            <a:r>
              <a:rPr lang="el-GR" dirty="0" smtClean="0">
                <a:solidFill>
                  <a:srgbClr val="FF0000"/>
                </a:solidFill>
              </a:rPr>
              <a:t>Ωχ τι έννοιες!!!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Ένας τρόπος για να χωρίσουμε τα είδη των γνώσεων που αποθηκεύονται στη Μνήμη είναι να τις χωρίσουμε ανάλογα με τις ερωτήσεις που απαντούν. </a:t>
            </a:r>
          </a:p>
          <a:p>
            <a:pPr>
              <a:buNone/>
            </a:pPr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35798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dirty="0" smtClean="0"/>
              <a:t> «τι;», </a:t>
            </a:r>
          </a:p>
          <a:p>
            <a:r>
              <a:rPr lang="el-GR" dirty="0" smtClean="0"/>
              <a:t>Η «δηλωτική» γνώση ερμηνεύει τη γνώση του </a:t>
            </a:r>
            <a:r>
              <a:rPr lang="el-GR" dirty="0" smtClean="0">
                <a:solidFill>
                  <a:srgbClr val="00B050"/>
                </a:solidFill>
              </a:rPr>
              <a:t>«τι πρέπει να κάνω»</a:t>
            </a:r>
            <a:r>
              <a:rPr lang="el-GR" dirty="0" smtClean="0"/>
              <a:t> για να εκτελεστεί μια δεξιότητα, εμπεριέχει δηλαδή όλες οι πληροφορίες, τους κανόνες και την αντίληψη της κινητικής εκτέλεσης</a:t>
            </a:r>
          </a:p>
          <a:p>
            <a:pPr>
              <a:buNone/>
            </a:pPr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  <a:p>
            <a:pPr>
              <a:buNone/>
            </a:pPr>
            <a:r>
              <a:rPr lang="el-GR" dirty="0" smtClean="0"/>
              <a:t> «πώς;», </a:t>
            </a:r>
          </a:p>
          <a:p>
            <a:r>
              <a:rPr lang="el-GR" dirty="0" smtClean="0"/>
              <a:t>Η «διαδικαστική» γνώση ερμηνεύει τη γνώση του «</a:t>
            </a:r>
            <a:r>
              <a:rPr lang="el-GR" dirty="0" smtClean="0">
                <a:solidFill>
                  <a:srgbClr val="00B050"/>
                </a:solidFill>
              </a:rPr>
              <a:t>πώς πρέπει να το κάνω</a:t>
            </a:r>
            <a:r>
              <a:rPr lang="el-GR" dirty="0" smtClean="0"/>
              <a:t>», π.χ. την ικανότητα εκτέλεσης της δεξιότητας. </a:t>
            </a:r>
          </a:p>
          <a:p>
            <a:pPr>
              <a:buNone/>
            </a:pPr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  <a:p>
            <a:pPr>
              <a:buNone/>
            </a:pPr>
            <a:r>
              <a:rPr lang="el-GR" dirty="0" smtClean="0"/>
              <a:t> «πότε και γιατί;» </a:t>
            </a:r>
          </a:p>
          <a:p>
            <a:r>
              <a:rPr lang="el-GR" dirty="0" smtClean="0"/>
              <a:t>Περιλαμβάνει ικανότητες για </a:t>
            </a:r>
            <a:r>
              <a:rPr lang="el-GR" dirty="0" smtClean="0">
                <a:solidFill>
                  <a:srgbClr val="00B050"/>
                </a:solidFill>
              </a:rPr>
              <a:t>πρόβλεψη</a:t>
            </a:r>
            <a:r>
              <a:rPr lang="el-GR" dirty="0" smtClean="0"/>
              <a:t>, λήψη </a:t>
            </a:r>
            <a:r>
              <a:rPr lang="el-GR" dirty="0" smtClean="0">
                <a:solidFill>
                  <a:srgbClr val="00B050"/>
                </a:solidFill>
              </a:rPr>
              <a:t>απόφασης</a:t>
            </a:r>
            <a:r>
              <a:rPr lang="el-GR" dirty="0" smtClean="0"/>
              <a:t> και επιλογή </a:t>
            </a:r>
            <a:r>
              <a:rPr lang="el-GR" dirty="0" smtClean="0">
                <a:solidFill>
                  <a:srgbClr val="00B050"/>
                </a:solidFill>
              </a:rPr>
              <a:t>απάντησης</a:t>
            </a:r>
            <a:r>
              <a:rPr lang="el-GR" dirty="0" smtClean="0"/>
              <a:t> προκειμένου να γίνει η κινητική εκτέλεση.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929354"/>
          </a:xfrm>
        </p:spPr>
        <p:txBody>
          <a:bodyPr/>
          <a:lstStyle/>
          <a:p>
            <a:r>
              <a:rPr lang="el-GR" dirty="0" smtClean="0"/>
              <a:t>Σκέψου όλα τα παραπάνω με την κινητική γνώση – δεξιότητα της πάσας πλασέ</a:t>
            </a:r>
          </a:p>
          <a:p>
            <a:pPr>
              <a:buNone/>
            </a:pPr>
            <a:r>
              <a:rPr lang="el-GR" dirty="0" smtClean="0"/>
              <a:t>Τι;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 smtClean="0"/>
              <a:t>Πως;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 smtClean="0"/>
              <a:t>Πότε και γιατί;</a:t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l-GR" dirty="0" smtClean="0"/>
              <a:t>Κινητική Μάθηση  και Μνήμη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Σύνολο διεργασιών (εκμάθηση – εξάσκηση) και η εμπειρία που οδηγούν σε σχετικά μόνιμες αλλαγές στην δεξιοτεχνική κινητική απόδοση (π.χ. πάσα πλασέ). </a:t>
            </a:r>
            <a:br>
              <a:rPr lang="el-GR" dirty="0" smtClean="0"/>
            </a:br>
            <a:endParaRPr lang="el-GR" dirty="0" smtClean="0"/>
          </a:p>
          <a:p>
            <a:pPr>
              <a:buNone/>
            </a:pPr>
            <a:r>
              <a:rPr lang="el-GR" dirty="0" smtClean="0">
                <a:solidFill>
                  <a:srgbClr val="FF0000"/>
                </a:solidFill>
              </a:rPr>
              <a:t>Χωρίς αποθήκευση δεν υπάρχει μόνιμη γνώση, κινητική ή άλλου είδους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Την κινητική δεξιότητα της </a:t>
            </a:r>
            <a:r>
              <a:rPr lang="el-GR" b="1" i="1" dirty="0" smtClean="0"/>
              <a:t>πάσας πλασέ</a:t>
            </a:r>
            <a:r>
              <a:rPr lang="en-US" b="1" i="1" dirty="0" smtClean="0"/>
              <a:t> </a:t>
            </a:r>
            <a:r>
              <a:rPr lang="en-US" b="1" u="sng" dirty="0" smtClean="0"/>
              <a:t>γ</a:t>
            </a:r>
            <a:r>
              <a:rPr lang="el-GR" b="1" u="sng" dirty="0" smtClean="0"/>
              <a:t>ια να την μάθεις </a:t>
            </a:r>
            <a:r>
              <a:rPr lang="el-GR" dirty="0" smtClean="0"/>
              <a:t>πρέπει να γίνουν διεργασίες ώστε να </a:t>
            </a:r>
            <a:r>
              <a:rPr lang="el-GR" dirty="0" smtClean="0">
                <a:solidFill>
                  <a:srgbClr val="FF0000"/>
                </a:solidFill>
              </a:rPr>
              <a:t>αποθηκευτεί στην μνήμη </a:t>
            </a:r>
            <a:r>
              <a:rPr lang="el-GR" dirty="0" smtClean="0"/>
              <a:t>και όταν χρειαστεί </a:t>
            </a:r>
            <a:r>
              <a:rPr lang="el-GR" dirty="0" smtClean="0">
                <a:solidFill>
                  <a:srgbClr val="FF0000"/>
                </a:solidFill>
              </a:rPr>
              <a:t>να ανασυρθεί </a:t>
            </a:r>
            <a:r>
              <a:rPr lang="el-GR" dirty="0" smtClean="0"/>
              <a:t>από εκεί και </a:t>
            </a:r>
            <a:r>
              <a:rPr lang="el-GR" dirty="0" smtClean="0">
                <a:solidFill>
                  <a:srgbClr val="FF0000"/>
                </a:solidFill>
              </a:rPr>
              <a:t>αυτόνομα να αναπαραχθεί</a:t>
            </a:r>
            <a:r>
              <a:rPr lang="el-GR" dirty="0" smtClean="0"/>
              <a:t> στον αγώνα</a:t>
            </a:r>
            <a:br>
              <a:rPr lang="el-GR" dirty="0" smtClean="0"/>
            </a:b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Η </a:t>
            </a:r>
            <a:r>
              <a:rPr lang="el-GR" dirty="0" smtClean="0">
                <a:solidFill>
                  <a:srgbClr val="00B050"/>
                </a:solidFill>
              </a:rPr>
              <a:t>αποθήκη</a:t>
            </a:r>
            <a:r>
              <a:rPr lang="el-GR" dirty="0" smtClean="0"/>
              <a:t> είναι η μνήμη και η </a:t>
            </a:r>
            <a:r>
              <a:rPr lang="el-GR" dirty="0" smtClean="0">
                <a:solidFill>
                  <a:srgbClr val="00B050"/>
                </a:solidFill>
              </a:rPr>
              <a:t>διεργασία</a:t>
            </a:r>
            <a:r>
              <a:rPr lang="el-GR" dirty="0" smtClean="0"/>
              <a:t> είναι η μάθηση το αποτέλεσμα είναι η </a:t>
            </a:r>
            <a:r>
              <a:rPr lang="el-GR" dirty="0" smtClean="0">
                <a:solidFill>
                  <a:srgbClr val="00B050"/>
                </a:solidFill>
              </a:rPr>
              <a:t>κινητική γνώση </a:t>
            </a:r>
            <a:r>
              <a:rPr lang="el-GR" dirty="0" smtClean="0"/>
              <a:t>(εκτέλεση της πάσας στο γήπεδο).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 smtClean="0"/>
              <a:t>Πώς ;</a:t>
            </a:r>
          </a:p>
          <a:p>
            <a:pPr>
              <a:buNone/>
            </a:pPr>
            <a:r>
              <a:rPr lang="el-GR" dirty="0" smtClean="0"/>
              <a:t>Η προπόνηση κάνει αυτή την διεργασία: θέλει να βάλει στην μνήμη την πάσα πλασέ και όταν χρειαστεί στο γήπεδο να την ανασύρει από την μνήμη και να την εκτελέσει.</a:t>
            </a:r>
          </a:p>
          <a:p>
            <a:pPr>
              <a:buNone/>
            </a:pPr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MNHMH</a:t>
            </a:r>
            <a:endParaRPr lang="el-GR" dirty="0"/>
          </a:p>
        </p:txBody>
      </p:sp>
      <p:pic>
        <p:nvPicPr>
          <p:cNvPr id="1026" name="Picture 2" descr="F:\Αισθητηρια καταγραφή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000108"/>
            <a:ext cx="8501122" cy="56436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MNHMH</a:t>
            </a:r>
            <a:endParaRPr lang="el-GR" dirty="0"/>
          </a:p>
        </p:txBody>
      </p:sp>
      <p:pic>
        <p:nvPicPr>
          <p:cNvPr id="2050" name="Picture 2" descr="F:\Βραχυχρονη μνήμη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785794"/>
            <a:ext cx="8143932" cy="56436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437</Words>
  <Application>Microsoft Office PowerPoint</Application>
  <PresentationFormat>Προβολή στην οθόνη (4:3)</PresentationFormat>
  <Paragraphs>109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Θέμα του Office</vt:lpstr>
      <vt:lpstr>Τι έχουμε κάνει ως τώρα</vt:lpstr>
      <vt:lpstr>ΣΗΜΕΡΑ</vt:lpstr>
      <vt:lpstr>Θα καταλήξουμε</vt:lpstr>
      <vt:lpstr>ΜΝΗΜΗ </vt:lpstr>
      <vt:lpstr>Διαφάνεια 5</vt:lpstr>
      <vt:lpstr>Διαφάνεια 6</vt:lpstr>
      <vt:lpstr>Διαφάνεια 7</vt:lpstr>
      <vt:lpstr>MNHMH</vt:lpstr>
      <vt:lpstr>MNHMH</vt:lpstr>
      <vt:lpstr>MNHMH</vt:lpstr>
      <vt:lpstr>Διαφάνεια 11</vt:lpstr>
      <vt:lpstr>Διαφάνεια 12</vt:lpstr>
      <vt:lpstr>Στάδια μάθηση σε σχέση με τα είδη γνώσης και τα είδη μνήμης </vt:lpstr>
      <vt:lpstr>καταλήξαμε</vt:lpstr>
      <vt:lpstr>Στάδια μάθηση σε σχέση με τα είδη γνώσης και τα είδη μνήμης με δεξιότητα π.χ. πάσα πλασέ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 έχουμε κάνει ως τώρα</dc:title>
  <dc:creator>Πέτσος Κυριάκος</dc:creator>
  <cp:lastModifiedBy>Πέτσος Κυριάκος</cp:lastModifiedBy>
  <cp:revision>19</cp:revision>
  <dcterms:created xsi:type="dcterms:W3CDTF">2022-03-09T10:39:57Z</dcterms:created>
  <dcterms:modified xsi:type="dcterms:W3CDTF">2022-03-10T10:29:37Z</dcterms:modified>
</cp:coreProperties>
</file>