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3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583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944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906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838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853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589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283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681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859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50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436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46553-4BCF-4494-A3F0-C28998343CD8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10B39-28BA-4D33-9F1E-173FD998A9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18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C%CE%AD%CE%BB%CE%B9%CF%83%CF%83%CE%B1" TargetMode="External"/><Relationship Id="rId3" Type="http://schemas.openxmlformats.org/officeDocument/2006/relationships/hyperlink" Target="https://el.wikipedia.org/wiki/%CE%A0%CE%B5%CF%80%CF%84%CE%AF%CE%B4%CE%B9%CE%BF" TargetMode="External"/><Relationship Id="rId7" Type="http://schemas.openxmlformats.org/officeDocument/2006/relationships/hyperlink" Target="https://el.wikipedia.org/wiki/%CE%88%CE%BD%CE%B6%CF%85%CE%BC%CE%BF" TargetMode="External"/><Relationship Id="rId2" Type="http://schemas.openxmlformats.org/officeDocument/2006/relationships/hyperlink" Target="https://el.wikipedia.org/wiki/%CE%94%CE%B7%CE%BB%CE%B7%CF%84%CE%AE%CF%81%CE%B9%CE%B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C%CE%B1%CE%BA%CF%81%CE%BF%CE%BC%CF%8C%CF%81%CE%B9%CE%BF" TargetMode="External"/><Relationship Id="rId5" Type="http://schemas.openxmlformats.org/officeDocument/2006/relationships/hyperlink" Target="https://el.wikipedia.org/wiki/%CE%99%CF%83%CF%84%CF%8C%CF%82_(%CE%B2%CE%B9%CE%BF%CE%BB%CE%BF%CE%B3%CE%AF%CE%B1)" TargetMode="External"/><Relationship Id="rId4" Type="http://schemas.openxmlformats.org/officeDocument/2006/relationships/hyperlink" Target="https://el.wikipedia.org/wiki/%CE%A0%CF%81%CF%89%CF%84%CE%B5%CE%90%CE%BD%CE%B7" TargetMode="External"/><Relationship Id="rId9" Type="http://schemas.openxmlformats.org/officeDocument/2006/relationships/hyperlink" Target="https://el.wikipedia.org/w/index.php?title=%CE%91%CE%BB%CE%BB%CE%B1%CE%BD%CF%84%CE%BF%CF%84%CE%BF%CE%BE%CE%AF%CE%BD%CE%B7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Υγιεινή - Μικροβιολογία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l-GR" sz="3600" b="1" dirty="0">
                <a:solidFill>
                  <a:srgbClr val="0070C0"/>
                </a:solidFill>
              </a:rPr>
              <a:t>Μάθημα </a:t>
            </a:r>
            <a:r>
              <a:rPr lang="el-GR" sz="3600" b="1" dirty="0" smtClean="0">
                <a:solidFill>
                  <a:srgbClr val="0070C0"/>
                </a:solidFill>
              </a:rPr>
              <a:t>1</a:t>
            </a:r>
            <a:r>
              <a:rPr lang="en-US" sz="3600" b="1" dirty="0" smtClean="0">
                <a:solidFill>
                  <a:srgbClr val="0070C0"/>
                </a:solidFill>
              </a:rPr>
              <a:t>2</a:t>
            </a:r>
            <a:r>
              <a:rPr lang="el-GR" sz="3600" b="1" baseline="30000" dirty="0" smtClean="0">
                <a:solidFill>
                  <a:srgbClr val="0070C0"/>
                </a:solidFill>
              </a:rPr>
              <a:t>ο</a:t>
            </a:r>
            <a:r>
              <a:rPr lang="el-GR" sz="3600" b="1" dirty="0" smtClean="0">
                <a:solidFill>
                  <a:srgbClr val="0070C0"/>
                </a:solidFill>
              </a:rPr>
              <a:t> </a:t>
            </a:r>
            <a:endParaRPr lang="el-GR" sz="3600" b="1" dirty="0">
              <a:solidFill>
                <a:srgbClr val="0070C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4554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Χρυσίζων Σταφυλόκοκκος</a:t>
            </a:r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Παθογένεια</a:t>
            </a:r>
          </a:p>
          <a:p>
            <a:pPr marL="0" indent="0">
              <a:buNone/>
            </a:pPr>
            <a:r>
              <a:rPr lang="el-GR" dirty="0"/>
              <a:t>Ο χρυσίζων Σταφυλόκοκκος προσβάλλει όλα τα όργανα και προκαλεί </a:t>
            </a:r>
            <a:r>
              <a:rPr lang="el-GR" b="1" dirty="0" smtClean="0"/>
              <a:t>πυώδεις φλεγμονές </a:t>
            </a:r>
            <a:r>
              <a:rPr lang="el-GR" dirty="0"/>
              <a:t>όπως: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Δερματικές σταφυλοκοκκιάσεις (δοθιήνας, ακμή)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Αποστήματα.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Οστεομυελίτιδα.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Σταφυλοκοκκική πνευμονία, εμπύημα, ενδοκαρδίτιδα.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Τροφικές δηλητηριάσεις οικογενειακές ή ομαδικές (κόλυβα).</a:t>
            </a:r>
          </a:p>
        </p:txBody>
      </p:sp>
    </p:spTree>
    <p:extLst>
      <p:ext uri="{BB962C8B-B14F-4D97-AF65-F5344CB8AC3E}">
        <p14:creationId xmlns:p14="http://schemas.microsoft.com/office/powerpoint/2010/main" val="447494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Χρυσίζων Σταφυλόκοκκος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Επιδημιολογία</a:t>
            </a:r>
          </a:p>
          <a:p>
            <a:pPr marL="0" indent="0">
              <a:buNone/>
            </a:pPr>
            <a:r>
              <a:rPr lang="el-GR" dirty="0"/>
              <a:t>Ο χρυσίζων Σταφυλόκοκκος </a:t>
            </a:r>
            <a:r>
              <a:rPr lang="el-GR" b="1" dirty="0">
                <a:solidFill>
                  <a:srgbClr val="FF0000"/>
                </a:solidFill>
              </a:rPr>
              <a:t>βρίσκεται συχνά στη μύτη, στα χέρια και στο </a:t>
            </a:r>
            <a:r>
              <a:rPr lang="el-GR" b="1" dirty="0" smtClean="0">
                <a:solidFill>
                  <a:srgbClr val="FF0000"/>
                </a:solidFill>
              </a:rPr>
              <a:t>στόμα </a:t>
            </a:r>
            <a:r>
              <a:rPr lang="el-GR" b="1" dirty="0">
                <a:solidFill>
                  <a:srgbClr val="FF0000"/>
                </a:solidFill>
              </a:rPr>
              <a:t>του ανθρώπου, χωρίς να προκαλεί νόσο. </a:t>
            </a:r>
            <a:r>
              <a:rPr lang="el-GR" sz="4400" u="sng" dirty="0">
                <a:solidFill>
                  <a:srgbClr val="002060"/>
                </a:solidFill>
              </a:rPr>
              <a:t>Όμως εύκολα μεταδίδεται από το </a:t>
            </a:r>
            <a:r>
              <a:rPr lang="el-GR" sz="4400" u="sng" dirty="0" smtClean="0">
                <a:solidFill>
                  <a:srgbClr val="002060"/>
                </a:solidFill>
              </a:rPr>
              <a:t>ιατρικό </a:t>
            </a:r>
            <a:r>
              <a:rPr lang="el-GR" sz="4400" u="sng" dirty="0">
                <a:solidFill>
                  <a:srgbClr val="002060"/>
                </a:solidFill>
              </a:rPr>
              <a:t>και νοσηλευτικό προσωπικό στους ασθενείς των νοσοκομείων με αποτέλεσμα </a:t>
            </a:r>
            <a:r>
              <a:rPr lang="el-GR" sz="4400" u="sng" dirty="0" smtClean="0">
                <a:solidFill>
                  <a:srgbClr val="002060"/>
                </a:solidFill>
              </a:rPr>
              <a:t>να προκαλούνται </a:t>
            </a:r>
            <a:r>
              <a:rPr lang="el-GR" sz="4400" u="sng" dirty="0">
                <a:solidFill>
                  <a:srgbClr val="002060"/>
                </a:solidFill>
              </a:rPr>
              <a:t>επιδημίες.</a:t>
            </a:r>
          </a:p>
        </p:txBody>
      </p:sp>
    </p:spTree>
    <p:extLst>
      <p:ext uri="{BB962C8B-B14F-4D97-AF65-F5344CB8AC3E}">
        <p14:creationId xmlns:p14="http://schemas.microsoft.com/office/powerpoint/2010/main" val="1191053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ΣΤΡΕΠΤΟΚΟΚΚΟΙ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002060"/>
                </a:solidFill>
              </a:rPr>
              <a:t>Είναι κόκκοι Gram θετικοί. </a:t>
            </a:r>
            <a:r>
              <a:rPr lang="el-GR" dirty="0"/>
              <a:t>Τα κύτταρά τους αναπτύσσονται το ένα δίπλα στο </a:t>
            </a:r>
            <a:r>
              <a:rPr lang="el-GR" dirty="0" smtClean="0"/>
              <a:t>άλλο και </a:t>
            </a:r>
            <a:r>
              <a:rPr lang="el-GR" dirty="0"/>
              <a:t>σχηματίζουν αλυσίδες εκτός απ’ τον Πνευμονιόκοκκο, που διατάσσεται ανά </a:t>
            </a:r>
            <a:r>
              <a:rPr lang="el-GR" dirty="0" smtClean="0"/>
              <a:t>ζεύγη </a:t>
            </a:r>
            <a:r>
              <a:rPr lang="el-GR" dirty="0"/>
              <a:t>(διπλόκοκκος).</a:t>
            </a:r>
          </a:p>
          <a:p>
            <a:pPr marL="0" indent="0">
              <a:buNone/>
            </a:pPr>
            <a:r>
              <a:rPr lang="el-GR" dirty="0"/>
              <a:t>Οι περισσότεροι προκαλούν αιμόλυση. Ανάλογα με την ιδιότητά τους αυτή, </a:t>
            </a:r>
            <a:r>
              <a:rPr lang="el-GR" dirty="0" smtClean="0"/>
              <a:t>χωρίζονται </a:t>
            </a:r>
            <a:r>
              <a:rPr lang="el-GR" dirty="0"/>
              <a:t>σε:</a:t>
            </a:r>
          </a:p>
          <a:p>
            <a:pPr marL="0" indent="0">
              <a:buNone/>
            </a:pPr>
            <a:r>
              <a:rPr lang="el-GR" dirty="0"/>
              <a:t>• β - αιμολυτικούς,</a:t>
            </a:r>
          </a:p>
          <a:p>
            <a:pPr marL="0" indent="0">
              <a:buNone/>
            </a:pPr>
            <a:r>
              <a:rPr lang="el-GR" dirty="0"/>
              <a:t>• α - αιμολυτικούς ή πρασινίζοντες,</a:t>
            </a:r>
          </a:p>
          <a:p>
            <a:pPr marL="0" indent="0">
              <a:buNone/>
            </a:pPr>
            <a:r>
              <a:rPr lang="el-GR" dirty="0"/>
              <a:t>• μη αιμολυτικούς.</a:t>
            </a:r>
          </a:p>
        </p:txBody>
      </p:sp>
    </p:spTree>
    <p:extLst>
      <p:ext uri="{BB962C8B-B14F-4D97-AF65-F5344CB8AC3E}">
        <p14:creationId xmlns:p14="http://schemas.microsoft.com/office/powerpoint/2010/main" val="3221999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Στρεπτόκοκκος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Οι στρεπτόκοκκοι που έχουν σχέση με τον άνθρωπο χωρίζονται σε </a:t>
            </a:r>
            <a:r>
              <a:rPr lang="el-GR" b="1" dirty="0"/>
              <a:t>5 ομάδες:</a:t>
            </a:r>
          </a:p>
          <a:p>
            <a:pPr marL="0" indent="0">
              <a:buNone/>
            </a:pPr>
            <a:r>
              <a:rPr lang="el-GR" dirty="0"/>
              <a:t>♦ Πυογόνοι στρεπτόκοκκοι.</a:t>
            </a:r>
          </a:p>
          <a:p>
            <a:pPr marL="0" indent="0">
              <a:buNone/>
            </a:pPr>
            <a:r>
              <a:rPr lang="el-GR" dirty="0"/>
              <a:t>♦ Στρεπτόκοκκοι του στόματος.</a:t>
            </a:r>
          </a:p>
          <a:p>
            <a:pPr marL="0" indent="0">
              <a:buNone/>
            </a:pPr>
            <a:r>
              <a:rPr lang="el-GR" dirty="0"/>
              <a:t>♦ Γαλακτικοί στρεπτόκοκκοι.</a:t>
            </a:r>
          </a:p>
          <a:p>
            <a:pPr marL="0" indent="0">
              <a:buNone/>
            </a:pPr>
            <a:r>
              <a:rPr lang="el-GR" dirty="0"/>
              <a:t>♦ Αναερόβιοι στρεπτόκοκκοι.</a:t>
            </a:r>
          </a:p>
          <a:p>
            <a:pPr marL="0" indent="0">
              <a:buNone/>
            </a:pPr>
            <a:r>
              <a:rPr lang="el-GR" dirty="0"/>
              <a:t>♦ Λοιποί στρεπτόκοκκοι</a:t>
            </a:r>
          </a:p>
        </p:txBody>
      </p:sp>
    </p:spTree>
    <p:extLst>
      <p:ext uri="{BB962C8B-B14F-4D97-AF65-F5344CB8AC3E}">
        <p14:creationId xmlns:p14="http://schemas.microsoft.com/office/powerpoint/2010/main" val="1266273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Στρεπτόκοκκος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/>
              <a:t>Παθογένεια</a:t>
            </a:r>
          </a:p>
          <a:p>
            <a:pPr marL="0" indent="0">
              <a:buNone/>
            </a:pPr>
            <a:r>
              <a:rPr lang="el-GR" dirty="0"/>
              <a:t>Η πιο συχνή ασθένεια από Στρεπτόκοκκο πυογόνο είναι </a:t>
            </a:r>
            <a:r>
              <a:rPr lang="el-GR" b="1" u="sng" dirty="0">
                <a:solidFill>
                  <a:srgbClr val="FF0000"/>
                </a:solidFill>
              </a:rPr>
              <a:t>η στρεπτοκοκκική αμυ-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FF0000"/>
                </a:solidFill>
              </a:rPr>
              <a:t>γδαλίτιδα με τις επιπλοκές της το περιαμυγδαλικό απόστημα, τη μέση πυώδη </a:t>
            </a:r>
            <a:r>
              <a:rPr lang="el-GR" b="1" u="sng" dirty="0" smtClean="0">
                <a:solidFill>
                  <a:srgbClr val="FF0000"/>
                </a:solidFill>
              </a:rPr>
              <a:t>ωτίτιδα</a:t>
            </a:r>
            <a:r>
              <a:rPr lang="el-GR" b="1" u="sng" dirty="0">
                <a:solidFill>
                  <a:srgbClr val="FF0000"/>
                </a:solidFill>
              </a:rPr>
              <a:t>, τη μηνιγγίτιδα και την ενδοκαρδίτιδα.</a:t>
            </a:r>
          </a:p>
          <a:p>
            <a:pPr marL="0" indent="0">
              <a:buNone/>
            </a:pPr>
            <a:r>
              <a:rPr lang="el-GR" dirty="0"/>
              <a:t>Ο επιλόχειος πυρετός μετά τον τοκετό και η οστρακιά στα παιδιά είναι πια σπά-</a:t>
            </a:r>
          </a:p>
          <a:p>
            <a:pPr marL="0" indent="0">
              <a:buNone/>
            </a:pPr>
            <a:r>
              <a:rPr lang="el-GR" dirty="0"/>
              <a:t>νιες, από τότε που εφαρμόζεται η αντισηψία και ανακαλύφθηκαν τα αντιβιοτικά.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FF0000"/>
                </a:solidFill>
              </a:rPr>
              <a:t>Πολύ σοβαρές είναι οι μεταστρεπτοκοκκικές λοιμώξεις, όπως ο </a:t>
            </a:r>
            <a:r>
              <a:rPr lang="el-GR" sz="5200" b="1" u="sng" dirty="0">
                <a:solidFill>
                  <a:srgbClr val="FF0000"/>
                </a:solidFill>
              </a:rPr>
              <a:t>ρευματικός </a:t>
            </a:r>
            <a:r>
              <a:rPr lang="el-GR" sz="5200" b="1" u="sng" dirty="0" smtClean="0">
                <a:solidFill>
                  <a:srgbClr val="FF0000"/>
                </a:solidFill>
              </a:rPr>
              <a:t>πυρετός </a:t>
            </a:r>
            <a:r>
              <a:rPr lang="el-GR" sz="5200" b="1" u="sng" dirty="0">
                <a:solidFill>
                  <a:srgbClr val="FF0000"/>
                </a:solidFill>
              </a:rPr>
              <a:t>και η οξεία σπειραματονεφρίτιδα</a:t>
            </a:r>
            <a:r>
              <a:rPr lang="el-GR" b="1" u="sng" dirty="0">
                <a:solidFill>
                  <a:srgbClr val="FF0000"/>
                </a:solidFill>
              </a:rPr>
              <a:t>. Εμφανίζονται 2-3 εβδομάδες μετά από </a:t>
            </a:r>
            <a:r>
              <a:rPr lang="el-GR" b="1" u="sng" dirty="0" smtClean="0">
                <a:solidFill>
                  <a:srgbClr val="FF0000"/>
                </a:solidFill>
              </a:rPr>
              <a:t>την οξεία </a:t>
            </a:r>
            <a:r>
              <a:rPr lang="el-GR" b="1" u="sng" dirty="0">
                <a:solidFill>
                  <a:srgbClr val="FF0000"/>
                </a:solidFill>
              </a:rPr>
              <a:t>πυώδη αμυγδαλίτιδα.</a:t>
            </a:r>
          </a:p>
        </p:txBody>
      </p:sp>
    </p:spTree>
    <p:extLst>
      <p:ext uri="{BB962C8B-B14F-4D97-AF65-F5344CB8AC3E}">
        <p14:creationId xmlns:p14="http://schemas.microsoft.com/office/powerpoint/2010/main" val="3171899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Πνευμονιόκοκκος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Παθογένεια</a:t>
            </a:r>
          </a:p>
          <a:p>
            <a:pPr marL="0" indent="0">
              <a:buNone/>
            </a:pPr>
            <a:r>
              <a:rPr lang="el-GR" dirty="0"/>
              <a:t>Το παχύ έλυτρό του που τον προστατεύει από </a:t>
            </a:r>
            <a:r>
              <a:rPr lang="el-GR" dirty="0" smtClean="0"/>
              <a:t>τις αμυντικές </a:t>
            </a:r>
            <a:r>
              <a:rPr lang="el-GR" dirty="0"/>
              <a:t>δυνάμεις του οργανισμού τον βοηθάει </a:t>
            </a:r>
            <a:r>
              <a:rPr lang="el-GR" dirty="0" smtClean="0"/>
              <a:t>να </a:t>
            </a:r>
            <a:r>
              <a:rPr lang="el-GR" b="1" dirty="0" smtClean="0">
                <a:solidFill>
                  <a:srgbClr val="FF0000"/>
                </a:solidFill>
              </a:rPr>
              <a:t>μπαίνει </a:t>
            </a:r>
            <a:r>
              <a:rPr lang="el-GR" b="1" dirty="0">
                <a:solidFill>
                  <a:srgbClr val="FF0000"/>
                </a:solidFill>
              </a:rPr>
              <a:t>μέσα στους ιστούς</a:t>
            </a:r>
            <a:r>
              <a:rPr lang="el-GR" dirty="0"/>
              <a:t>. Προκαλεί οξείες </a:t>
            </a:r>
            <a:r>
              <a:rPr lang="el-GR" dirty="0" smtClean="0"/>
              <a:t>λοιμώξεις </a:t>
            </a:r>
            <a:r>
              <a:rPr lang="el-GR" dirty="0"/>
              <a:t>όπως: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Λοβώδη πνευμονία.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Μέση πυώδη ωτίτιδα.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Μηνιγγίτιδα.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• Μικροβιαιμία - Σηψαιμία.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Δεν παράγει ισχυρές τοξίνες.</a:t>
            </a:r>
          </a:p>
        </p:txBody>
      </p:sp>
    </p:spTree>
    <p:extLst>
      <p:ext uri="{BB962C8B-B14F-4D97-AF65-F5344CB8AC3E}">
        <p14:creationId xmlns:p14="http://schemas.microsoft.com/office/powerpoint/2010/main" val="4173309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ΕΝΤΕΡΟΚΟΚΚΟΣ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Οι εντερόκοκκοι </a:t>
            </a:r>
            <a:r>
              <a:rPr lang="el-GR" i="1" dirty="0"/>
              <a:t>(Enterococcus) </a:t>
            </a:r>
            <a:r>
              <a:rPr lang="el-GR" dirty="0"/>
              <a:t>είναι </a:t>
            </a:r>
            <a:r>
              <a:rPr lang="el-GR" b="1" dirty="0"/>
              <a:t>Gram θετικοί ωοειδείς κόκκοι</a:t>
            </a:r>
            <a:r>
              <a:rPr lang="el-GR" dirty="0"/>
              <a:t>. </a:t>
            </a:r>
            <a:r>
              <a:rPr lang="el-GR" dirty="0" smtClean="0"/>
              <a:t>Είναι </a:t>
            </a:r>
            <a:r>
              <a:rPr lang="el-GR" dirty="0"/>
              <a:t>μικρόβιο που ζει στο έντερο, χωρίς να προκαλεί λοίμωξη.</a:t>
            </a:r>
          </a:p>
          <a:p>
            <a:pPr marL="0" indent="0">
              <a:buNone/>
            </a:pPr>
            <a:r>
              <a:rPr lang="el-GR" b="1" dirty="0"/>
              <a:t>Προκαλεί </a:t>
            </a:r>
            <a:r>
              <a:rPr lang="el-GR" b="1" u="sng" dirty="0">
                <a:solidFill>
                  <a:srgbClr val="FF0000"/>
                </a:solidFill>
              </a:rPr>
              <a:t>κυρίως ουρολοιμώξεις και υποξεία μικροβιακή ενδοκαρδίτιδα.</a:t>
            </a:r>
          </a:p>
          <a:p>
            <a:pPr marL="0" indent="0">
              <a:buNone/>
            </a:pPr>
            <a:r>
              <a:rPr lang="el-GR" sz="3600" b="1" u="sng" dirty="0" smtClean="0">
                <a:solidFill>
                  <a:srgbClr val="FF0000"/>
                </a:solidFill>
              </a:rPr>
              <a:t>Είναι </a:t>
            </a:r>
            <a:r>
              <a:rPr lang="el-GR" sz="3600" b="1" u="sng" dirty="0">
                <a:solidFill>
                  <a:srgbClr val="FF0000"/>
                </a:solidFill>
              </a:rPr>
              <a:t>μικρόβιο ανθεκτικό στα αντιβιοτικά</a:t>
            </a:r>
            <a:r>
              <a:rPr lang="el-GR" sz="3600" b="1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el-GR" sz="3600" b="1" smtClean="0"/>
              <a:t>Προκαλεί </a:t>
            </a:r>
            <a:r>
              <a:rPr lang="el-GR" sz="3600" dirty="0"/>
              <a:t>κυρίως ουρολοιμώξεις και υποξεία μικροβιακή ενδοκαρδίτιδα.</a:t>
            </a:r>
            <a:endParaRPr lang="el-GR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46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163"/>
          </a:xfrm>
        </p:spPr>
        <p:txBody>
          <a:bodyPr/>
          <a:lstStyle/>
          <a:p>
            <a:r>
              <a:rPr lang="el-GR" b="1" dirty="0"/>
              <a:t>ΝΑΪΣΣΕΡΙΕΣ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1288"/>
            <a:ext cx="10515600" cy="5015675"/>
          </a:xfrm>
        </p:spPr>
        <p:txBody>
          <a:bodyPr/>
          <a:lstStyle/>
          <a:p>
            <a:r>
              <a:rPr lang="el-GR" dirty="0" smtClean="0"/>
              <a:t>Οι Ναϊσσέριες είναι </a:t>
            </a:r>
            <a:r>
              <a:rPr lang="el-GR" b="1" dirty="0" smtClean="0"/>
              <a:t>Gram αρνητικοί </a:t>
            </a:r>
            <a:r>
              <a:rPr lang="el-GR" dirty="0" smtClean="0"/>
              <a:t>διπλόκοκκοι σε σχήμα κόκκων καφέ με τις κοίλες επιφάνειές τους αντικριστά. Δίνουν θετικές τις δοκιμασίες οξειδάσης και καταλάσης. </a:t>
            </a:r>
            <a:r>
              <a:rPr lang="el-GR" dirty="0" smtClean="0">
                <a:solidFill>
                  <a:srgbClr val="FF0000"/>
                </a:solidFill>
              </a:rPr>
              <a:t>Τα κυριότερα είδη είναι η ναϊσσέρι</a:t>
            </a:r>
            <a:r>
              <a:rPr lang="el-GR" b="1" dirty="0" smtClean="0">
                <a:solidFill>
                  <a:srgbClr val="FF0000"/>
                </a:solidFill>
              </a:rPr>
              <a:t> Ναϊσσέρια της γονόρροιας ή Γονόκοκκος </a:t>
            </a:r>
            <a:r>
              <a:rPr lang="el-GR" dirty="0"/>
              <a:t>και η ναϊσσέρια </a:t>
            </a:r>
            <a:r>
              <a:rPr lang="el-GR" dirty="0" smtClean="0"/>
              <a:t>της </a:t>
            </a:r>
            <a:r>
              <a:rPr lang="el-GR" dirty="0" smtClean="0">
                <a:solidFill>
                  <a:srgbClr val="FF0000"/>
                </a:solidFill>
              </a:rPr>
              <a:t>μηνιγγίτιδας</a:t>
            </a:r>
            <a:r>
              <a:rPr lang="el-GR" dirty="0"/>
              <a:t>.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Ο </a:t>
            </a:r>
            <a:r>
              <a:rPr lang="el-GR" dirty="0"/>
              <a:t>Γονόκοκκος </a:t>
            </a:r>
            <a:r>
              <a:rPr lang="el-GR" i="1" dirty="0"/>
              <a:t>(Neisseria gonorrhoeae) </a:t>
            </a:r>
            <a:r>
              <a:rPr lang="el-GR" dirty="0"/>
              <a:t>είναι μικρόβιο που ζει μόνο στους </a:t>
            </a:r>
            <a:r>
              <a:rPr lang="el-GR" dirty="0" smtClean="0"/>
              <a:t>βλεννογόνους </a:t>
            </a:r>
            <a:r>
              <a:rPr lang="el-GR" dirty="0"/>
              <a:t>του ανθρώπου: στην ουρήθρα, στον τράχηλο της μήτρας, στο φάρυγγα </a:t>
            </a:r>
            <a:r>
              <a:rPr lang="el-GR" dirty="0" smtClean="0"/>
              <a:t>και στο </a:t>
            </a:r>
            <a:r>
              <a:rPr lang="el-GR" dirty="0"/>
              <a:t>ορθό. </a:t>
            </a:r>
          </a:p>
        </p:txBody>
      </p:sp>
    </p:spTree>
    <p:extLst>
      <p:ext uri="{BB962C8B-B14F-4D97-AF65-F5344CB8AC3E}">
        <p14:creationId xmlns:p14="http://schemas.microsoft.com/office/powerpoint/2010/main" val="351175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Ο Γονόκοκκος </a:t>
            </a:r>
            <a:r>
              <a:rPr lang="el-GR" sz="3600" i="1" dirty="0"/>
              <a:t>(Neisseria gonorrhoeae) </a:t>
            </a:r>
            <a:r>
              <a:rPr lang="el-GR" sz="3600" dirty="0"/>
              <a:t>είναι </a:t>
            </a:r>
            <a:r>
              <a:rPr lang="el-GR" sz="3600" b="1" dirty="0">
                <a:solidFill>
                  <a:srgbClr val="FF0000"/>
                </a:solidFill>
              </a:rPr>
              <a:t>μικρόβιο που ζει μόνο στους βλεννογόνους του ανθρώπου: στην ουρήθρα, στον τράχηλο της μήτρας, στο φάρυγγα και στο ορθό.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/>
              <a:t>Επιδημιολογία</a:t>
            </a: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</a:rPr>
              <a:t>Μεταδίδεται με άμεση επαφή, κυρίως γενετήσια</a:t>
            </a:r>
            <a:r>
              <a:rPr lang="el-GR" dirty="0"/>
              <a:t>. Είναι ευαίσθητο στο </a:t>
            </a:r>
            <a:r>
              <a:rPr lang="el-GR" dirty="0" smtClean="0"/>
              <a:t>περιβάλλον </a:t>
            </a:r>
            <a:r>
              <a:rPr lang="el-GR" dirty="0"/>
              <a:t>και καταστρέφεται γρήγορα.</a:t>
            </a:r>
          </a:p>
          <a:p>
            <a:pPr marL="0" indent="0">
              <a:buNone/>
            </a:pPr>
            <a:r>
              <a:rPr lang="el-GR" dirty="0"/>
              <a:t>Η πιο επικίνδυνη πηγή μόλυνσης είναι οι </a:t>
            </a:r>
            <a:r>
              <a:rPr lang="el-GR" b="1" dirty="0">
                <a:solidFill>
                  <a:srgbClr val="FF0000"/>
                </a:solidFill>
              </a:rPr>
              <a:t>γυναίκες, επειδή πολύ συχνά δεν </a:t>
            </a:r>
            <a:r>
              <a:rPr lang="el-GR" b="1" dirty="0" smtClean="0">
                <a:solidFill>
                  <a:srgbClr val="FF0000"/>
                </a:solidFill>
              </a:rPr>
              <a:t>έχουν συμπτώματα </a:t>
            </a:r>
            <a:r>
              <a:rPr lang="el-GR" b="1" dirty="0">
                <a:solidFill>
                  <a:srgbClr val="FF0000"/>
                </a:solidFill>
              </a:rPr>
              <a:t>ασθένειας.</a:t>
            </a:r>
          </a:p>
          <a:p>
            <a:pPr marL="0" indent="0">
              <a:buNone/>
            </a:pPr>
            <a:r>
              <a:rPr lang="el-GR" dirty="0"/>
              <a:t>Το νεογνό μπορεί να πάθει </a:t>
            </a:r>
            <a:r>
              <a:rPr lang="el-GR" b="1" u="sng" dirty="0">
                <a:solidFill>
                  <a:srgbClr val="FF0000"/>
                </a:solidFill>
              </a:rPr>
              <a:t>γονοκοκκική οφθαλμία κατά τη διάρκεια του </a:t>
            </a:r>
            <a:r>
              <a:rPr lang="el-GR" b="1" u="sng" dirty="0" smtClean="0">
                <a:solidFill>
                  <a:srgbClr val="FF0000"/>
                </a:solidFill>
              </a:rPr>
              <a:t>τοκετού από </a:t>
            </a:r>
            <a:r>
              <a:rPr lang="el-GR" b="1" u="sng" dirty="0">
                <a:solidFill>
                  <a:srgbClr val="FF0000"/>
                </a:solidFill>
              </a:rPr>
              <a:t>τον τράχηλο της μήτρας, που φέρει το γονόκοκκο. Είναι σοβαρή πάθηση </a:t>
            </a:r>
            <a:r>
              <a:rPr lang="el-GR" b="1" u="sng" dirty="0" smtClean="0">
                <a:solidFill>
                  <a:srgbClr val="FF0000"/>
                </a:solidFill>
              </a:rPr>
              <a:t>και μπορεί </a:t>
            </a:r>
            <a:r>
              <a:rPr lang="el-GR" b="1" u="sng" dirty="0">
                <a:solidFill>
                  <a:srgbClr val="FF0000"/>
                </a:solidFill>
              </a:rPr>
              <a:t>να οδηγήσει σε τύφλωση</a:t>
            </a:r>
            <a:r>
              <a:rPr lang="el-GR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l-GR" dirty="0"/>
              <a:t>Αυτομόλυνση των ματιών μπορεί να γίνει με τα χέρια του ασθενή από το πύο</a:t>
            </a:r>
          </a:p>
          <a:p>
            <a:pPr marL="0" indent="0">
              <a:buNone/>
            </a:pPr>
            <a:r>
              <a:rPr lang="el-GR" dirty="0"/>
              <a:t>της ουρηθρίτιδας.</a:t>
            </a:r>
          </a:p>
          <a:p>
            <a:pPr marL="0" indent="0">
              <a:buNone/>
            </a:pPr>
            <a:r>
              <a:rPr lang="el-GR" dirty="0"/>
              <a:t>Ο Γονόκοκκος διαθέτει ινίδια, που τον βοηθάνε να προσκολλάται στους ιστούς.</a:t>
            </a:r>
          </a:p>
          <a:p>
            <a:pPr marL="0" indent="0">
              <a:buNone/>
            </a:pPr>
            <a:endParaRPr lang="el-GR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44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Γονόκοκκος - </a:t>
            </a:r>
            <a:r>
              <a:rPr lang="el-GR" b="1" dirty="0"/>
              <a:t>Παθογένεια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</a:t>
            </a:r>
            <a:r>
              <a:rPr lang="el-GR" dirty="0"/>
              <a:t>Γονόκοκκος προκαλεί πυώδεις φλεγμονές στην ουρήθρα </a:t>
            </a:r>
            <a:r>
              <a:rPr lang="el-GR" b="1" dirty="0"/>
              <a:t>(Βλεννόρροια) </a:t>
            </a:r>
            <a:r>
              <a:rPr lang="el-GR" dirty="0" smtClean="0"/>
              <a:t>και μπορεί </a:t>
            </a:r>
            <a:r>
              <a:rPr lang="el-GR" dirty="0"/>
              <a:t>να προσβάλει τους γύρω ιστούς ή να </a:t>
            </a:r>
            <a:r>
              <a:rPr lang="el-GR" dirty="0">
                <a:solidFill>
                  <a:srgbClr val="FF0000"/>
                </a:solidFill>
              </a:rPr>
              <a:t>προκαλέσει λοιμώξεις σε όργανα </a:t>
            </a:r>
            <a:r>
              <a:rPr lang="el-GR" dirty="0" smtClean="0">
                <a:solidFill>
                  <a:srgbClr val="FF0000"/>
                </a:solidFill>
              </a:rPr>
              <a:t>που βρίσκονται </a:t>
            </a:r>
            <a:r>
              <a:rPr lang="el-GR" dirty="0">
                <a:solidFill>
                  <a:srgbClr val="FF0000"/>
                </a:solidFill>
              </a:rPr>
              <a:t>μακρυά μεταφερόμενος με το αίμα, όπως αρθρίτιδα, ενδοκαρδίτιδα </a:t>
            </a:r>
            <a:r>
              <a:rPr lang="el-GR" dirty="0" smtClean="0">
                <a:solidFill>
                  <a:srgbClr val="FF0000"/>
                </a:solidFill>
              </a:rPr>
              <a:t>και </a:t>
            </a:r>
            <a:r>
              <a:rPr lang="el-GR" dirty="0">
                <a:solidFill>
                  <a:srgbClr val="FF0000"/>
                </a:solidFill>
              </a:rPr>
              <a:t>μηνιγγίτιδα. </a:t>
            </a:r>
            <a:r>
              <a:rPr lang="el-GR" dirty="0"/>
              <a:t>Στα μικρά κορίτσια προκαλεί </a:t>
            </a:r>
            <a:r>
              <a:rPr lang="el-GR" dirty="0">
                <a:solidFill>
                  <a:srgbClr val="FF0000"/>
                </a:solidFill>
              </a:rPr>
              <a:t>αιδιοκολπίτιδα </a:t>
            </a:r>
            <a:r>
              <a:rPr lang="el-GR" dirty="0"/>
              <a:t>και στους </a:t>
            </a:r>
            <a:r>
              <a:rPr lang="el-GR" dirty="0" smtClean="0"/>
              <a:t>ομοφυλόφιλους άνδρες </a:t>
            </a:r>
            <a:r>
              <a:rPr lang="el-GR" dirty="0">
                <a:solidFill>
                  <a:srgbClr val="FF0000"/>
                </a:solidFill>
              </a:rPr>
              <a:t>ορθοπρωκτίτιδα.</a:t>
            </a:r>
            <a:r>
              <a:rPr lang="el-GR" dirty="0"/>
              <a:t> </a:t>
            </a:r>
            <a:r>
              <a:rPr lang="el-GR" sz="3200" dirty="0">
                <a:solidFill>
                  <a:srgbClr val="FF0000"/>
                </a:solidFill>
              </a:rPr>
              <a:t>Στις γυναίκες μπορεί να επεκταθεί στις σάλπιγγες και </a:t>
            </a:r>
            <a:r>
              <a:rPr lang="el-GR" sz="3200" dirty="0" smtClean="0">
                <a:solidFill>
                  <a:srgbClr val="FF0000"/>
                </a:solidFill>
              </a:rPr>
              <a:t>στους άνδρες </a:t>
            </a:r>
            <a:r>
              <a:rPr lang="el-GR" sz="3200" dirty="0">
                <a:solidFill>
                  <a:srgbClr val="FF0000"/>
                </a:solidFill>
              </a:rPr>
              <a:t>στους όρχεις με πιθανότητα </a:t>
            </a:r>
            <a:r>
              <a:rPr lang="el-GR" sz="3200" b="1" dirty="0">
                <a:solidFill>
                  <a:srgbClr val="FF0000"/>
                </a:solidFill>
              </a:rPr>
              <a:t>στείρωσης, </a:t>
            </a:r>
            <a:r>
              <a:rPr lang="el-GR" sz="3200" dirty="0">
                <a:solidFill>
                  <a:srgbClr val="FF0000"/>
                </a:solidFill>
              </a:rPr>
              <a:t>αν δεν αντιμετωπισθεί.</a:t>
            </a:r>
          </a:p>
        </p:txBody>
      </p:sp>
    </p:spTree>
    <p:extLst>
      <p:ext uri="{BB962C8B-B14F-4D97-AF65-F5344CB8AC3E}">
        <p14:creationId xmlns:p14="http://schemas.microsoft.com/office/powerpoint/2010/main" val="2240005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6">
                    <a:lumMod val="50000"/>
                  </a:schemeClr>
                </a:solidFill>
              </a:rPr>
              <a:t>Περιεχόμενα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Εξωτοξίνες, εντεροτοξίνες, ενδοτοξίνες </a:t>
            </a:r>
          </a:p>
          <a:p>
            <a:r>
              <a:rPr lang="el-GR" dirty="0" smtClean="0"/>
              <a:t>Συνοπτική περιγραφή </a:t>
            </a:r>
            <a:r>
              <a:rPr lang="el-GR" dirty="0"/>
              <a:t>και παθολογικές καταστάσεις που προκαλούν τα παρακάτω μικρόβια:    Σταφυλόκοκκος, στρεπτόκοκκος, Ναισσέριες</a:t>
            </a:r>
          </a:p>
        </p:txBody>
      </p:sp>
    </p:spTree>
    <p:extLst>
      <p:ext uri="{BB962C8B-B14F-4D97-AF65-F5344CB8AC3E}">
        <p14:creationId xmlns:p14="http://schemas.microsoft.com/office/powerpoint/2010/main" val="406103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Τοξίνη (ορισμός)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τοξίνη</a:t>
            </a:r>
            <a:r>
              <a:rPr lang="el-GR" dirty="0"/>
              <a:t> είναι </a:t>
            </a:r>
            <a:r>
              <a:rPr lang="el-GR" dirty="0">
                <a:hlinkClick r:id="rId2" tooltip="Δηλητήριο"/>
              </a:rPr>
              <a:t>δηλητηριώδης</a:t>
            </a:r>
            <a:r>
              <a:rPr lang="el-GR" dirty="0"/>
              <a:t> ουσία που παράγεται σε ζωντανά κύτταρα ή </a:t>
            </a:r>
            <a:r>
              <a:rPr lang="el-GR" dirty="0" smtClean="0"/>
              <a:t>οργανισμούς</a:t>
            </a:r>
          </a:p>
          <a:p>
            <a:r>
              <a:rPr lang="el-GR" dirty="0"/>
              <a:t>Οι τοξίνες μπορεί να είναι μικρά μόρια, </a:t>
            </a:r>
            <a:r>
              <a:rPr lang="el-GR" dirty="0">
                <a:hlinkClick r:id="rId3" tooltip="Πεπτίδιο"/>
              </a:rPr>
              <a:t>πεπτίδια</a:t>
            </a:r>
            <a:r>
              <a:rPr lang="el-GR" dirty="0"/>
              <a:t>, ή </a:t>
            </a:r>
            <a:r>
              <a:rPr lang="el-GR" dirty="0">
                <a:hlinkClick r:id="rId4" tooltip="Πρωτεΐνη"/>
              </a:rPr>
              <a:t>πρωτεΐνες</a:t>
            </a:r>
            <a:r>
              <a:rPr lang="el-GR" dirty="0"/>
              <a:t> που μπορούν να προκαλέσουν ασθένειες </a:t>
            </a:r>
            <a:r>
              <a:rPr lang="el-GR" b="1" dirty="0">
                <a:solidFill>
                  <a:srgbClr val="FF0000"/>
                </a:solidFill>
              </a:rPr>
              <a:t>με επαφή ή με απορρόφηση από </a:t>
            </a:r>
            <a:r>
              <a:rPr lang="el-GR" b="1" dirty="0">
                <a:solidFill>
                  <a:srgbClr val="FF0000"/>
                </a:solidFill>
                <a:hlinkClick r:id="rId5" tooltip="Ιστός (βιολογία)"/>
              </a:rPr>
              <a:t>σωματικούς ιστούς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dirty="0"/>
              <a:t>που αλληλεπιδρούν με βιολογικά </a:t>
            </a:r>
            <a:r>
              <a:rPr lang="el-GR" dirty="0">
                <a:hlinkClick r:id="rId6" tooltip="Μακρομόριο"/>
              </a:rPr>
              <a:t>μακρομόρια</a:t>
            </a:r>
            <a:r>
              <a:rPr lang="el-GR" dirty="0"/>
              <a:t> όπως </a:t>
            </a:r>
            <a:r>
              <a:rPr lang="el-GR" dirty="0">
                <a:hlinkClick r:id="rId7" tooltip="Ένζυμο"/>
              </a:rPr>
              <a:t>ένζυμα</a:t>
            </a:r>
            <a:r>
              <a:rPr lang="el-GR" dirty="0"/>
              <a:t> ή κυτταρικούς υποδοχείς. </a:t>
            </a:r>
            <a:r>
              <a:rPr lang="el-GR" dirty="0">
                <a:solidFill>
                  <a:srgbClr val="FF0000"/>
                </a:solidFill>
              </a:rPr>
              <a:t>Οι τοξίνες ποικίλλουν πολύ στην δραστικότητά τους, κυμαινόμενες από συνήθως μικρή (όπως το κεντρί </a:t>
            </a:r>
            <a:r>
              <a:rPr lang="el-GR" dirty="0">
                <a:solidFill>
                  <a:srgbClr val="FF0000"/>
                </a:solidFill>
                <a:hlinkClick r:id="rId8" tooltip="Μέλισσα"/>
              </a:rPr>
              <a:t>μέλισσας</a:t>
            </a:r>
            <a:r>
              <a:rPr lang="el-GR" dirty="0">
                <a:solidFill>
                  <a:srgbClr val="FF0000"/>
                </a:solidFill>
              </a:rPr>
              <a:t>) σε σχεδόν άμεσα θανατηφόρες (όπως η </a:t>
            </a:r>
            <a:r>
              <a:rPr lang="el-GR" dirty="0">
                <a:solidFill>
                  <a:srgbClr val="FF0000"/>
                </a:solidFill>
                <a:hlinkClick r:id="rId9" tooltip="Αλλαντοτοξίνη (δεν έχει γραφτεί ακόμα)"/>
              </a:rPr>
              <a:t>αλλαντοτοξίνη</a:t>
            </a:r>
            <a:r>
              <a:rPr lang="el-GR" dirty="0">
                <a:solidFill>
                  <a:srgbClr val="FF0000"/>
                </a:solidFill>
              </a:rPr>
              <a:t> (botulinum toxin)). </a:t>
            </a:r>
          </a:p>
        </p:txBody>
      </p:sp>
    </p:spTree>
    <p:extLst>
      <p:ext uri="{BB962C8B-B14F-4D97-AF65-F5344CB8AC3E}">
        <p14:creationId xmlns:p14="http://schemas.microsoft.com/office/powerpoint/2010/main" val="369837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solidFill>
                  <a:srgbClr val="FF0000"/>
                </a:solidFill>
              </a:rPr>
              <a:t>Εξωτοξίνες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82365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/>
              <a:t>Οι </a:t>
            </a:r>
            <a:r>
              <a:rPr lang="el-GR" b="1" dirty="0"/>
              <a:t>εξωτοξίνες </a:t>
            </a:r>
            <a:r>
              <a:rPr lang="el-GR" dirty="0"/>
              <a:t>είναι ουσίες που </a:t>
            </a:r>
            <a:r>
              <a:rPr lang="el-GR" b="1" u="sng" dirty="0">
                <a:solidFill>
                  <a:srgbClr val="002060"/>
                </a:solidFill>
              </a:rPr>
              <a:t>παράγονται από τη λειτουργία του κυττάρου ή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002060"/>
                </a:solidFill>
              </a:rPr>
              <a:t>υπάρχουν μέσα σ’ αυτό.</a:t>
            </a:r>
          </a:p>
          <a:p>
            <a:pPr marL="0" indent="0">
              <a:buNone/>
            </a:pPr>
            <a:r>
              <a:rPr lang="el-GR" dirty="0"/>
              <a:t>• </a:t>
            </a:r>
            <a:r>
              <a:rPr lang="el-GR" b="1" u="sng" dirty="0">
                <a:solidFill>
                  <a:srgbClr val="002060"/>
                </a:solidFill>
              </a:rPr>
              <a:t>Είναι πρωτεΐνες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• </a:t>
            </a:r>
            <a:r>
              <a:rPr lang="el-GR" b="1" u="sng" dirty="0">
                <a:solidFill>
                  <a:srgbClr val="002060"/>
                </a:solidFill>
              </a:rPr>
              <a:t>Παράγονται συνήθως από Gram θετικά μικρόβια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• </a:t>
            </a:r>
            <a:r>
              <a:rPr lang="el-GR" b="1" i="1" u="sng" dirty="0">
                <a:solidFill>
                  <a:srgbClr val="FF0000"/>
                </a:solidFill>
              </a:rPr>
              <a:t>Μερικές εξωτοξίνες είναι πάρα πολύ ισχυρές και είναι αυτές που προκαλούν τη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νόσο, </a:t>
            </a:r>
            <a:r>
              <a:rPr lang="el-GR" dirty="0"/>
              <a:t>π.χ. η διφθερίτιδα οφείλεται στην εξωτοξίνη, την οποία παράγει το κορυ-</a:t>
            </a:r>
          </a:p>
          <a:p>
            <a:pPr marL="0" indent="0">
              <a:buNone/>
            </a:pPr>
            <a:r>
              <a:rPr lang="el-GR" dirty="0"/>
              <a:t>νοβακτηρίδιο της </a:t>
            </a:r>
            <a:r>
              <a:rPr lang="el-GR" b="1" i="1" u="sng" dirty="0">
                <a:solidFill>
                  <a:srgbClr val="FF0000"/>
                </a:solidFill>
              </a:rPr>
              <a:t>διφθερίτιδας</a:t>
            </a:r>
            <a:r>
              <a:rPr lang="el-GR" dirty="0"/>
              <a:t> και η οποία έχει τρομερά καταστρεπτική δράση.</a:t>
            </a:r>
          </a:p>
          <a:p>
            <a:pPr marL="0" indent="0">
              <a:buNone/>
            </a:pPr>
            <a:r>
              <a:rPr lang="el-GR" dirty="0"/>
              <a:t>Αν όμως το κορυνοβακτηρίδιο χάσει την ικανότητά του να παράγει εξωτοξίνη,</a:t>
            </a:r>
          </a:p>
          <a:p>
            <a:pPr marL="0" indent="0">
              <a:buNone/>
            </a:pPr>
            <a:r>
              <a:rPr lang="el-GR" dirty="0"/>
              <a:t>παύει να είναι παθογόνο και δεν προκαλεί διφθερίτιδα. Το ίδιο καταστρεπτικές</a:t>
            </a:r>
          </a:p>
          <a:p>
            <a:pPr marL="0" indent="0">
              <a:buNone/>
            </a:pPr>
            <a:r>
              <a:rPr lang="el-GR" dirty="0"/>
              <a:t>είναι </a:t>
            </a:r>
            <a:r>
              <a:rPr lang="el-GR" b="1" u="sng" dirty="0">
                <a:solidFill>
                  <a:srgbClr val="FF0000"/>
                </a:solidFill>
              </a:rPr>
              <a:t>οι εξωτοξίνες του τετάνου και της αλλαντιάσεως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551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4451"/>
          </a:xfrm>
        </p:spPr>
        <p:txBody>
          <a:bodyPr/>
          <a:lstStyle/>
          <a:p>
            <a:pPr algn="ctr"/>
            <a:r>
              <a:rPr lang="el-GR" b="1" u="sng" dirty="0" smtClean="0">
                <a:solidFill>
                  <a:srgbClr val="FF0000"/>
                </a:solidFill>
              </a:rPr>
              <a:t>Εξωτοξίνες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0472"/>
            <a:ext cx="10515600" cy="4686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• Είναι θερμοευαίσθητες.</a:t>
            </a:r>
          </a:p>
          <a:p>
            <a:pPr marL="0" indent="0">
              <a:buNone/>
            </a:pPr>
            <a:r>
              <a:rPr lang="el-GR" dirty="0"/>
              <a:t>• Είναι ισχυρά αντιγόνα. Προκαλούν την παραγωγή αντισωμάτων (αντιτοξίνες</a:t>
            </a:r>
            <a:r>
              <a:rPr lang="el-GR" dirty="0" smtClean="0"/>
              <a:t>) που </a:t>
            </a:r>
            <a:r>
              <a:rPr lang="el-GR" dirty="0"/>
              <a:t>εξουδετερώνουν την τοξική δράση των εξωτοξινών.</a:t>
            </a:r>
          </a:p>
          <a:p>
            <a:pPr marL="0" indent="0">
              <a:buNone/>
            </a:pPr>
            <a:r>
              <a:rPr lang="el-GR" dirty="0"/>
              <a:t>Με την επίδραση της φορμόλης οι εξωτοξίνες χάνουν την τοξικότητά τους </a:t>
            </a:r>
            <a:r>
              <a:rPr lang="el-GR" dirty="0" smtClean="0"/>
              <a:t>και λέγονται </a:t>
            </a:r>
            <a:r>
              <a:rPr lang="el-GR" dirty="0"/>
              <a:t>ατοξίνες. </a:t>
            </a:r>
            <a:r>
              <a:rPr lang="el-GR" b="1" i="1" u="sng" dirty="0">
                <a:solidFill>
                  <a:srgbClr val="FF0000"/>
                </a:solidFill>
              </a:rPr>
              <a:t>Εξακολουθούν όμως να είναι ισχυρά αντιγόνα</a:t>
            </a:r>
            <a:r>
              <a:rPr lang="el-GR" sz="3200" b="1" i="1" u="sng" dirty="0">
                <a:solidFill>
                  <a:srgbClr val="FF0000"/>
                </a:solidFill>
              </a:rPr>
              <a:t>. Έτσι </a:t>
            </a:r>
            <a:r>
              <a:rPr lang="el-GR" sz="3200" b="1" i="1" u="sng" dirty="0" smtClean="0">
                <a:solidFill>
                  <a:srgbClr val="FF0000"/>
                </a:solidFill>
              </a:rPr>
              <a:t>χρησιμοποιούνται </a:t>
            </a:r>
            <a:r>
              <a:rPr lang="el-GR" sz="3200" b="1" i="1" u="sng" dirty="0">
                <a:solidFill>
                  <a:srgbClr val="FF0000"/>
                </a:solidFill>
              </a:rPr>
              <a:t>στην προληπτική ιατρική για την παρασκευή εμβολίων.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FF0000"/>
                </a:solidFill>
              </a:rPr>
              <a:t>Η εξωτοξίνη κάθε μικροβίου δρα διαφορετικά και προκαλεί άλλα </a:t>
            </a:r>
            <a:r>
              <a:rPr lang="el-GR" b="1" u="sng" dirty="0" smtClean="0">
                <a:solidFill>
                  <a:srgbClr val="FF0000"/>
                </a:solidFill>
              </a:rPr>
              <a:t>συμπτώματα και </a:t>
            </a:r>
            <a:r>
              <a:rPr lang="el-GR" b="1" u="sng" dirty="0">
                <a:solidFill>
                  <a:srgbClr val="FF0000"/>
                </a:solidFill>
              </a:rPr>
              <a:t>άλλη ασθένεια</a:t>
            </a:r>
            <a:r>
              <a:rPr lang="el-GR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i="1" u="sng" dirty="0" smtClean="0">
                <a:solidFill>
                  <a:srgbClr val="002060"/>
                </a:solidFill>
              </a:rPr>
              <a:t>Ανάλογα με το σημείο που δρουν ονομάζονται νευροτοξίνες, αιματοξίνες, δερμονεκρωτικές, εντεροτοξικές.</a:t>
            </a:r>
          </a:p>
          <a:p>
            <a:pPr marL="0" indent="0">
              <a:buNone/>
            </a:pPr>
            <a:endParaRPr lang="el-GR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56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>
                <a:solidFill>
                  <a:srgbClr val="FF0000"/>
                </a:solidFill>
              </a:rPr>
              <a:t>Ε</a:t>
            </a:r>
            <a:r>
              <a:rPr lang="el-GR" b="1" u="sng" dirty="0" smtClean="0">
                <a:solidFill>
                  <a:srgbClr val="FF0000"/>
                </a:solidFill>
              </a:rPr>
              <a:t>ντεροτοξίνες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b="1" dirty="0"/>
              <a:t>εντεροτοξίνες </a:t>
            </a:r>
            <a:r>
              <a:rPr lang="el-GR" dirty="0"/>
              <a:t>είναι εξωτοξίνες που παράγονται συνήθως από Gram αρνητικά </a:t>
            </a:r>
            <a:r>
              <a:rPr lang="el-GR" dirty="0" smtClean="0"/>
              <a:t>μικρόβια</a:t>
            </a:r>
            <a:r>
              <a:rPr lang="el-GR" dirty="0"/>
              <a:t>, όπως είναι το </a:t>
            </a:r>
            <a:r>
              <a:rPr lang="el-GR" b="1" u="sng" dirty="0">
                <a:solidFill>
                  <a:srgbClr val="002060"/>
                </a:solidFill>
              </a:rPr>
              <a:t>δονάκιο της Χολέρας, οι Σιγκέλλες κ.ά. και δρουν στο έντερο.</a:t>
            </a:r>
          </a:p>
        </p:txBody>
      </p:sp>
    </p:spTree>
    <p:extLst>
      <p:ext uri="{BB962C8B-B14F-4D97-AF65-F5344CB8AC3E}">
        <p14:creationId xmlns:p14="http://schemas.microsoft.com/office/powerpoint/2010/main" val="229836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solidFill>
                  <a:srgbClr val="FF0000"/>
                </a:solidFill>
              </a:rPr>
              <a:t>Ενδοτοξίνες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328"/>
            <a:ext cx="10515600" cy="46956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/>
              <a:t>Οι </a:t>
            </a:r>
            <a:r>
              <a:rPr lang="el-GR" b="1" dirty="0"/>
              <a:t>ενδοτοξίνες </a:t>
            </a:r>
            <a:r>
              <a:rPr lang="el-GR" dirty="0"/>
              <a:t>είναι </a:t>
            </a:r>
            <a:r>
              <a:rPr lang="el-GR" b="1" i="1" u="sng" dirty="0">
                <a:solidFill>
                  <a:srgbClr val="002060"/>
                </a:solidFill>
              </a:rPr>
              <a:t>ουσίες της εξωτερικής μεμβράνης του κυττάρου των Gram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002060"/>
                </a:solidFill>
              </a:rPr>
              <a:t>αρνητικών μικροβίων και ελευθερώνονται μετά το θάνατο του μικροβίου.</a:t>
            </a:r>
          </a:p>
          <a:p>
            <a:pPr marL="0" indent="0">
              <a:buNone/>
            </a:pPr>
            <a:r>
              <a:rPr lang="el-GR" dirty="0"/>
              <a:t>♦ Χημικά είναι </a:t>
            </a:r>
            <a:r>
              <a:rPr lang="el-GR" b="1" u="sng" dirty="0">
                <a:solidFill>
                  <a:srgbClr val="002060"/>
                </a:solidFill>
              </a:rPr>
              <a:t>λιποπολυσακχαρίδια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♦ </a:t>
            </a:r>
            <a:r>
              <a:rPr lang="el-GR" b="1" u="sng" dirty="0">
                <a:solidFill>
                  <a:srgbClr val="002060"/>
                </a:solidFill>
              </a:rPr>
              <a:t>Είναι ανθεκτικές στη θερμότητα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♦ Δεν μετατρέπονται σε ατοξίνη με τη δράση της φορμόλης.</a:t>
            </a:r>
          </a:p>
          <a:p>
            <a:pPr marL="0" indent="0">
              <a:buNone/>
            </a:pPr>
            <a:r>
              <a:rPr lang="el-GR" dirty="0"/>
              <a:t>♦ </a:t>
            </a:r>
            <a:r>
              <a:rPr lang="el-GR" b="1" i="1" u="sng" dirty="0">
                <a:solidFill>
                  <a:srgbClr val="002060"/>
                </a:solidFill>
              </a:rPr>
              <a:t>Προκαλούν όλες τα ίδια συμπτώματα στον οργανισμό του ανθρώπου: πυρετό,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002060"/>
                </a:solidFill>
              </a:rPr>
              <a:t>λευκοπενία, θρομβοπενία, πτώση της αρτηριακής πίεσης, ενδαγγειακή πήξη.</a:t>
            </a:r>
          </a:p>
          <a:p>
            <a:pPr marL="0" indent="0">
              <a:buNone/>
            </a:pPr>
            <a:r>
              <a:rPr lang="el-GR" dirty="0"/>
              <a:t>♦ </a:t>
            </a:r>
            <a:r>
              <a:rPr lang="el-GR" b="1" i="1" u="sng" dirty="0">
                <a:solidFill>
                  <a:srgbClr val="FF0000"/>
                </a:solidFill>
              </a:rPr>
              <a:t>Ελάχιστη ποσότητα ενδοτοξινών, αν εισαχθεί ενδοφλέβια (π.χ. οροί μολυσμένοι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με Gram(-) βακτηρίδια), μπορεί να προκαλέσει το θάνατο.</a:t>
            </a:r>
          </a:p>
          <a:p>
            <a:pPr marL="0" indent="0">
              <a:buNone/>
            </a:pPr>
            <a:r>
              <a:rPr lang="el-GR" dirty="0"/>
              <a:t>♦ Είναι καλά αντιγόνα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9655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ΛΟΙΜΩΞΕΙΣ ΠΟΥ ΟΦΕΙΛΟΝΤΑΙ ΣΕ ΒΑΚΤΗΡΙΑ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2555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ΣΤΑΦΥΛΟΚΟΚΚΟΙ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2456"/>
            <a:ext cx="10515600" cy="4814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Οι σταφυλόκοκκοι είναι Gram θετικοί κόκκοι. </a:t>
            </a:r>
            <a:r>
              <a:rPr lang="el-GR" b="1" dirty="0"/>
              <a:t>Τα </a:t>
            </a:r>
            <a:r>
              <a:rPr lang="el-GR" b="1" dirty="0" smtClean="0"/>
              <a:t>κύτταρά τους μοιάζουν </a:t>
            </a:r>
            <a:r>
              <a:rPr lang="el-GR" b="1" dirty="0"/>
              <a:t>με τσαμπιά από σταφύλι, γιατί όταν </a:t>
            </a:r>
            <a:r>
              <a:rPr lang="el-GR" b="1" dirty="0" smtClean="0"/>
              <a:t>διχοτομούνται</a:t>
            </a:r>
            <a:r>
              <a:rPr lang="el-GR" b="1" dirty="0"/>
              <a:t>, μένουν το ένα δίπλα στο άλλο</a:t>
            </a:r>
            <a:r>
              <a:rPr lang="el-GR" b="1" dirty="0" smtClean="0"/>
              <a:t>.</a:t>
            </a:r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Χρυσίζων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σταφυλόκοκκος</a:t>
            </a:r>
          </a:p>
          <a:p>
            <a:pPr marL="0" indent="0">
              <a:buNone/>
            </a:pPr>
            <a:r>
              <a:rPr lang="el-GR" dirty="0"/>
              <a:t>Ο χρυσίζων Σταφυλόκοκκος </a:t>
            </a:r>
            <a:r>
              <a:rPr lang="el-GR" i="1" dirty="0"/>
              <a:t>(</a:t>
            </a:r>
            <a:r>
              <a:rPr lang="en-US" i="1" dirty="0"/>
              <a:t>Staphylococcus aureus) </a:t>
            </a:r>
            <a:r>
              <a:rPr lang="el-GR" dirty="0" smtClean="0"/>
              <a:t>ξεχωρίζει </a:t>
            </a:r>
            <a:r>
              <a:rPr lang="el-GR" dirty="0"/>
              <a:t>από τους άλλους σταφυλόκοκκους, γιατί </a:t>
            </a:r>
            <a:r>
              <a:rPr lang="el-GR" dirty="0" smtClean="0"/>
              <a:t>παράγει ένα </a:t>
            </a:r>
            <a:r>
              <a:rPr lang="el-GR" dirty="0"/>
              <a:t>ένζυμο την </a:t>
            </a:r>
            <a:r>
              <a:rPr lang="el-GR" b="1" dirty="0"/>
              <a:t>κοαγκουλάση </a:t>
            </a:r>
            <a:r>
              <a:rPr lang="el-GR" dirty="0"/>
              <a:t>και είναι το πιο παθογόνο</a:t>
            </a:r>
          </a:p>
          <a:p>
            <a:pPr marL="0" indent="0">
              <a:buNone/>
            </a:pPr>
            <a:r>
              <a:rPr lang="el-GR" dirty="0"/>
              <a:t>είδος τους. </a:t>
            </a:r>
            <a:r>
              <a:rPr lang="el-GR" dirty="0">
                <a:solidFill>
                  <a:srgbClr val="FF0000"/>
                </a:solidFill>
              </a:rPr>
              <a:t>Παράγει πολλές </a:t>
            </a:r>
            <a:r>
              <a:rPr lang="el-GR" i="1" dirty="0">
                <a:solidFill>
                  <a:srgbClr val="FF0000"/>
                </a:solidFill>
              </a:rPr>
              <a:t>τοξίνες </a:t>
            </a:r>
            <a:r>
              <a:rPr lang="el-GR" dirty="0">
                <a:solidFill>
                  <a:srgbClr val="FF0000"/>
                </a:solidFill>
              </a:rPr>
              <a:t>και </a:t>
            </a:r>
            <a:r>
              <a:rPr lang="el-GR" i="1" dirty="0">
                <a:solidFill>
                  <a:srgbClr val="FF0000"/>
                </a:solidFill>
              </a:rPr>
              <a:t>ένζυμα</a:t>
            </a:r>
            <a:r>
              <a:rPr lang="el-GR" i="1" dirty="0"/>
              <a:t>. </a:t>
            </a:r>
            <a:r>
              <a:rPr lang="el-GR" dirty="0"/>
              <a:t>Τα </a:t>
            </a:r>
            <a:r>
              <a:rPr lang="el-GR" dirty="0" smtClean="0"/>
              <a:t>κυριότερα </a:t>
            </a:r>
            <a:r>
              <a:rPr lang="el-GR" dirty="0"/>
              <a:t>είναι:</a:t>
            </a:r>
          </a:p>
          <a:p>
            <a:pPr marL="0" indent="0">
              <a:buNone/>
            </a:pPr>
            <a:r>
              <a:rPr lang="el-GR" b="1" dirty="0"/>
              <a:t>• Αιμολυσίνες: </a:t>
            </a:r>
            <a:r>
              <a:rPr lang="el-GR" dirty="0"/>
              <a:t>αιμολύουν τα ερυθρά αιμοσφαίρια.</a:t>
            </a:r>
          </a:p>
          <a:p>
            <a:pPr marL="0" indent="0">
              <a:buNone/>
            </a:pPr>
            <a:r>
              <a:rPr lang="el-GR" b="1" dirty="0"/>
              <a:t>• Λευκοκτονίκες: </a:t>
            </a:r>
            <a:r>
              <a:rPr lang="el-GR" dirty="0"/>
              <a:t>σκοτώνουν τα λευκά αιμοσφαίρια.</a:t>
            </a:r>
          </a:p>
          <a:p>
            <a:pPr marL="0" indent="0">
              <a:buNone/>
            </a:pPr>
            <a:r>
              <a:rPr lang="el-GR" b="1" dirty="0"/>
              <a:t>• Εντεροτοξίνες: </a:t>
            </a:r>
            <a:r>
              <a:rPr lang="el-GR" dirty="0"/>
              <a:t>παράγονται, όταν αναπτυχθεί ο σταφυλόκοκκος, σε τρόφιμα</a:t>
            </a:r>
          </a:p>
          <a:p>
            <a:pPr marL="0" indent="0">
              <a:buNone/>
            </a:pPr>
            <a:r>
              <a:rPr lang="el-GR" dirty="0"/>
              <a:t>(κρέμες, τυρί, κόλυβα, γαλακτομπούρεκο κ.ά.) που μένουν έξω από το ψυγείο.</a:t>
            </a:r>
          </a:p>
          <a:p>
            <a:pPr marL="0" indent="0">
              <a:buNone/>
            </a:pPr>
            <a:r>
              <a:rPr lang="el-GR" dirty="0"/>
              <a:t>Προκαλούν τροφικές δηλητηριάσεις.</a:t>
            </a:r>
          </a:p>
          <a:p>
            <a:pPr marL="0" indent="0">
              <a:buNone/>
            </a:pPr>
            <a:r>
              <a:rPr lang="el-GR" b="1" dirty="0"/>
              <a:t>• Πενικιλλινάση: </a:t>
            </a:r>
            <a:r>
              <a:rPr lang="el-GR" dirty="0"/>
              <a:t>αδρανοποιεί την πενικιλλίνη.</a:t>
            </a:r>
          </a:p>
          <a:p>
            <a:pPr marL="0" indent="0">
              <a:buNone/>
            </a:pPr>
            <a:r>
              <a:rPr lang="el-GR" b="1" dirty="0"/>
              <a:t>• Κοαγκουλάση: </a:t>
            </a:r>
            <a:r>
              <a:rPr lang="el-GR" dirty="0"/>
              <a:t>προκαλεί την πήξη του πλάσματος του ανθρώπου.</a:t>
            </a:r>
          </a:p>
        </p:txBody>
      </p:sp>
    </p:spTree>
    <p:extLst>
      <p:ext uri="{BB962C8B-B14F-4D97-AF65-F5344CB8AC3E}">
        <p14:creationId xmlns:p14="http://schemas.microsoft.com/office/powerpoint/2010/main" val="2580133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1206</Words>
  <Application>Microsoft Office PowerPoint</Application>
  <PresentationFormat>Widescreen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Υγιεινή - Μικροβιολογία</vt:lpstr>
      <vt:lpstr>Περιεχόμενα</vt:lpstr>
      <vt:lpstr>Τοξίνη (ορισμός)</vt:lpstr>
      <vt:lpstr>Εξωτοξίνες</vt:lpstr>
      <vt:lpstr>Εξωτοξίνες</vt:lpstr>
      <vt:lpstr>Εντεροτοξίνες</vt:lpstr>
      <vt:lpstr>Ενδοτοξίνες</vt:lpstr>
      <vt:lpstr>ΛΟΙΜΩΞΕΙΣ ΠΟΥ ΟΦΕΙΛΟΝΤΑΙ ΣΕ ΒΑΚΤΗΡΙΑ</vt:lpstr>
      <vt:lpstr>ΣΤΑΦΥΛΟΚΟΚΚΟΙ</vt:lpstr>
      <vt:lpstr>Χρυσίζων Σταφυλόκοκκος</vt:lpstr>
      <vt:lpstr>Χρυσίζων Σταφυλόκοκκος</vt:lpstr>
      <vt:lpstr>ΣΤΡΕΠΤΟΚΟΚΚΟΙ</vt:lpstr>
      <vt:lpstr>Στρεπτόκοκκος</vt:lpstr>
      <vt:lpstr>Στρεπτόκοκκος</vt:lpstr>
      <vt:lpstr>Πνευμονιόκοκκος</vt:lpstr>
      <vt:lpstr>ΕΝΤΕΡΟΚΟΚΚΟΣ</vt:lpstr>
      <vt:lpstr>ΝΑΪΣΣΕΡΙΕΣ</vt:lpstr>
      <vt:lpstr>Ο Γονόκοκκος (Neisseria gonorrhoeae) είναι μικρόβιο που ζει μόνο στους βλεννογόνους του ανθρώπου: στην ουρήθρα, στον τράχηλο της μήτρας, στο φάρυγγα και στο ορθό.  </vt:lpstr>
      <vt:lpstr>Γονόκοκκος - Παθογένεια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Υγιεινή - Μικροβιολογία</dc:title>
  <dc:creator>Microsoft account</dc:creator>
  <cp:lastModifiedBy>Microsoft account</cp:lastModifiedBy>
  <cp:revision>13</cp:revision>
  <dcterms:created xsi:type="dcterms:W3CDTF">2023-01-15T20:07:12Z</dcterms:created>
  <dcterms:modified xsi:type="dcterms:W3CDTF">2023-01-17T10:13:12Z</dcterms:modified>
</cp:coreProperties>
</file>