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1"/>
  </p:sldMasterIdLst>
  <p:sldIdLst>
    <p:sldId id="271" r:id="rId2"/>
    <p:sldId id="308" r:id="rId3"/>
    <p:sldId id="309" r:id="rId4"/>
    <p:sldId id="274" r:id="rId5"/>
    <p:sldId id="275" r:id="rId6"/>
    <p:sldId id="276" r:id="rId7"/>
    <p:sldId id="278" r:id="rId8"/>
    <p:sldId id="279" r:id="rId9"/>
    <p:sldId id="280" r:id="rId10"/>
    <p:sldId id="281" r:id="rId11"/>
    <p:sldId id="282" r:id="rId12"/>
    <p:sldId id="283" r:id="rId13"/>
    <p:sldId id="284" r:id="rId14"/>
    <p:sldId id="285" r:id="rId15"/>
    <p:sldId id="286" r:id="rId16"/>
    <p:sldId id="287" r:id="rId17"/>
    <p:sldId id="27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Lst>
  <p:sldSz cx="12192000" cy="6858000"/>
  <p:notesSz cx="12192000" cy="6858000"/>
  <p:embeddedFontLst>
    <p:embeddedFont>
      <p:font typeface="QQTMVO+Century Gothic" panose="020B0604020202020204" charset="0"/>
      <p:regular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p:cViewPr varScale="1">
        <p:scale>
          <a:sx n="88" d="100"/>
          <a:sy n="88" d="100"/>
        </p:scale>
        <p:origin x="374" y="43"/>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0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81204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52096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10/20/2024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20367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4547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D8BD707-D9CF-40AE-B4C6-C98DA3205C0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00106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10/20/2024</a:t>
            </a:fld>
            <a:endParaRPr lang="en-US"/>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81597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10/20/2024</a:t>
            </a:fld>
            <a:endParaRPr lang="en-US"/>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234518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10/20/2024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113323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t>10/20/2024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l-GR" smtClean="0"/>
              <a:t>‹#›</a:t>
            </a:fld>
            <a:endParaRPr lang="el-GR"/>
          </a:p>
        </p:txBody>
      </p:sp>
    </p:spTree>
    <p:extLst>
      <p:ext uri="{BB962C8B-B14F-4D97-AF65-F5344CB8AC3E}">
        <p14:creationId xmlns:p14="http://schemas.microsoft.com/office/powerpoint/2010/main" val="57368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D8BD707-D9CF-40AE-B4C6-C98DA3205C0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F15528-21DE-4FAA-801E-634DDDAF4B2B}" type="slidenum">
              <a:rPr lang="el-GR" smtClean="0"/>
              <a:t>‹#›</a:t>
            </a:fld>
            <a:endParaRPr lang="el-GR"/>
          </a:p>
        </p:txBody>
      </p:sp>
    </p:spTree>
    <p:extLst>
      <p:ext uri="{BB962C8B-B14F-4D97-AF65-F5344CB8AC3E}">
        <p14:creationId xmlns:p14="http://schemas.microsoft.com/office/powerpoint/2010/main" val="378593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10/20/2024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8572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1415480" y="116633"/>
            <a:ext cx="8352928" cy="1296143"/>
          </a:xfrm>
        </p:spPr>
        <p:txBody>
          <a:bodyPr>
            <a:noAutofit/>
          </a:bodyPr>
          <a:lstStyle/>
          <a:p>
            <a:pPr algn="ctr"/>
            <a:r>
              <a:rPr lang="el-GR" sz="3600" dirty="0" smtClean="0">
                <a:solidFill>
                  <a:schemeClr val="tx2">
                    <a:lumMod val="10000"/>
                  </a:schemeClr>
                </a:solidFill>
                <a:latin typeface="Comic Sans MS" pitchFamily="66" charset="0"/>
              </a:rPr>
              <a:t>Ειδικότητα </a:t>
            </a:r>
            <a:r>
              <a:rPr lang="el-GR" sz="3600" dirty="0">
                <a:solidFill>
                  <a:schemeClr val="tx2">
                    <a:lumMod val="10000"/>
                  </a:schemeClr>
                </a:solidFill>
                <a:latin typeface="Comic Sans MS" pitchFamily="66" charset="0"/>
              </a:rPr>
              <a:t>: Βοηθός Φυσικοθεραπείας</a:t>
            </a:r>
          </a:p>
        </p:txBody>
      </p:sp>
      <p:sp>
        <p:nvSpPr>
          <p:cNvPr id="5" name="Υπότιτλος 2"/>
          <p:cNvSpPr>
            <a:spLocks noGrp="1"/>
          </p:cNvSpPr>
          <p:nvPr>
            <p:ph type="subTitle" idx="1"/>
          </p:nvPr>
        </p:nvSpPr>
        <p:spPr>
          <a:xfrm>
            <a:off x="1415480" y="1628800"/>
            <a:ext cx="9505056" cy="4680520"/>
          </a:xfrm>
        </p:spPr>
        <p:txBody>
          <a:bodyPr>
            <a:normAutofit fontScale="92500" lnSpcReduction="10000"/>
          </a:bodyPr>
          <a:lstStyle/>
          <a:p>
            <a:pPr algn="ct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ΑΡΧΕΣ ΔΕΟΝΤΟΛΟΓΙΑΣ/ ΒΙΟΗΘΙΚΗΣ ΣΤΗ ΦΥΣΙΚΟΘΕΡΑΠΕΙΑ</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nSpc>
                <a:spcPts val="6436"/>
              </a:lnSpc>
              <a:spcBef>
                <a:spcPts val="0"/>
              </a:spcBef>
              <a:spcAft>
                <a:spcPts val="0"/>
              </a:spcAft>
            </a:pPr>
            <a:r>
              <a:rPr lang="el-GR" sz="2600" dirty="0">
                <a:ln w="0"/>
                <a:solidFill>
                  <a:schemeClr val="tx1"/>
                </a:solidFill>
                <a:effectLst>
                  <a:outerShdw blurRad="38100" dist="19050" dir="2700000" algn="tl" rotWithShape="0">
                    <a:schemeClr val="dk1">
                      <a:alpha val="40000"/>
                    </a:schemeClr>
                  </a:outerShdw>
                </a:effectLst>
                <a:latin typeface="Comic Sans MS" pitchFamily="66" charset="0"/>
              </a:rPr>
              <a:t>Μάθημα</a:t>
            </a: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 ‘ΙΣΧΥΟΝ ΘΕΣΜΙΚΟ ΠΛΑΙΣΙΟ’</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nSpc>
                <a:spcPts val="6436"/>
              </a:lnSpc>
              <a:spcBef>
                <a:spcPts val="0"/>
              </a:spcBef>
              <a:spcAft>
                <a:spcPts val="0"/>
              </a:spcAft>
            </a:pP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1200" dirty="0" smtClean="0">
                <a:ln w="0"/>
                <a:solidFill>
                  <a:schemeClr val="tx1"/>
                </a:solidFill>
                <a:effectLst>
                  <a:outerShdw blurRad="38100" dist="19050" dir="2700000" algn="tl" rotWithShape="0">
                    <a:schemeClr val="dk1">
                      <a:alpha val="40000"/>
                    </a:schemeClr>
                  </a:outerShdw>
                </a:effectLst>
                <a:latin typeface="Comic Sans MS" pitchFamily="66" charset="0"/>
              </a:rPr>
              <a:t>Εκπαιδεύτρια</a:t>
            </a:r>
            <a:r>
              <a:rPr lang="el-GR" sz="1200" dirty="0">
                <a:ln w="0"/>
                <a:solidFill>
                  <a:schemeClr val="tx1"/>
                </a:solidFill>
                <a:effectLst>
                  <a:outerShdw blurRad="38100" dist="19050" dir="2700000" algn="tl" rotWithShape="0">
                    <a:schemeClr val="dk1">
                      <a:alpha val="40000"/>
                    </a:schemeClr>
                  </a:outerShdw>
                </a:effectLst>
                <a:latin typeface="Comic Sans MS" pitchFamily="66" charset="0"/>
              </a:rPr>
              <a:t>: Μαλτέζου Ελένη </a:t>
            </a:r>
            <a:r>
              <a:rPr lang="en-US" sz="1200" dirty="0">
                <a:ln w="0"/>
                <a:solidFill>
                  <a:schemeClr val="tx1"/>
                </a:solidFill>
                <a:effectLst>
                  <a:outerShdw blurRad="38100" dist="19050" dir="2700000" algn="tl" rotWithShape="0">
                    <a:schemeClr val="dk1">
                      <a:alpha val="40000"/>
                    </a:schemeClr>
                  </a:outerShdw>
                </a:effectLst>
                <a:latin typeface="Comic Sans MS" pitchFamily="66" charset="0"/>
              </a:rPr>
              <a:t>MSc., Cert. </a:t>
            </a:r>
            <a:r>
              <a:rPr lang="en-US" sz="1200" dirty="0" err="1">
                <a:ln w="0"/>
                <a:solidFill>
                  <a:schemeClr val="tx1"/>
                </a:solidFill>
                <a:effectLst>
                  <a:outerShdw blurRad="38100" dist="19050" dir="2700000" algn="tl" rotWithShape="0">
                    <a:schemeClr val="dk1">
                      <a:alpha val="40000"/>
                    </a:schemeClr>
                  </a:outerShdw>
                </a:effectLst>
                <a:latin typeface="Comic Sans MS" pitchFamily="66" charset="0"/>
              </a:rPr>
              <a:t>Mdt</a:t>
            </a:r>
            <a:r>
              <a:rPr lang="en-US" sz="1200" dirty="0">
                <a:ln w="0"/>
                <a:solidFill>
                  <a:schemeClr val="tx1"/>
                </a:solidFill>
                <a:effectLst>
                  <a:outerShdw blurRad="38100" dist="19050" dir="2700000" algn="tl" rotWithShape="0">
                    <a:schemeClr val="dk1">
                      <a:alpha val="40000"/>
                    </a:schemeClr>
                  </a:outerShdw>
                </a:effectLst>
                <a:latin typeface="Comic Sans MS" pitchFamily="66" charset="0"/>
              </a:rPr>
              <a:t> </a:t>
            </a:r>
            <a:endParaRPr lang="el-GR" sz="12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Tree>
    <p:extLst>
      <p:ext uri="{BB962C8B-B14F-4D97-AF65-F5344CB8AC3E}">
        <p14:creationId xmlns:p14="http://schemas.microsoft.com/office/powerpoint/2010/main" val="19409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lnSpcReduction="10000"/>
          </a:bodyPr>
          <a:lstStyle/>
          <a:p>
            <a:pPr algn="just">
              <a:lnSpc>
                <a:spcPct val="170000"/>
              </a:lnSpc>
              <a:spcAft>
                <a:spcPts val="0"/>
              </a:spcAft>
            </a:pPr>
            <a:r>
              <a:rPr lang="el-GR" sz="1600" dirty="0">
                <a:latin typeface="Comic Sans MS" panose="030F0702030302020204" pitchFamily="66" charset="0"/>
              </a:rPr>
              <a:t>Κωλύματα –ασυμβίβαστα</a:t>
            </a:r>
          </a:p>
          <a:p>
            <a:pPr algn="just">
              <a:lnSpc>
                <a:spcPct val="170000"/>
              </a:lnSpc>
              <a:spcAft>
                <a:spcPts val="0"/>
              </a:spcAft>
            </a:pPr>
            <a:r>
              <a:rPr lang="el-GR" sz="1600" dirty="0">
                <a:latin typeface="Comic Sans MS" panose="030F0702030302020204" pitchFamily="66" charset="0"/>
              </a:rPr>
              <a:t> 1. Οι φυσικοθεραπευτές, οι οποίοι κατέχουν άδεια άσκησης επαγγέλματος ιατρού ή φαρμακοποιού ή οδοντιάτρου ή άλλου επαγγέλματος υγείας, δεν επιτρέπεται να ασκούν τα παραπάνω επαγγέλματα, εκτός εάν με αίτησή τους προκαλέσουν την ανάκληση της βεβαίωσης/ άδειας άσκησης του επαγγέλματος του φυσικοθεραπευτή και ενημερώσουν σχετικώς τον Π.Σ.Φ. </a:t>
            </a:r>
          </a:p>
          <a:p>
            <a:pPr algn="just">
              <a:lnSpc>
                <a:spcPct val="170000"/>
              </a:lnSpc>
              <a:spcAft>
                <a:spcPts val="0"/>
              </a:spcAft>
            </a:pPr>
            <a:r>
              <a:rPr lang="el-GR" sz="1600" dirty="0">
                <a:latin typeface="Comic Sans MS" panose="030F0702030302020204" pitchFamily="66" charset="0"/>
              </a:rPr>
              <a:t>2. Απαγορεύεται στον φυσικοθεραπευτή, εντός του επαγγελματικού του χώρου, να ασκεί επιχειρηματική δραστηριότητα με σκοπό την πώληση ιατρικών-</a:t>
            </a:r>
            <a:r>
              <a:rPr lang="el-GR" sz="1600" dirty="0" err="1">
                <a:latin typeface="Comic Sans MS" panose="030F0702030302020204" pitchFamily="66" charset="0"/>
              </a:rPr>
              <a:t>φυσικοθεραπευτικών</a:t>
            </a:r>
            <a:r>
              <a:rPr lang="el-GR" sz="1600" dirty="0">
                <a:latin typeface="Comic Sans MS" panose="030F0702030302020204" pitchFamily="66" charset="0"/>
              </a:rPr>
              <a:t> μηχανημάτων και εξοπλισμού, καθώς και σκευασμάτων πάσης φύσεως και γενικά απαγορεύεται κάθε άλλη χρήση, εκτός αυτής για την οποία χορηγήθηκε η άδεια/βεβαίωση λειτουργίας εργαστηρίου φυσικοθεραπείας</a:t>
            </a:r>
          </a:p>
        </p:txBody>
      </p:sp>
    </p:spTree>
    <p:extLst>
      <p:ext uri="{BB962C8B-B14F-4D97-AF65-F5344CB8AC3E}">
        <p14:creationId xmlns:p14="http://schemas.microsoft.com/office/powerpoint/2010/main" val="384725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Τόπος άσκησης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a:t>
            </a:r>
          </a:p>
          <a:p>
            <a:pPr algn="just">
              <a:lnSpc>
                <a:spcPct val="170000"/>
              </a:lnSpc>
              <a:spcAft>
                <a:spcPts val="0"/>
              </a:spcAft>
            </a:pPr>
            <a:r>
              <a:rPr lang="el-GR" sz="1600" dirty="0">
                <a:latin typeface="Comic Sans MS" panose="030F0702030302020204" pitchFamily="66" charset="0"/>
              </a:rPr>
              <a:t> Επιτρέπεται στον φυσικοθεραπευτή να ασκεί τις υπηρεσίες του εντός της χωρικής αρμοδιότητας του Περιφερειακού Τμήματος (εφεξής Π.Τ.) στο οποίο έχει εγγραφεί. Δύναται να παρέχει φυσιοθεραπευτική φροντίδα ή να συγκεντρώνει επιστημονικά στοιχεία, ή να υλοποιεί προγράμματα προληπτικής φυσικοθεραπείας ή άλλα προγράμματα κοινωνικού ή φιλανθρωπικού χαρακτήρα και εκτός του Π.Τ. στο οποίο έχει εγγραφεί, μόνο σε εθελοντική βάση, μετά από έγγραφη ενημέρωση του οικείου Π.Τ. στην οποία ορίζεται ο χώρος, ο χρόνος και ο τρόπος παροχής αυτών των υπηρεσιών.</a:t>
            </a:r>
          </a:p>
        </p:txBody>
      </p:sp>
    </p:spTree>
    <p:extLst>
      <p:ext uri="{BB962C8B-B14F-4D97-AF65-F5344CB8AC3E}">
        <p14:creationId xmlns:p14="http://schemas.microsoft.com/office/powerpoint/2010/main" val="265282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Η φυσικοθεραπεία ως σχέση εμπιστοσύνης και σεβασμού </a:t>
            </a:r>
          </a:p>
          <a:p>
            <a:pPr algn="just">
              <a:lnSpc>
                <a:spcPct val="170000"/>
              </a:lnSpc>
              <a:spcAft>
                <a:spcPts val="0"/>
              </a:spcAft>
            </a:pPr>
            <a:r>
              <a:rPr lang="el-GR" sz="1600" dirty="0">
                <a:latin typeface="Comic Sans MS" panose="030F0702030302020204" pitchFamily="66" charset="0"/>
              </a:rPr>
              <a:t>1. Ο φυσικοθεραπευτής δίνει προτεραιότητα στην προστασία και βελτίωση της υγείας του λήπτη. </a:t>
            </a:r>
          </a:p>
          <a:p>
            <a:pPr algn="just">
              <a:lnSpc>
                <a:spcPct val="170000"/>
              </a:lnSpc>
              <a:spcAft>
                <a:spcPts val="0"/>
              </a:spcAft>
            </a:pPr>
            <a:r>
              <a:rPr lang="el-GR" sz="1600" dirty="0">
                <a:latin typeface="Comic Sans MS" panose="030F0702030302020204" pitchFamily="66" charset="0"/>
              </a:rPr>
              <a:t>2. Η συμπεριφορά του φυσικοθεραπευτή προς τον λήπτη πρέπει να είναι αυτή που προσήκει και αρμόζει στην επιστήμη του και στο επάγγελμά του.</a:t>
            </a:r>
          </a:p>
          <a:p>
            <a:pPr algn="just">
              <a:lnSpc>
                <a:spcPct val="170000"/>
              </a:lnSpc>
              <a:spcAft>
                <a:spcPts val="0"/>
              </a:spcAft>
            </a:pPr>
            <a:r>
              <a:rPr lang="el-GR" sz="1600" dirty="0">
                <a:latin typeface="Comic Sans MS" panose="030F0702030302020204" pitchFamily="66" charset="0"/>
              </a:rPr>
              <a:t> 3. Ο φυσικοθεραπευτής φροντίζει για την ανάπτυξη σχέσεων αμοιβαίας εμπιστοσύνης και σεβασμού μεταξύ αυτού και του λήπτη, συμπεριφέρεται με σεβασμό και κατανόηση και σέβεται τις απόψεις του, την </a:t>
            </a:r>
            <a:r>
              <a:rPr lang="el-GR" sz="1600" dirty="0" err="1">
                <a:latin typeface="Comic Sans MS" panose="030F0702030302020204" pitchFamily="66" charset="0"/>
              </a:rPr>
              <a:t>ιδιωτικότητα</a:t>
            </a:r>
            <a:r>
              <a:rPr lang="el-GR" sz="1600" dirty="0">
                <a:latin typeface="Comic Sans MS" panose="030F0702030302020204" pitchFamily="66" charset="0"/>
              </a:rPr>
              <a:t> και την αξιοπρέπεια του, εφαρμόζοντας τη σχετική νομοθεσία περί προστασίας δεδομένων προσωπικού χαρακτήρα.</a:t>
            </a:r>
          </a:p>
        </p:txBody>
      </p:sp>
    </p:spTree>
    <p:extLst>
      <p:ext uri="{BB962C8B-B14F-4D97-AF65-F5344CB8AC3E}">
        <p14:creationId xmlns:p14="http://schemas.microsoft.com/office/powerpoint/2010/main" val="343283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fontScale="92500" lnSpcReduction="20000"/>
          </a:bodyPr>
          <a:lstStyle/>
          <a:p>
            <a:pPr algn="just">
              <a:lnSpc>
                <a:spcPct val="170000"/>
              </a:lnSpc>
              <a:spcAft>
                <a:spcPts val="0"/>
              </a:spcAft>
            </a:pPr>
            <a:r>
              <a:rPr lang="el-GR" sz="1600" dirty="0">
                <a:latin typeface="Comic Sans MS" panose="030F0702030302020204" pitchFamily="66" charset="0"/>
              </a:rPr>
              <a:t>4. Ο φυσικοθεραπευτής δεν παρεμβαίνει στην προσωπική και οικογενειακή ζωή του λήπτη, παρά μόνο στο μέτρο, στο βαθμό και στην έκταση που είναι αναγκαία για την αποτελεσματική προσφορά των υπηρεσιών του, εφόσον αυτό του έχει επιτραπεί από τον λήπτη ή τους οικείους του. </a:t>
            </a:r>
          </a:p>
          <a:p>
            <a:pPr algn="just">
              <a:lnSpc>
                <a:spcPct val="170000"/>
              </a:lnSpc>
              <a:spcAft>
                <a:spcPts val="0"/>
              </a:spcAft>
            </a:pPr>
            <a:r>
              <a:rPr lang="el-GR" sz="1600" dirty="0">
                <a:latin typeface="Comic Sans MS" panose="030F0702030302020204" pitchFamily="66" charset="0"/>
              </a:rPr>
              <a:t>5. Ο φυσικοθεραπευτής δεν πρέπει να εκμεταλλεύεται την εμπιστοσύνη των ληπτών, να χρησιμοποιεί τη θέση του για τη σύναψη ανάρμοστων προσωπικών σχέσεων μαζί τους ή με τους οικείους τους, να ασκεί οικονομικές ή άλλες πιέσεις, να αποκαλύπτει εμπιστευτικές πληροφορίες και να συστήνει ή να παραπέμπει τους λήπτες σε θεραπείες, οι οποίες δεν είναι προς το συμφέρον τους.</a:t>
            </a:r>
          </a:p>
          <a:p>
            <a:pPr algn="just">
              <a:lnSpc>
                <a:spcPct val="170000"/>
              </a:lnSpc>
              <a:spcAft>
                <a:spcPts val="0"/>
              </a:spcAft>
            </a:pPr>
            <a:r>
              <a:rPr lang="el-GR" sz="1600" dirty="0">
                <a:latin typeface="Comic Sans MS" panose="030F0702030302020204" pitchFamily="66" charset="0"/>
              </a:rPr>
              <a:t>6. Στην περίπτωση που για οποιονδήποτε λόγο, τις υπηρεσίες φυσικοθεραπείας ενός λήπτη, αναλαμβάνει να τις παρέχει άλλος φυσικοθεραπευτής, θα πρέπει να διασφαλίζεται η πλήρης ενημέρωση του τελευταίου σχετικά με την κατάσταση και τις ανάγκες του λήπτη</a:t>
            </a:r>
          </a:p>
        </p:txBody>
      </p:sp>
    </p:spTree>
    <p:extLst>
      <p:ext uri="{BB962C8B-B14F-4D97-AF65-F5344CB8AC3E}">
        <p14:creationId xmlns:p14="http://schemas.microsoft.com/office/powerpoint/2010/main" val="375409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fontScale="92500" lnSpcReduction="10000"/>
          </a:bodyPr>
          <a:lstStyle/>
          <a:p>
            <a:pPr algn="just">
              <a:lnSpc>
                <a:spcPct val="170000"/>
              </a:lnSpc>
              <a:spcAft>
                <a:spcPts val="0"/>
              </a:spcAft>
            </a:pPr>
            <a:r>
              <a:rPr lang="el-GR" sz="1600" dirty="0">
                <a:latin typeface="Comic Sans MS" panose="030F0702030302020204" pitchFamily="66" charset="0"/>
              </a:rPr>
              <a:t>Υποχρέωση ενημέρωσης</a:t>
            </a:r>
          </a:p>
          <a:p>
            <a:pPr algn="just">
              <a:lnSpc>
                <a:spcPct val="170000"/>
              </a:lnSpc>
              <a:spcAft>
                <a:spcPts val="0"/>
              </a:spcAft>
            </a:pPr>
            <a:r>
              <a:rPr lang="el-GR" sz="1600" dirty="0">
                <a:latin typeface="Comic Sans MS" panose="030F0702030302020204" pitchFamily="66" charset="0"/>
              </a:rPr>
              <a:t> 1. Ο φυσικοθεραπευτής έχει καθήκον ειλικρίνειας προς τον λήπτη. Οφείλει να ενημερώνει πλήρως και κατανοητά τον λήπτη για το περιεχόμενο και τα προσδοκώμενα αποτελέσματα της προτεινόμενης φυσικοθεραπείας, τις συνέπειες και τους ενδεχόμενους κινδύνους ή επιπλοκές από την εκτέλεσή της, καθώς και για τον πιθανό χρόνο αποκατάστασης, έτσι ώστε ο λήπτης να μπορεί να σχηματίζει πλήρη εικόνα της κατάστασής του για τη λήψη των αποφάσεών του. </a:t>
            </a:r>
          </a:p>
          <a:p>
            <a:pPr algn="just">
              <a:lnSpc>
                <a:spcPct val="170000"/>
              </a:lnSpc>
              <a:spcAft>
                <a:spcPts val="0"/>
              </a:spcAft>
            </a:pPr>
            <a:r>
              <a:rPr lang="el-GR" sz="1600" dirty="0">
                <a:latin typeface="Comic Sans MS" panose="030F0702030302020204" pitchFamily="66" charset="0"/>
              </a:rPr>
              <a:t>2. Ο φυσικοθεραπευτής σέβεται την επιθυμία των ληπτών τα οποία επιλέγουν να μην ενημερωθούν. </a:t>
            </a:r>
          </a:p>
          <a:p>
            <a:pPr algn="just">
              <a:lnSpc>
                <a:spcPct val="170000"/>
              </a:lnSpc>
              <a:spcAft>
                <a:spcPts val="0"/>
              </a:spcAft>
            </a:pPr>
            <a:r>
              <a:rPr lang="el-GR" sz="1600" dirty="0">
                <a:latin typeface="Comic Sans MS" panose="030F0702030302020204" pitchFamily="66" charset="0"/>
              </a:rPr>
              <a:t>3. Αν οι λήπτες δεν έχουν την ικανότητα να συναινέσουν για την εκτέλεση φυσιοθεραπευτικής πράξης, ο φυσικοθεραπευτής τους ενημερώνει στο βαθμό που αυτό είναι εφικτό.</a:t>
            </a:r>
          </a:p>
        </p:txBody>
      </p:sp>
    </p:spTree>
    <p:extLst>
      <p:ext uri="{BB962C8B-B14F-4D97-AF65-F5344CB8AC3E}">
        <p14:creationId xmlns:p14="http://schemas.microsoft.com/office/powerpoint/2010/main" val="214606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19336" y="260648"/>
            <a:ext cx="11036344" cy="5904656"/>
          </a:xfrm>
        </p:spPr>
        <p:txBody>
          <a:bodyPr vert="horz" lIns="0" tIns="45720" rIns="0" bIns="45720" rtlCol="0">
            <a:normAutofit fontScale="92500" lnSpcReduction="10000"/>
          </a:bodyPr>
          <a:lstStyle/>
          <a:p>
            <a:pPr algn="just">
              <a:lnSpc>
                <a:spcPct val="170000"/>
              </a:lnSpc>
              <a:spcAft>
                <a:spcPts val="0"/>
              </a:spcAft>
            </a:pPr>
            <a:r>
              <a:rPr lang="el-GR" sz="1900" b="1" dirty="0">
                <a:latin typeface="Comic Sans MS" panose="030F0702030302020204" pitchFamily="66" charset="0"/>
              </a:rPr>
              <a:t>Συναίνεση του ενημερωμένου λήπτη</a:t>
            </a:r>
          </a:p>
          <a:p>
            <a:pPr algn="just">
              <a:lnSpc>
                <a:spcPct val="170000"/>
              </a:lnSpc>
              <a:spcAft>
                <a:spcPts val="0"/>
              </a:spcAft>
            </a:pPr>
            <a:r>
              <a:rPr lang="el-GR" sz="1600" dirty="0">
                <a:latin typeface="Comic Sans MS" panose="030F0702030302020204" pitchFamily="66" charset="0"/>
              </a:rPr>
              <a:t> 1. Ο φυσικοθεραπευτής προβαίνει στην εκτέλεση οποιασδήποτε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πράξης μετά από την ενυπόγραφη συναίνεση του λήπτη. </a:t>
            </a:r>
          </a:p>
          <a:p>
            <a:pPr algn="just">
              <a:lnSpc>
                <a:spcPct val="170000"/>
              </a:lnSpc>
              <a:spcAft>
                <a:spcPts val="0"/>
              </a:spcAft>
            </a:pPr>
            <a:r>
              <a:rPr lang="el-GR" sz="1600" dirty="0">
                <a:latin typeface="Comic Sans MS" panose="030F0702030302020204" pitchFamily="66" charset="0"/>
              </a:rPr>
              <a:t>2. Προϋποθέσεις της έγκυρης συναίνεσης του λήπτη είναι οι ακόλουθες: </a:t>
            </a:r>
          </a:p>
          <a:p>
            <a:pPr algn="just">
              <a:lnSpc>
                <a:spcPct val="170000"/>
              </a:lnSpc>
              <a:spcAft>
                <a:spcPts val="0"/>
              </a:spcAft>
            </a:pPr>
            <a:r>
              <a:rPr lang="el-GR" sz="1600" dirty="0">
                <a:latin typeface="Comic Sans MS" panose="030F0702030302020204" pitchFamily="66" charset="0"/>
              </a:rPr>
              <a:t>α. Να παρέχεται μετά από πλήρη, σαφή και κατανοητή ενημέρωση, σύμφωνα με το προηγούμενο άρθρο. </a:t>
            </a:r>
          </a:p>
          <a:p>
            <a:pPr algn="just">
              <a:lnSpc>
                <a:spcPct val="170000"/>
              </a:lnSpc>
              <a:spcAft>
                <a:spcPts val="0"/>
              </a:spcAft>
            </a:pPr>
            <a:r>
              <a:rPr lang="el-GR" sz="1600" dirty="0">
                <a:latin typeface="Comic Sans MS" panose="030F0702030302020204" pitchFamily="66" charset="0"/>
              </a:rPr>
              <a:t>β. Ο λήπτης να έχει ικανότητα για συναίνεση. Αν είναι ανήλικος, η συναίνεση δίδεται από αυτούς που ασκούν τη γονική μέριμνα. Στην περίπτωση της παρ. 3 του άρθρου 7, απαιτείται πάντοτε η συναίνεση των προσώπων που ασκούν τη γονική μέριμνα του ανηλίκου. Αν ο λήπτης δεν διαθέτει ικανότητα συναίνεσης, η συναίνεση για την εκτέλεση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συνεδρίας δίδεται από τους οικείους του λήπτη.</a:t>
            </a:r>
          </a:p>
          <a:p>
            <a:pPr algn="just">
              <a:lnSpc>
                <a:spcPct val="170000"/>
              </a:lnSpc>
              <a:spcAft>
                <a:spcPts val="0"/>
              </a:spcAft>
            </a:pPr>
            <a:r>
              <a:rPr lang="el-GR" sz="1600" dirty="0">
                <a:latin typeface="Comic Sans MS" panose="030F0702030302020204" pitchFamily="66" charset="0"/>
              </a:rPr>
              <a:t> γ. Σε κάθε περίπτωση, ο φυσικοθεραπευτής πρέπει να προσπαθήσει να εξασφαλίσει την εκούσια συμμετοχή, σύμπραξη και συνεργασία του λήπτη, και ιδίως εκείνου που κατανοεί την κατάσταση της υγείας του, το περιεχόμενο της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πράξης, τους κινδύνους, τις συνέπειες και τα αποτελέσματα. </a:t>
            </a:r>
          </a:p>
          <a:p>
            <a:pPr algn="just">
              <a:lnSpc>
                <a:spcPct val="170000"/>
              </a:lnSpc>
              <a:spcAft>
                <a:spcPts val="0"/>
              </a:spcAft>
            </a:pPr>
            <a:r>
              <a:rPr lang="el-GR" sz="1600" dirty="0">
                <a:latin typeface="Comic Sans MS" panose="030F0702030302020204" pitchFamily="66" charset="0"/>
              </a:rPr>
              <a:t>δ. Η συναίνεση δεν πρέπει να είναι αποτέλεσμα πλάνης, απάτης ή απειλής και να μην έρχεται σε αντίθεση με τα χρηστά ήθη. </a:t>
            </a:r>
          </a:p>
        </p:txBody>
      </p:sp>
    </p:spTree>
    <p:extLst>
      <p:ext uri="{BB962C8B-B14F-4D97-AF65-F5344CB8AC3E}">
        <p14:creationId xmlns:p14="http://schemas.microsoft.com/office/powerpoint/2010/main" val="275579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3. Ο φυσικοθεραπευτής οφείλει να γνωρίζει τον κοινωνικό χαρακτήρα του επαγγέλματός του και έχει την υποχρέωση, με βάση τις γνώσεις του, τις δεξιότητες και την πείρα που έχει αποκτήσει, να </a:t>
            </a:r>
            <a:r>
              <a:rPr lang="el-GR" sz="1600" dirty="0" err="1">
                <a:latin typeface="Comic Sans MS" panose="030F0702030302020204" pitchFamily="66" charset="0"/>
              </a:rPr>
              <a:t>εφιστά</a:t>
            </a:r>
            <a:r>
              <a:rPr lang="el-GR" sz="1600" dirty="0">
                <a:latin typeface="Comic Sans MS" panose="030F0702030302020204" pitchFamily="66" charset="0"/>
              </a:rPr>
              <a:t> την προσοχή σε θέματα που έχουν σχέση με τη δημόσια υγεία και τη βελτίωση της ποιότητας των </a:t>
            </a:r>
            <a:r>
              <a:rPr lang="el-GR" sz="1600" dirty="0" err="1">
                <a:latin typeface="Comic Sans MS" panose="030F0702030302020204" pitchFamily="66" charset="0"/>
              </a:rPr>
              <a:t>φυσικοθεραπευτικών</a:t>
            </a:r>
            <a:r>
              <a:rPr lang="el-GR" sz="1600" dirty="0">
                <a:latin typeface="Comic Sans MS" panose="030F0702030302020204" pitchFamily="66" charset="0"/>
              </a:rPr>
              <a:t> υπηρεσιών.</a:t>
            </a:r>
          </a:p>
        </p:txBody>
      </p:sp>
    </p:spTree>
    <p:extLst>
      <p:ext uri="{BB962C8B-B14F-4D97-AF65-F5344CB8AC3E}">
        <p14:creationId xmlns:p14="http://schemas.microsoft.com/office/powerpoint/2010/main" val="20234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3392" y="188640"/>
            <a:ext cx="10388272" cy="1044664"/>
          </a:xfrm>
        </p:spPr>
        <p:txBody>
          <a:bodyPr vert="horz" lIns="0" tIns="45720" rIns="0" bIns="45720" rtlCol="0">
            <a:normAutofit/>
          </a:bodyPr>
          <a:lstStyle/>
          <a:p>
            <a:pPr marL="91440" indent="-91440" algn="just">
              <a:lnSpc>
                <a:spcPct val="170000"/>
              </a:lnSpc>
              <a:spcBef>
                <a:spcPts val="1200"/>
              </a:spcBef>
              <a:buClr>
                <a:schemeClr val="accent1"/>
              </a:buClr>
              <a:buSzPct val="100000"/>
              <a:buFont typeface="Calibri" panose="020F0502020204030204" pitchFamily="34" charset="0"/>
              <a:buChar char=" "/>
            </a:pPr>
            <a:r>
              <a:rPr lang="el-GR" sz="1800" b="1" dirty="0">
                <a:latin typeface="Comic Sans MS" panose="030F0702030302020204" pitchFamily="66" charset="0"/>
                <a:ea typeface="+mn-ea"/>
                <a:cs typeface="+mn-cs"/>
              </a:rPr>
              <a:t>ΙΔΙΩΤΙΚΟΤΗΤΑ ΚΑΙ ΑΠΟΡΡΗΤΟ</a:t>
            </a:r>
          </a:p>
        </p:txBody>
      </p:sp>
      <p:sp>
        <p:nvSpPr>
          <p:cNvPr id="3" name="Θέση κειμένου 2"/>
          <p:cNvSpPr>
            <a:spLocks noGrp="1"/>
          </p:cNvSpPr>
          <p:nvPr>
            <p:ph type="body" idx="1"/>
          </p:nvPr>
        </p:nvSpPr>
        <p:spPr/>
        <p:txBody>
          <a:bodyPr vert="horz" lIns="0" tIns="45720" rIns="0" bIns="45720" rtlCol="0">
            <a:normAutofit fontScale="92500" lnSpcReduction="10000"/>
          </a:bodyPr>
          <a:lstStyle/>
          <a:p>
            <a:pPr algn="just">
              <a:lnSpc>
                <a:spcPct val="170000"/>
              </a:lnSpc>
              <a:spcAft>
                <a:spcPts val="0"/>
              </a:spcAft>
            </a:pPr>
            <a:r>
              <a:rPr lang="el-GR" sz="1700" b="1" spc="-50" dirty="0">
                <a:latin typeface="Comic Sans MS" panose="030F0702030302020204" pitchFamily="66" charset="0"/>
              </a:rPr>
              <a:t>Επαγγελματικό</a:t>
            </a:r>
            <a:r>
              <a:rPr lang="el-GR" sz="1600" dirty="0">
                <a:latin typeface="Comic Sans MS" panose="030F0702030302020204" pitchFamily="66" charset="0"/>
              </a:rPr>
              <a:t> </a:t>
            </a:r>
            <a:r>
              <a:rPr lang="el-GR" sz="1700" b="1" spc="-50" dirty="0">
                <a:latin typeface="Comic Sans MS" panose="030F0702030302020204" pitchFamily="66" charset="0"/>
              </a:rPr>
              <a:t>απόρρητο</a:t>
            </a:r>
            <a:r>
              <a:rPr lang="el-GR" sz="1600" dirty="0">
                <a:latin typeface="Comic Sans MS" panose="030F0702030302020204" pitchFamily="66" charset="0"/>
              </a:rPr>
              <a:t> </a:t>
            </a:r>
          </a:p>
          <a:p>
            <a:pPr algn="just">
              <a:lnSpc>
                <a:spcPct val="170000"/>
              </a:lnSpc>
              <a:spcAft>
                <a:spcPts val="0"/>
              </a:spcAft>
            </a:pPr>
            <a:r>
              <a:rPr lang="el-GR" sz="1600" dirty="0">
                <a:latin typeface="Comic Sans MS" panose="030F0702030302020204" pitchFamily="66" charset="0"/>
              </a:rPr>
              <a:t>1. Ο φυσικοθεραπευτής οφείλει να τηρεί αυστηρά απόλυτη εχεμύθεια για οποιοδήποτε στοιχείο υποπίπτει στην αντίληψη του ή του αποκαλύπτει ο λήπτης ή τρίτοι, στο πλαίσιο της άσκησης των καθηκόντων του, και το οποίο αφορά στον λήπτη ή τους οικείους του. </a:t>
            </a:r>
          </a:p>
          <a:p>
            <a:pPr algn="just">
              <a:lnSpc>
                <a:spcPct val="170000"/>
              </a:lnSpc>
              <a:spcAft>
                <a:spcPts val="0"/>
              </a:spcAft>
            </a:pPr>
            <a:r>
              <a:rPr lang="el-GR" sz="1600" dirty="0">
                <a:latin typeface="Comic Sans MS" panose="030F0702030302020204" pitchFamily="66" charset="0"/>
              </a:rPr>
              <a:t>2. Για την αυστηρή και αποτελεσματική τήρηση του απορρήτου, ο φυσικοθεραπευτής οφείλει: α) να ασκεί την αναγκαία εποπτεία στους βοηθούς, στους συνεργάτες ή στα άλλα πρόσωπα που συμπράττουν ή συμμετέχουν ή τον στηρίζουν με οποιονδήποτε τρόπο κατά την άσκηση του επαγγέλματός του και </a:t>
            </a:r>
          </a:p>
          <a:p>
            <a:pPr algn="just">
              <a:lnSpc>
                <a:spcPct val="170000"/>
              </a:lnSpc>
              <a:spcAft>
                <a:spcPts val="0"/>
              </a:spcAft>
            </a:pPr>
            <a:r>
              <a:rPr lang="el-GR" sz="1600" dirty="0">
                <a:latin typeface="Comic Sans MS" panose="030F0702030302020204" pitchFamily="66" charset="0"/>
              </a:rPr>
              <a:t>β) να λαμβάνει κάθε μέτρο διαφύλαξης του απορρήτου και για το χρόνο μετά τη - με οποιονδήποτε τρόπο - παύση ή λήξη άσκησης του επαγγέλματός του.</a:t>
            </a:r>
          </a:p>
        </p:txBody>
      </p:sp>
    </p:spTree>
    <p:extLst>
      <p:ext uri="{BB962C8B-B14F-4D97-AF65-F5344CB8AC3E}">
        <p14:creationId xmlns:p14="http://schemas.microsoft.com/office/powerpoint/2010/main" val="60026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79376" y="1268760"/>
            <a:ext cx="10676304" cy="4824536"/>
          </a:xfrm>
        </p:spPr>
        <p:txBody>
          <a:bodyPr vert="horz" lIns="0" tIns="45720" rIns="0" bIns="45720" rtlCol="0">
            <a:normAutofit fontScale="92500"/>
          </a:bodyPr>
          <a:lstStyle/>
          <a:p>
            <a:pPr algn="just">
              <a:lnSpc>
                <a:spcPct val="170000"/>
              </a:lnSpc>
              <a:spcAft>
                <a:spcPts val="0"/>
              </a:spcAft>
            </a:pPr>
            <a:r>
              <a:rPr lang="el-GR" sz="1600" b="1" dirty="0">
                <a:latin typeface="Comic Sans MS" panose="030F0702030302020204" pitchFamily="66" charset="0"/>
              </a:rPr>
              <a:t>Τήρηση αρχείου </a:t>
            </a:r>
          </a:p>
          <a:p>
            <a:pPr algn="just">
              <a:lnSpc>
                <a:spcPct val="170000"/>
              </a:lnSpc>
              <a:spcAft>
                <a:spcPts val="0"/>
              </a:spcAft>
            </a:pPr>
            <a:r>
              <a:rPr lang="el-GR" sz="1600" dirty="0">
                <a:latin typeface="Comic Sans MS" panose="030F0702030302020204" pitchFamily="66" charset="0"/>
              </a:rPr>
              <a:t>1. Ο φυσικοθεραπευτής δύναται να τηρεί αρχείο, σε ηλεκτρονική ή μη μορφή, το οποίο περιέχει δεδομένα που συνδέονται με την παροχή υπηρεσιών προς τους λήπτες. Για την τήρηση του αρχείου αυτού και την επεξεργασία των δεδομένων του εφαρμόζονται οι διατάξεις της κείμενης νομοθεσίας. </a:t>
            </a:r>
          </a:p>
          <a:p>
            <a:pPr algn="just">
              <a:lnSpc>
                <a:spcPct val="170000"/>
              </a:lnSpc>
              <a:spcAft>
                <a:spcPts val="0"/>
              </a:spcAft>
            </a:pPr>
            <a:r>
              <a:rPr lang="el-GR" sz="1600" dirty="0">
                <a:latin typeface="Comic Sans MS" panose="030F0702030302020204" pitchFamily="66" charset="0"/>
              </a:rPr>
              <a:t>2. Το εν λόγω αρχείο περιλαμβάνει το ονοματεπώνυμο, το πατρώνυμο, το φύλο, την ηλικία, το επάγγελμα, τη διεύθυνση του λήπτη, τις ημερομηνίες της επίσκεψης, καθώς και κάθε άλλο ουσιώδες στοιχείο που συνδέεται με την παροχή υπηρεσιών υγείας προς τον λήπτη. </a:t>
            </a:r>
          </a:p>
          <a:p>
            <a:pPr algn="just">
              <a:lnSpc>
                <a:spcPct val="170000"/>
              </a:lnSpc>
              <a:spcAft>
                <a:spcPts val="0"/>
              </a:spcAft>
            </a:pPr>
            <a:r>
              <a:rPr lang="el-GR" sz="1600" dirty="0">
                <a:latin typeface="Comic Sans MS" panose="030F0702030302020204" pitchFamily="66" charset="0"/>
              </a:rPr>
              <a:t>3. Ο φυσικοθεραπευτής λαμβάνει όλα τα αναγκαία μέτρα, να μην γνωστοποιείται με οποιονδήποτε τρόπο η ταυτότητα του λήπτη, στον οποίο αφορούν τα δεδομένα. Ειδικότερα στην περίπτωση επιστημονικών δημοσιεύσεων δεν πρέπει να αποκαλύπτονται στοιχεία που υποδεικνύουν ή μπορούν να οδηγήσουν στην εξακρίβωση της ταυτότητάς του λήπτη, απαιτείται η ειδική έγγραφη συναίνεσή του.</a:t>
            </a:r>
          </a:p>
        </p:txBody>
      </p:sp>
    </p:spTree>
    <p:extLst>
      <p:ext uri="{BB962C8B-B14F-4D97-AF65-F5344CB8AC3E}">
        <p14:creationId xmlns:p14="http://schemas.microsoft.com/office/powerpoint/2010/main" val="331206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4. Ο φυσικοθεραπευτής τηρεί τα επαγγελματικά του βιβλία με τέτοιο τρόπο, ώστε να εξασφαλίζεται το απόρρητο και η προστασία των δεδομένων που εμπεριέχουν. </a:t>
            </a:r>
          </a:p>
          <a:p>
            <a:pPr algn="just">
              <a:lnSpc>
                <a:spcPct val="170000"/>
              </a:lnSpc>
              <a:spcAft>
                <a:spcPts val="0"/>
              </a:spcAft>
            </a:pPr>
            <a:r>
              <a:rPr lang="el-GR" sz="1600" dirty="0">
                <a:latin typeface="Comic Sans MS" panose="030F0702030302020204" pitchFamily="66" charset="0"/>
              </a:rPr>
              <a:t>5. Στα αρχεία δεν πρέπει να αναγράφονται κρίσεις ή σχολιασμοί για τους λήπτες, παρά μόνον εάν αφορούν στην υγεία τους. </a:t>
            </a:r>
          </a:p>
          <a:p>
            <a:pPr algn="just">
              <a:lnSpc>
                <a:spcPct val="170000"/>
              </a:lnSpc>
              <a:spcAft>
                <a:spcPts val="0"/>
              </a:spcAft>
            </a:pPr>
            <a:r>
              <a:rPr lang="el-GR" sz="1600" dirty="0">
                <a:latin typeface="Comic Sans MS" panose="030F0702030302020204" pitchFamily="66" charset="0"/>
              </a:rPr>
              <a:t>6. Ο λήπτης έχει δικαίωμα πρόσβασης στα αρχεία, καθώς και λήψης αντιγράφων του φακέλου του</a:t>
            </a:r>
          </a:p>
        </p:txBody>
      </p:sp>
    </p:spTree>
    <p:extLst>
      <p:ext uri="{BB962C8B-B14F-4D97-AF65-F5344CB8AC3E}">
        <p14:creationId xmlns:p14="http://schemas.microsoft.com/office/powerpoint/2010/main" val="99702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dirty="0">
                <a:latin typeface="Comic Sans MS" panose="030F0702030302020204" pitchFamily="66" charset="0"/>
                <a:cs typeface="QQTMVO+Century Gothic"/>
              </a:rPr>
              <a:t>ΣΚΟΠΟΣ</a:t>
            </a:r>
            <a:r>
              <a:rPr lang="el-GR" sz="2000" spc="-26" dirty="0">
                <a:latin typeface="Comic Sans MS" panose="030F0702030302020204" pitchFamily="66" charset="0"/>
                <a:cs typeface="QQTMVO+Century Gothic"/>
              </a:rPr>
              <a:t> </a:t>
            </a:r>
            <a:r>
              <a:rPr lang="el-GR" sz="2000" dirty="0">
                <a:latin typeface="Comic Sans MS" panose="030F0702030302020204" pitchFamily="66" charset="0"/>
                <a:cs typeface="QQTMVO+Century Gothic"/>
              </a:rPr>
              <a:t>ΤΟΥ ΜΑΘΗΜΑΤΟΣ</a:t>
            </a:r>
            <a:br>
              <a:rPr lang="el-GR" sz="2000" dirty="0">
                <a:latin typeface="Comic Sans MS" panose="030F0702030302020204" pitchFamily="66" charset="0"/>
                <a:cs typeface="QQTMVO+Century Gothic"/>
              </a:rPr>
            </a:br>
            <a:endParaRPr lang="el-GR" sz="2000" dirty="0"/>
          </a:p>
        </p:txBody>
      </p:sp>
      <p:sp>
        <p:nvSpPr>
          <p:cNvPr id="3" name="Θέση περιεχομένου 2"/>
          <p:cNvSpPr>
            <a:spLocks noGrp="1"/>
          </p:cNvSpPr>
          <p:nvPr>
            <p:ph idx="1"/>
          </p:nvPr>
        </p:nvSpPr>
        <p:spPr/>
        <p:txBody>
          <a:bodyPr/>
          <a:lstStyle/>
          <a:p>
            <a:pPr marL="0" lvl="0" indent="0" algn="just">
              <a:lnSpc>
                <a:spcPct val="150000"/>
              </a:lnSpc>
              <a:spcAft>
                <a:spcPts val="0"/>
              </a:spcAft>
              <a:buClrTx/>
              <a:buSzTx/>
              <a:buNone/>
            </a:pPr>
            <a:r>
              <a:rPr lang="el-GR" sz="1600" dirty="0">
                <a:solidFill>
                  <a:srgbClr val="404040"/>
                </a:solidFill>
                <a:latin typeface="Comic Sans MS" panose="030F0702030302020204" pitchFamily="66" charset="0"/>
                <a:cs typeface="QQTMVO+Century Gothic"/>
              </a:rPr>
              <a:t>Παρουσίαση των κανόνων</a:t>
            </a:r>
            <a:r>
              <a:rPr lang="el-GR" sz="1600" spc="-11"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Ηθικής</a:t>
            </a:r>
            <a:r>
              <a:rPr lang="el-GR" sz="1600" spc="-13"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και Δεοντολογίας</a:t>
            </a:r>
            <a:r>
              <a:rPr lang="el-GR" sz="1600" spc="-39"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που διέπουν</a:t>
            </a:r>
            <a:r>
              <a:rPr lang="el-GR" sz="1600" spc="-17"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τον</a:t>
            </a:r>
            <a:r>
              <a:rPr lang="el-GR" sz="1600" spc="-10"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επιστημονικό</a:t>
            </a:r>
            <a:r>
              <a:rPr lang="el-GR" sz="1600" spc="-34"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και επαγγελματικό</a:t>
            </a:r>
            <a:r>
              <a:rPr lang="el-GR" sz="1600" spc="-40"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χώρο</a:t>
            </a:r>
            <a:r>
              <a:rPr lang="el-GR" sz="1600" spc="13" dirty="0">
                <a:solidFill>
                  <a:srgbClr val="404040"/>
                </a:solidFill>
                <a:latin typeface="Comic Sans MS" panose="030F0702030302020204" pitchFamily="66" charset="0"/>
                <a:cs typeface="QQTMVO+Century Gothic"/>
              </a:rPr>
              <a:t> </a:t>
            </a:r>
            <a:r>
              <a:rPr lang="el-GR" sz="1600" dirty="0">
                <a:solidFill>
                  <a:srgbClr val="404040"/>
                </a:solidFill>
                <a:latin typeface="Comic Sans MS" panose="030F0702030302020204" pitchFamily="66" charset="0"/>
                <a:cs typeface="QQTMVO+Century Gothic"/>
              </a:rPr>
              <a:t>της Φυσικοθεραπείας.</a:t>
            </a:r>
          </a:p>
          <a:p>
            <a:pPr marL="0" lvl="0" indent="0" algn="just">
              <a:lnSpc>
                <a:spcPct val="150000"/>
              </a:lnSpc>
              <a:spcAft>
                <a:spcPts val="0"/>
              </a:spcAft>
              <a:buClrTx/>
              <a:buSzTx/>
              <a:buNone/>
            </a:pPr>
            <a:r>
              <a:rPr lang="el-GR" sz="1600" dirty="0">
                <a:solidFill>
                  <a:srgbClr val="404040"/>
                </a:solidFill>
                <a:latin typeface="Comic Sans MS" panose="030F0702030302020204" pitchFamily="66" charset="0"/>
                <a:cs typeface="QQTMVO+Century Gothic"/>
              </a:rPr>
              <a:t>Κατανόηση των προοπτικών που ανοίγονται ως πτυχιούχοι φυσικοθεραπευτές Ανώτατης Εκπαίδευσης ώστε να κάνουν τις καλύτερες δυνατές επιλογές.</a:t>
            </a:r>
          </a:p>
          <a:p>
            <a:pPr marL="0" lvl="0" indent="0" algn="just">
              <a:lnSpc>
                <a:spcPct val="150000"/>
              </a:lnSpc>
              <a:spcAft>
                <a:spcPts val="0"/>
              </a:spcAft>
              <a:buClrTx/>
              <a:buSzTx/>
              <a:buNone/>
            </a:pPr>
            <a:r>
              <a:rPr lang="el-GR" sz="1600" dirty="0">
                <a:solidFill>
                  <a:srgbClr val="404040"/>
                </a:solidFill>
                <a:latin typeface="Comic Sans MS" panose="030F0702030302020204" pitchFamily="66" charset="0"/>
                <a:cs typeface="QQTMVO+Century Gothic"/>
              </a:rPr>
              <a:t>Ενημέρωση για το ισχύον νομικό πλαίσιο που διέπει το επάγγελμα του Φυσικοθεραπευτή</a:t>
            </a:r>
          </a:p>
          <a:p>
            <a:endParaRPr lang="el-GR" dirty="0"/>
          </a:p>
        </p:txBody>
      </p:sp>
    </p:spTree>
    <p:extLst>
      <p:ext uri="{BB962C8B-B14F-4D97-AF65-F5344CB8AC3E}">
        <p14:creationId xmlns:p14="http://schemas.microsoft.com/office/powerpoint/2010/main" val="339778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63352" y="0"/>
            <a:ext cx="10892328" cy="6237312"/>
          </a:xfrm>
        </p:spPr>
        <p:txBody>
          <a:bodyPr vert="horz" lIns="0" tIns="45720" rIns="0" bIns="45720" rtlCol="0">
            <a:normAutofit lnSpcReduction="10000"/>
          </a:bodyPr>
          <a:lstStyle/>
          <a:p>
            <a:pPr algn="just">
              <a:lnSpc>
                <a:spcPct val="170000"/>
              </a:lnSpc>
              <a:spcAft>
                <a:spcPts val="0"/>
              </a:spcAft>
            </a:pPr>
            <a:r>
              <a:rPr lang="el-GR" sz="1600" b="1" dirty="0">
                <a:latin typeface="Comic Sans MS" panose="030F0702030302020204" pitchFamily="66" charset="0"/>
              </a:rPr>
              <a:t>ΔΙΑ ΒΙΟΥ ΣΥΝΕΧΙΖΟΜΕΝΗ ΕΚΠΑΙΔΕΥΣΗ </a:t>
            </a:r>
          </a:p>
          <a:p>
            <a:pPr algn="just">
              <a:lnSpc>
                <a:spcPct val="170000"/>
              </a:lnSpc>
              <a:spcAft>
                <a:spcPts val="0"/>
              </a:spcAft>
            </a:pPr>
            <a:r>
              <a:rPr lang="el-GR" sz="1600" b="1" dirty="0">
                <a:latin typeface="Comic Sans MS" panose="030F0702030302020204" pitchFamily="66" charset="0"/>
              </a:rPr>
              <a:t>Συνεχιζόμενη εκπαίδευση, διεπιστημονικότητα και επαγγελματική συνεργασία </a:t>
            </a:r>
          </a:p>
          <a:p>
            <a:pPr algn="just">
              <a:lnSpc>
                <a:spcPct val="170000"/>
              </a:lnSpc>
              <a:spcAft>
                <a:spcPts val="0"/>
              </a:spcAft>
            </a:pPr>
            <a:r>
              <a:rPr lang="el-GR" sz="1600" dirty="0">
                <a:latin typeface="Comic Sans MS" panose="030F0702030302020204" pitchFamily="66" charset="0"/>
              </a:rPr>
              <a:t>1. Η άσκηση της φυσικοθεραπείας γίνεται σύμφωνα με τους γενικά παραδεκτούς κανόνες της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επιστήμης. </a:t>
            </a:r>
          </a:p>
          <a:p>
            <a:pPr algn="just">
              <a:lnSpc>
                <a:spcPct val="170000"/>
              </a:lnSpc>
              <a:spcAft>
                <a:spcPts val="0"/>
              </a:spcAft>
            </a:pPr>
            <a:r>
              <a:rPr lang="el-GR" sz="1600" dirty="0">
                <a:latin typeface="Comic Sans MS" panose="030F0702030302020204" pitchFamily="66" charset="0"/>
              </a:rPr>
              <a:t>2. Ο φυσικοθεραπευτής επωφελείται της συνεχιζόμενης δια βίου εκπαίδευσης και ενημέρωσης, σχετικά με τις εξελίξεις της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επιστήμης. </a:t>
            </a:r>
          </a:p>
          <a:p>
            <a:pPr algn="just">
              <a:lnSpc>
                <a:spcPct val="170000"/>
              </a:lnSpc>
              <a:spcAft>
                <a:spcPts val="0"/>
              </a:spcAft>
            </a:pPr>
            <a:r>
              <a:rPr lang="el-GR" sz="1600" b="1" dirty="0">
                <a:latin typeface="Comic Sans MS" panose="030F0702030302020204" pitchFamily="66" charset="0"/>
              </a:rPr>
              <a:t>ΔΙΑΦΗΜΙΣΗ ΚΑΙ ΠΡΟΒΟΛΗ ΤΟΥ ΦΥΣΙΚΟΘΕΡΑΠΕΥΤΗ </a:t>
            </a:r>
          </a:p>
          <a:p>
            <a:pPr algn="just">
              <a:lnSpc>
                <a:spcPct val="170000"/>
              </a:lnSpc>
              <a:spcAft>
                <a:spcPts val="0"/>
              </a:spcAft>
            </a:pPr>
            <a:r>
              <a:rPr lang="el-GR" sz="1600" b="1" dirty="0">
                <a:latin typeface="Comic Sans MS" panose="030F0702030302020204" pitchFamily="66" charset="0"/>
              </a:rPr>
              <a:t>Διαφήμιση - Παρουσία φυσικοθεραπευτών στα Μέσα Μαζικής Ενημέρωσης </a:t>
            </a:r>
          </a:p>
          <a:p>
            <a:pPr algn="just">
              <a:lnSpc>
                <a:spcPct val="170000"/>
              </a:lnSpc>
              <a:spcAft>
                <a:spcPts val="0"/>
              </a:spcAft>
            </a:pPr>
            <a:r>
              <a:rPr lang="el-GR" sz="1600" dirty="0">
                <a:latin typeface="Comic Sans MS" panose="030F0702030302020204" pitchFamily="66" charset="0"/>
              </a:rPr>
              <a:t>1. Ο φυσικοθεραπευτής δύναται να εμφανίζεται στα μέσα μαζικής ενημέρωσης, έντυπα, ραδιοτηλεοπτικά, ηλεκτρονικά, κοινωνικής δικτύωσης κ.ά., με αποκλειστικό σκοπό την ενημέρωση του κοινού σε θέματα του γνωστικού του αντικειμένου, βασίζοντας την ενημέρωση σε στοιχεία επιστημονικώς τεκμηριωμένα και διεθνώς παραδεδεγμένα. Προηγουμένως, γνωστοποιεί την πρόθεσή του αυτή στον οικείο Π.Τ. Η εμφάνιση του πρέπει να συνάδει με τις διατάξεις του παρόντος και ο ίδιος να μεριμνά ώστε να μη δημοσιοποιούνται τα στοιχεία επικοινωνίας του</a:t>
            </a:r>
          </a:p>
        </p:txBody>
      </p:sp>
    </p:spTree>
    <p:extLst>
      <p:ext uri="{BB962C8B-B14F-4D97-AF65-F5344CB8AC3E}">
        <p14:creationId xmlns:p14="http://schemas.microsoft.com/office/powerpoint/2010/main" val="309212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551384" y="1845734"/>
            <a:ext cx="10604296" cy="4391578"/>
          </a:xfrm>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2. Σε περίπτωση δημόσιας παρουσίας του φυσικοθεραπευτή για θέματα υγείας, αυτός διασφαλίζει ότι η προβολή του αυτή είναι επιστημονική και ενημερωτική σε θέματα που άπτονται μόνο της επιστήμης της φυσικοθεραπείας, χωρίς να προβάλλει συγκριτικά τον εαυτό του με σκοπό να προταχθεί των άλλων συναδέλφων. </a:t>
            </a:r>
          </a:p>
          <a:p>
            <a:pPr algn="just">
              <a:lnSpc>
                <a:spcPct val="170000"/>
              </a:lnSpc>
              <a:spcAft>
                <a:spcPts val="0"/>
              </a:spcAft>
            </a:pPr>
            <a:r>
              <a:rPr lang="el-GR" sz="1600" dirty="0">
                <a:latin typeface="Comic Sans MS" panose="030F0702030302020204" pitchFamily="66" charset="0"/>
              </a:rPr>
              <a:t>3. Απαγορεύεται η ανάρτηση σε δημόσιο χώρο διαφημιστικών πινακίδων ή επιγραφών, η διανομή φυλλαδίων, αγγελιών, δημοσιευμάτων ή οποιασδήποτε φύσης διαφημιστικών εντύπων ή άλλων ανακοινώσεων στον έντυπο ή ηλεκτρονικό τύπο</a:t>
            </a:r>
          </a:p>
          <a:p>
            <a:pPr algn="just">
              <a:lnSpc>
                <a:spcPct val="170000"/>
              </a:lnSpc>
              <a:spcAft>
                <a:spcPts val="0"/>
              </a:spcAft>
            </a:pPr>
            <a:r>
              <a:rPr lang="el-GR" sz="1600" dirty="0">
                <a:latin typeface="Comic Sans MS" panose="030F0702030302020204" pitchFamily="66" charset="0"/>
              </a:rPr>
              <a:t>4. Απαγορεύεται η εντοίχιση επιγραφών ή πινακίδων με εμπορικό ή κερδοσκοπικό περιεχόμενο ή περιεχόμενο που παραπέμπει σε σύγκριση με άλλους συναδέλφους του. Απαγορεύεται η ανάρτηση πινακίδων σε εξώστες, παράθυρα ή άλλα σημεία εκτός του χώρου που ορίζει η επαγγελματική εγκατάσταση του φυσικοθεραπευτή.</a:t>
            </a:r>
          </a:p>
        </p:txBody>
      </p:sp>
    </p:spTree>
    <p:extLst>
      <p:ext uri="{BB962C8B-B14F-4D97-AF65-F5344CB8AC3E}">
        <p14:creationId xmlns:p14="http://schemas.microsoft.com/office/powerpoint/2010/main" val="82740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5. Ο φυσικοθεραπευτής για την εν γένει διαφημιστική προβολή του οφείλει να συμμορφώνεται στις ισχύουσες διατάξεις για την λειτουργία εργαστηρίου φυσικοθεραπείας. </a:t>
            </a:r>
          </a:p>
          <a:p>
            <a:pPr algn="just">
              <a:lnSpc>
                <a:spcPct val="170000"/>
              </a:lnSpc>
              <a:spcAft>
                <a:spcPts val="0"/>
              </a:spcAft>
            </a:pPr>
            <a:r>
              <a:rPr lang="el-GR" sz="1600" dirty="0">
                <a:latin typeface="Comic Sans MS" panose="030F0702030302020204" pitchFamily="66" charset="0"/>
              </a:rPr>
              <a:t>6. Απαγορεύεται η δημόσια προβολή (σε Μ.Μ.Ε. και μέσα κοινωνικής δικτύωσης) της αγοράς εξοπλισμού, με την ταυτόχρονη ή όχι παρουσία της πωλήτριας εταιρείας και ευχαριστήριων από και προς αυτήν. </a:t>
            </a:r>
          </a:p>
          <a:p>
            <a:pPr algn="just">
              <a:lnSpc>
                <a:spcPct val="170000"/>
              </a:lnSpc>
              <a:spcAft>
                <a:spcPts val="0"/>
              </a:spcAft>
            </a:pPr>
            <a:r>
              <a:rPr lang="el-GR" sz="1600" dirty="0">
                <a:latin typeface="Comic Sans MS" panose="030F0702030302020204" pitchFamily="66" charset="0"/>
              </a:rPr>
              <a:t>7. Οποιαδήποτε επιτρεπόμενη παροχή πληροφοριών δεν πρέπει, σε καμία περίπτωση, να οδηγεί σε κατάχρηση της εμπιστοσύνης των ληπτών και σε εκμετάλλευση της έλλειψης ειδικών γνώσεων από πλευράς του κοινού.</a:t>
            </a:r>
          </a:p>
        </p:txBody>
      </p:sp>
    </p:spTree>
    <p:extLst>
      <p:ext uri="{BB962C8B-B14F-4D97-AF65-F5344CB8AC3E}">
        <p14:creationId xmlns:p14="http://schemas.microsoft.com/office/powerpoint/2010/main" val="177239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839416" y="980728"/>
            <a:ext cx="10729192" cy="5184576"/>
          </a:xfrm>
        </p:spPr>
        <p:txBody>
          <a:bodyPr vert="horz" lIns="0" tIns="45720" rIns="0" bIns="45720" rtlCol="0">
            <a:normAutofit lnSpcReduction="10000"/>
          </a:bodyPr>
          <a:lstStyle/>
          <a:p>
            <a:pPr algn="just">
              <a:lnSpc>
                <a:spcPct val="170000"/>
              </a:lnSpc>
              <a:spcAft>
                <a:spcPts val="0"/>
              </a:spcAft>
            </a:pPr>
            <a:r>
              <a:rPr lang="el-GR" sz="1600" dirty="0">
                <a:latin typeface="Comic Sans MS" panose="030F0702030302020204" pitchFamily="66" charset="0"/>
              </a:rPr>
              <a:t>8. Δεν συνιστούν ανεπίτρεπτη διαφήμιση: α) οι δημόσιες ανακοινώσεις για </a:t>
            </a:r>
            <a:r>
              <a:rPr lang="el-GR" sz="1600" dirty="0" err="1">
                <a:latin typeface="Comic Sans MS" panose="030F0702030302020204" pitchFamily="66" charset="0"/>
              </a:rPr>
              <a:t>φυσικοθεραπευτικά</a:t>
            </a:r>
            <a:r>
              <a:rPr lang="el-GR" sz="1600" dirty="0">
                <a:latin typeface="Comic Sans MS" panose="030F0702030302020204" pitchFamily="66" charset="0"/>
              </a:rPr>
              <a:t> θέματα, εφόσον γίνονται με γνώμονα την ενημέρωση των συναδέλφων επαγγελματιών υγείας ή της κοινής γνώμης,</a:t>
            </a:r>
          </a:p>
          <a:p>
            <a:pPr algn="just">
              <a:lnSpc>
                <a:spcPct val="170000"/>
              </a:lnSpc>
              <a:spcAft>
                <a:spcPts val="0"/>
              </a:spcAft>
            </a:pPr>
            <a:r>
              <a:rPr lang="el-GR" sz="1600" dirty="0">
                <a:latin typeface="Comic Sans MS" panose="030F0702030302020204" pitchFamily="66" charset="0"/>
              </a:rPr>
              <a:t> β) η συμμετοχή σε δημόσιες συζητήσεις, στο γραπτό ή ηλεκτρονικό Τύπο, με σκοπό την ενημέρωση της κοινής γνώμης γύρω από θέματα αρμοδιότητας ή ειδικότητας του φυσικοθεραπευτή ή του πεδίου ευθύνης του, επίκαιρα ή μη, που την απασχολούν, εφόσον βεβαίως τηρούνται οι αρχές της αβρότητας, της έντιμης εκφοράς κρίσεων και επιχειρημάτων και του σεβασμού της άλλης άποψης, που διατυπώνεται με τους ίδιους κανόνες. </a:t>
            </a:r>
          </a:p>
          <a:p>
            <a:pPr algn="just">
              <a:lnSpc>
                <a:spcPct val="170000"/>
              </a:lnSpc>
              <a:spcAft>
                <a:spcPts val="0"/>
              </a:spcAft>
            </a:pPr>
            <a:r>
              <a:rPr lang="el-GR" sz="1600" dirty="0">
                <a:latin typeface="Comic Sans MS" panose="030F0702030302020204" pitchFamily="66" charset="0"/>
              </a:rPr>
              <a:t>9. Η ενημέρωση του κοινού από τους φυσικοθεραπευτές σε θέματα της ειδικότητας ή του γνωστικού τους αντικειμένου πρέπει να γίνεται σύμφωνα με τις αρχές και τις κείμενες διατάξεις που διέπουν την άσκηση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και την </a:t>
            </a:r>
            <a:r>
              <a:rPr lang="el-GR" sz="1600" dirty="0" err="1">
                <a:latin typeface="Comic Sans MS" panose="030F0702030302020204" pitchFamily="66" charset="0"/>
              </a:rPr>
              <a:t>φυσικοθεραπευτική</a:t>
            </a:r>
            <a:r>
              <a:rPr lang="el-GR" sz="1600" dirty="0">
                <a:latin typeface="Comic Sans MS" panose="030F0702030302020204" pitchFamily="66" charset="0"/>
              </a:rPr>
              <a:t> Δεοντολογία. Η ενημέρωση πρέπει να στηρίζεται αποκλειστικά σε στοιχεία απόλυτα τεκμηριωμένα και διεθνώς παραδεκτά. Η παρουσία του φυσικοθεραπευτή πρέπει να περιορίζεται στα αναγκαία για την ενημέρωση πλαίσια και σε καμία περίπτωση δεν πρέπει να υποκρύπτεται σκοπός διαφήμισης.</a:t>
            </a:r>
          </a:p>
        </p:txBody>
      </p:sp>
    </p:spTree>
    <p:extLst>
      <p:ext uri="{BB962C8B-B14F-4D97-AF65-F5344CB8AC3E}">
        <p14:creationId xmlns:p14="http://schemas.microsoft.com/office/powerpoint/2010/main" val="199889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10. Ο φυσικοθεραπευτής δεν προβάλει τίτλους σπουδών που δεν χαίρουν ακαδημαϊκής ή επαγγελματικής αναγνώρισης στην ημεδαπή. </a:t>
            </a:r>
          </a:p>
          <a:p>
            <a:pPr algn="just">
              <a:lnSpc>
                <a:spcPct val="170000"/>
              </a:lnSpc>
              <a:spcAft>
                <a:spcPts val="0"/>
              </a:spcAft>
            </a:pPr>
            <a:r>
              <a:rPr lang="el-GR" sz="1600" dirty="0">
                <a:latin typeface="Comic Sans MS" panose="030F0702030302020204" pitchFamily="66" charset="0"/>
              </a:rPr>
              <a:t>11. Δεν επιτρέπεται η δια των Μ.Μ.Ε. έκφραση απόψεων για θέματα υγείας, που μπορούν να προκαλέσουν σύγχυση ή παραπλάνηση του κοινωνικού συνόλου. </a:t>
            </a:r>
          </a:p>
          <a:p>
            <a:pPr algn="just">
              <a:lnSpc>
                <a:spcPct val="170000"/>
              </a:lnSpc>
              <a:spcAft>
                <a:spcPts val="0"/>
              </a:spcAft>
            </a:pPr>
            <a:r>
              <a:rPr lang="el-GR" sz="1600" dirty="0">
                <a:latin typeface="Comic Sans MS" panose="030F0702030302020204" pitchFamily="66" charset="0"/>
              </a:rPr>
              <a:t>12. Δεν επιτρέπεται η δημοσίευση οπτικοακουστικού υλικού με ασθενείς, η οποία αποβλέπει σε άμεση ή έμμεση διαφήμιση. Εξαιρούνται οι περιπτώσεις κατά τις οποίες αυτό το υλικό είναι υποστηρικτικό έρευνας και προβολής της σε συνέδρια ή δημοσιεύσεις, εφ’ όσον υπάρχει η έγγραφη συναίνεση του λήπτη ή των νόμιμων εκπροσώπων του ή όταν καλύπτονται επιμελώς στοιχεία που δηλώνουν την ταυτότητά του.</a:t>
            </a:r>
          </a:p>
        </p:txBody>
      </p:sp>
    </p:spTree>
    <p:extLst>
      <p:ext uri="{BB962C8B-B14F-4D97-AF65-F5344CB8AC3E}">
        <p14:creationId xmlns:p14="http://schemas.microsoft.com/office/powerpoint/2010/main" val="393409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13. Δεν επιτρέπεται η προβολή μέσω εκπτώσεων ή προσφορών στις παρεχόμενες υπηρεσίες μεμονωμένα ή σε συνεργασία με διαδικτυακούς φορείς ή στο πλαίσιο εκδηλώσεων (πολιτιστικών, αθλητικών κ.ά.). </a:t>
            </a:r>
          </a:p>
          <a:p>
            <a:pPr algn="just">
              <a:lnSpc>
                <a:spcPct val="170000"/>
              </a:lnSpc>
              <a:spcAft>
                <a:spcPts val="0"/>
              </a:spcAft>
            </a:pPr>
            <a:r>
              <a:rPr lang="el-GR" sz="1600" dirty="0">
                <a:latin typeface="Comic Sans MS" panose="030F0702030302020204" pitchFamily="66" charset="0"/>
              </a:rPr>
              <a:t>14. Απαγορεύεται κάθε προβολή σε τηλεοπτικούς ή ραδιοφωνικούς σταθμούς με διαφημιστικά σποτ.</a:t>
            </a:r>
          </a:p>
        </p:txBody>
      </p:sp>
    </p:spTree>
    <p:extLst>
      <p:ext uri="{BB962C8B-B14F-4D97-AF65-F5344CB8AC3E}">
        <p14:creationId xmlns:p14="http://schemas.microsoft.com/office/powerpoint/2010/main" val="3009334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63352" y="980728"/>
            <a:ext cx="11593288" cy="5256584"/>
          </a:xfrm>
        </p:spPr>
        <p:txBody>
          <a:bodyPr vert="horz" lIns="0" tIns="45720" rIns="0" bIns="45720" rtlCol="0">
            <a:normAutofit/>
          </a:bodyPr>
          <a:lstStyle/>
          <a:p>
            <a:pPr algn="just">
              <a:lnSpc>
                <a:spcPct val="170000"/>
              </a:lnSpc>
              <a:spcAft>
                <a:spcPts val="0"/>
              </a:spcAft>
            </a:pPr>
            <a:r>
              <a:rPr lang="el-GR" sz="1600" b="1" dirty="0">
                <a:latin typeface="Comic Sans MS" panose="030F0702030302020204" pitchFamily="66" charset="0"/>
              </a:rPr>
              <a:t>Παρουσία των φυσικοθεραπευτών στο διαδίκτυο </a:t>
            </a:r>
          </a:p>
          <a:p>
            <a:pPr algn="just">
              <a:lnSpc>
                <a:spcPct val="170000"/>
              </a:lnSpc>
              <a:spcAft>
                <a:spcPts val="0"/>
              </a:spcAft>
            </a:pPr>
            <a:r>
              <a:rPr lang="el-GR" sz="1600" dirty="0">
                <a:latin typeface="Comic Sans MS" panose="030F0702030302020204" pitchFamily="66" charset="0"/>
              </a:rPr>
              <a:t>1. Οι φυσικοθεραπευτές μπορούν να διατηρούν ιστοσελίδα στο διαδίκτυο, στην οποία μπορεί να φαίνονται οι αναγνωρισμένοι στην Ελλάδα ακαδημαϊκοί τίτλοι (προπτυχιακός, μεταπτυχιακός, διδακτορικός), καθώς και αυτοί της δια βίου εκπαίδευσης που προέρχονται από Α.Ε.Ι. ή αναγνωρίζονται από τον Π.Σ.Φ. </a:t>
            </a:r>
          </a:p>
          <a:p>
            <a:pPr algn="just">
              <a:lnSpc>
                <a:spcPct val="170000"/>
              </a:lnSpc>
              <a:spcAft>
                <a:spcPts val="0"/>
              </a:spcAft>
            </a:pPr>
            <a:r>
              <a:rPr lang="el-GR" sz="1600" dirty="0">
                <a:latin typeface="Comic Sans MS" panose="030F0702030302020204" pitchFamily="66" charset="0"/>
              </a:rPr>
              <a:t>2. Ο φυσικοθεραπευτής όταν παρέχει επαγγελματική πληροφόρηση/ενημέρωση με οποιονδήποτε τρόπο, αλλά και μέσω του διαδικτύου, πρέπει να επιδεικνύει ειλικρίνεια, εντιμότητα, αμεροληψία, ανιδιοτέλεια, αξιοπρέπεια και σεβασμό στην ακεραιότητα του επαγγέλματος, να εξασφαλίζει ότι οι πληροφορίες είναι βασισμένες στην τεκμηρίωση, αντικειμενικές, ακριβείς και κατανοητές και ότι σε καμία περίπτωση δεν παραπλανούν, ούτε προκαλούν σύγχυση στο κοινό. </a:t>
            </a:r>
          </a:p>
          <a:p>
            <a:pPr algn="just">
              <a:lnSpc>
                <a:spcPct val="170000"/>
              </a:lnSpc>
              <a:spcAft>
                <a:spcPts val="0"/>
              </a:spcAft>
            </a:pPr>
            <a:r>
              <a:rPr lang="el-GR" sz="1600" dirty="0">
                <a:latin typeface="Comic Sans MS" panose="030F0702030302020204" pitchFamily="66" charset="0"/>
              </a:rPr>
              <a:t>3. Απαγορεύεται στον φυσικοθεραπευτή να κάνει αναφορά σε ασθενείς του, προβεβλημένους και διάσημους ή μη, να προβάλει φωτογραφίες πριν και μετά τη θεραπεία, να επικαλείται αριθμό </a:t>
            </a:r>
            <a:r>
              <a:rPr lang="el-GR" sz="1600" dirty="0" err="1">
                <a:latin typeface="Comic Sans MS" panose="030F0702030302020204" pitchFamily="66" charset="0"/>
              </a:rPr>
              <a:t>φυσικοθεραπευτικών</a:t>
            </a:r>
            <a:r>
              <a:rPr lang="el-GR" sz="1600" dirty="0">
                <a:latin typeface="Comic Sans MS" panose="030F0702030302020204" pitchFamily="66" charset="0"/>
              </a:rPr>
              <a:t> περιστατικών, να προβάλει υλικά, τεχνικές, εμπορικές εταιρείες, να προβαίνει σε άμεση ή έμμεση συγκριτική εκτίμηση προσόντων, πτυχίων και υπηρεσιών.</a:t>
            </a:r>
          </a:p>
        </p:txBody>
      </p:sp>
    </p:spTree>
    <p:extLst>
      <p:ext uri="{BB962C8B-B14F-4D97-AF65-F5344CB8AC3E}">
        <p14:creationId xmlns:p14="http://schemas.microsoft.com/office/powerpoint/2010/main" val="99932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4. Η ιστοσελίδα μπορεί να περιλαμβάνει πληροφορίες σχετικά με τις συμβάσεις ή τη -με οποιανδήποτε τρόπο- συνεργασία του φυσικοθεραπευτή με Φορείς του Δημοσίου. </a:t>
            </a:r>
          </a:p>
          <a:p>
            <a:pPr algn="just">
              <a:lnSpc>
                <a:spcPct val="170000"/>
              </a:lnSpc>
              <a:spcAft>
                <a:spcPts val="0"/>
              </a:spcAft>
            </a:pPr>
            <a:r>
              <a:rPr lang="el-GR" sz="1600" dirty="0">
                <a:latin typeface="Comic Sans MS" panose="030F0702030302020204" pitchFamily="66" charset="0"/>
              </a:rPr>
              <a:t>5. Η ονομασία της ιστοσελίδας ή της ηλεκτρονικής του διεύθυνσης πρέπει να συνάδει με την επαγγελματική του ευπρέπεια και αξιοπρέπεια και να ανταποκρίνεται στις πραγματικά παρεχόμενες υπηρεσίες. </a:t>
            </a:r>
          </a:p>
          <a:p>
            <a:pPr algn="just">
              <a:lnSpc>
                <a:spcPct val="170000"/>
              </a:lnSpc>
              <a:spcAft>
                <a:spcPts val="0"/>
              </a:spcAft>
            </a:pPr>
            <a:r>
              <a:rPr lang="el-GR" sz="1600" dirty="0">
                <a:latin typeface="Comic Sans MS" panose="030F0702030302020204" pitchFamily="66" charset="0"/>
              </a:rPr>
              <a:t>6. Απαγορεύεται η διενέργεια πράξεων φυσικοθεραπευτή διαδικτυακά, παρά μόνο στους χώρους που προβλέπει η κείμενη νομοθεσία και σύμφωνα με τους όρους και τις προϋποθέσεις που ορίζονται κάθε φορά.</a:t>
            </a:r>
          </a:p>
          <a:p>
            <a:pPr algn="just">
              <a:lnSpc>
                <a:spcPct val="170000"/>
              </a:lnSpc>
              <a:spcAft>
                <a:spcPts val="0"/>
              </a:spcAft>
            </a:pPr>
            <a:r>
              <a:rPr lang="el-GR" sz="1600" dirty="0">
                <a:latin typeface="Comic Sans MS" panose="030F0702030302020204" pitchFamily="66" charset="0"/>
              </a:rPr>
              <a:t>7. Όλα όσα αναφέρονται στο άρθρο 12 ισχύουν και στην παρουσία του φυσικοθεραπευτή στο διαδίκτυο</a:t>
            </a:r>
          </a:p>
        </p:txBody>
      </p:sp>
    </p:spTree>
    <p:extLst>
      <p:ext uri="{BB962C8B-B14F-4D97-AF65-F5344CB8AC3E}">
        <p14:creationId xmlns:p14="http://schemas.microsoft.com/office/powerpoint/2010/main" val="266966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b="1" dirty="0">
                <a:latin typeface="Comic Sans MS" panose="030F0702030302020204" pitchFamily="66" charset="0"/>
                <a:ea typeface="+mn-ea"/>
                <a:cs typeface="+mn-cs"/>
              </a:rPr>
              <a:t>ΑΜΟΙΒΗ ΤΟΥ ΦΥΣΙΚΟΘΕΡΑΠΕΥΤΗ</a:t>
            </a:r>
          </a:p>
        </p:txBody>
      </p:sp>
      <p:sp>
        <p:nvSpPr>
          <p:cNvPr id="3" name="Θέση κειμένου 2"/>
          <p:cNvSpPr>
            <a:spLocks noGrp="1"/>
          </p:cNvSpPr>
          <p:nvPr>
            <p:ph type="body" idx="1"/>
          </p:nvPr>
        </p:nvSpPr>
        <p:spPr/>
        <p:txBody>
          <a:bodyPr vert="horz" lIns="0" tIns="45720" rIns="0" bIns="45720" rtlCol="0">
            <a:normAutofit fontScale="92500" lnSpcReduction="20000"/>
          </a:bodyPr>
          <a:lstStyle/>
          <a:p>
            <a:pPr algn="just">
              <a:lnSpc>
                <a:spcPct val="170000"/>
              </a:lnSpc>
              <a:spcAft>
                <a:spcPts val="0"/>
              </a:spcAft>
            </a:pPr>
            <a:r>
              <a:rPr lang="el-GR" sz="1600" dirty="0">
                <a:latin typeface="Comic Sans MS" panose="030F0702030302020204" pitchFamily="66" charset="0"/>
              </a:rPr>
              <a:t>1. Ο φυσικοθεραπευτής παρέχει τις υπηρεσίες του με αμοιβή και χειρίζεται το θέμα αυτό με λεπτότητα, διακριτικότητα και χωρίς πρόθεση εκμετάλλευσης του λήπτη, απέχοντας από κάθε ενέργεια ή απαίτηση, η οποία μπορεί να δικαιολογήσει μομφή εναντίον του για κερδοσκοπία ή αισχροκέρδεια. Η διεκδίκηση της νόμιμης αμοιβής διενεργείται με κάθε νόμιμο τρόπο. Η αμοιβή σε περίπτωση συμβεβλημένου φυσικοθεραπευτή ορίζεται από τον Ε.Ο.Π.Υ.Υ. </a:t>
            </a:r>
          </a:p>
          <a:p>
            <a:pPr algn="just">
              <a:lnSpc>
                <a:spcPct val="170000"/>
              </a:lnSpc>
              <a:spcAft>
                <a:spcPts val="0"/>
              </a:spcAft>
            </a:pPr>
            <a:r>
              <a:rPr lang="el-GR" sz="1600" dirty="0">
                <a:latin typeface="Comic Sans MS" panose="030F0702030302020204" pitchFamily="66" charset="0"/>
              </a:rPr>
              <a:t>2. Ο φυσικοθεραπευτής παρέχει τις υπηρεσίες του με αμοιβή χωρίς να έχει το δικαίωμα να υποτιμά την αξία τους και να διαδίδει με οποιοδήποτε τρόπο ή με οποιοδήποτε μέσο ότι δέχεται αμοιβή κατώτερη από αυτή που ορίζεται από τις κείμενες διατάξεις. </a:t>
            </a:r>
          </a:p>
          <a:p>
            <a:pPr algn="just">
              <a:lnSpc>
                <a:spcPct val="170000"/>
              </a:lnSpc>
              <a:spcAft>
                <a:spcPts val="0"/>
              </a:spcAft>
            </a:pPr>
            <a:r>
              <a:rPr lang="el-GR" sz="1600" dirty="0">
                <a:latin typeface="Comic Sans MS" panose="030F0702030302020204" pitchFamily="66" charset="0"/>
              </a:rPr>
              <a:t>3. Ο φυσικοθεραπευτής μπορεί να παρέχει τις υπηρεσίες του χωρίς αμοιβή ή με μειωμένη αμοιβή σε ειδικές κατηγορίες ευάλωτων ομάδων πολιτών, μετά από ενημέρωση της Δ.Ε του οικείου</a:t>
            </a:r>
          </a:p>
        </p:txBody>
      </p:sp>
    </p:spTree>
    <p:extLst>
      <p:ext uri="{BB962C8B-B14F-4D97-AF65-F5344CB8AC3E}">
        <p14:creationId xmlns:p14="http://schemas.microsoft.com/office/powerpoint/2010/main" val="772936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lnSpcReduction="10000"/>
          </a:bodyPr>
          <a:lstStyle/>
          <a:p>
            <a:pPr algn="just">
              <a:lnSpc>
                <a:spcPct val="170000"/>
              </a:lnSpc>
              <a:spcAft>
                <a:spcPts val="0"/>
              </a:spcAft>
            </a:pPr>
            <a:r>
              <a:rPr lang="el-GR" sz="1600" dirty="0">
                <a:latin typeface="Comic Sans MS" panose="030F0702030302020204" pitchFamily="66" charset="0"/>
              </a:rPr>
              <a:t>4. Ο φυσικοθεραπευτής δύναται να παρέχει τις υπηρεσίες του χωρίς αμοιβή στους συναδέλφους του, καθώς και στους φοιτητές των Τμημάτων Φυσικοθεραπείας των Α.Ε.Ι., που δεν έχουν ασφαλιστική κάλυψη.</a:t>
            </a:r>
          </a:p>
          <a:p>
            <a:pPr algn="just">
              <a:lnSpc>
                <a:spcPct val="170000"/>
              </a:lnSpc>
              <a:spcAft>
                <a:spcPts val="0"/>
              </a:spcAft>
            </a:pPr>
            <a:r>
              <a:rPr lang="el-GR" sz="1600" dirty="0">
                <a:latin typeface="Comic Sans MS" panose="030F0702030302020204" pitchFamily="66" charset="0"/>
              </a:rPr>
              <a:t> 5. Κάθε φυσικοθεραπευτής ως ελεύθερος επαγγελματίας έχει δικαίωμα να καθορίσει το ύψος της αμοιβής του με τον περιορισμό της ελάχιστης αμοιβής που ορίζεται πιο πάνω, στις περιπτώσεις παροχής υπηρεσιών εκτός της σύμβασης με τον Ε.Ο.Π.Υ.Υ. </a:t>
            </a:r>
          </a:p>
          <a:p>
            <a:pPr algn="just">
              <a:lnSpc>
                <a:spcPct val="170000"/>
              </a:lnSpc>
              <a:spcAft>
                <a:spcPts val="0"/>
              </a:spcAft>
            </a:pPr>
            <a:r>
              <a:rPr lang="el-GR" sz="1600" dirty="0">
                <a:latin typeface="Comic Sans MS" panose="030F0702030302020204" pitchFamily="66" charset="0"/>
              </a:rPr>
              <a:t>6. Ο φυσικοθεραπευτής που προσφέρει τις υπηρεσίες του στο δημόσιο τομέα ή σε οργανισμό κοινωνικής ασφάλισης απαγορεύεται να αξιώνει, να συμφωνεί ή να εισπράττει από τον λήπτη οποιοδήποτε οικονομικό αντάλλαγμα ή άλλο ωφέλημα οποιασδήποτε φύσης ή να δέχεται υπόσχεση τούτου πέρα από τη μηνιαία ή άλλη αποζημίωση ή αμοιβή του, όπως ορίζονται στο νόμο ή στη σύμβαση του.</a:t>
            </a:r>
          </a:p>
        </p:txBody>
      </p:sp>
    </p:spTree>
    <p:extLst>
      <p:ext uri="{BB962C8B-B14F-4D97-AF65-F5344CB8AC3E}">
        <p14:creationId xmlns:p14="http://schemas.microsoft.com/office/powerpoint/2010/main" val="335378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1344" y="-27384"/>
            <a:ext cx="11809312" cy="6552728"/>
          </a:xfrm>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Η κατάρτιση των σπουδαστών σε θέματα που αφορούν στους γραπτούς και «άγραφους» νόμους-αρχές που διέπουν τα επαγγέλματα υγείας στην Ελλάδα και διεθνώς.</a:t>
            </a:r>
          </a:p>
          <a:p>
            <a:pPr algn="just">
              <a:lnSpc>
                <a:spcPct val="170000"/>
              </a:lnSpc>
              <a:spcAft>
                <a:spcPts val="0"/>
              </a:spcAft>
            </a:pPr>
            <a:r>
              <a:rPr lang="el-GR" sz="1600" dirty="0">
                <a:latin typeface="Comic Sans MS" panose="030F0702030302020204" pitchFamily="66" charset="0"/>
              </a:rPr>
              <a:t> Οι σπουδαστές διδάσκονται το ρόλο και την συμβολή της επιστήμης της φυσικοθεραπείας στο χώρο της υγείας και την σχέση του φυσικοθεραπευτή με τον ασθενή, με το συγγενικό περιβάλλον και με τους άλλους επαγγελματίες υγείας. </a:t>
            </a:r>
          </a:p>
          <a:p>
            <a:pPr algn="just">
              <a:lnSpc>
                <a:spcPct val="170000"/>
              </a:lnSpc>
              <a:spcAft>
                <a:spcPts val="0"/>
              </a:spcAft>
            </a:pPr>
            <a:r>
              <a:rPr lang="el-GR" sz="1600" dirty="0">
                <a:latin typeface="Comic Sans MS" panose="030F0702030302020204" pitchFamily="66" charset="0"/>
              </a:rPr>
              <a:t>Οι εξειδικευμένες ενότητες που αποτελούν τη διδακτέα ύλη του μαθήματος εστιάζονται κυρίως </a:t>
            </a:r>
          </a:p>
          <a:p>
            <a:pPr algn="just">
              <a:lnSpc>
                <a:spcPct val="170000"/>
              </a:lnSpc>
              <a:spcAft>
                <a:spcPts val="0"/>
              </a:spcAft>
            </a:pPr>
            <a:r>
              <a:rPr lang="el-GR" sz="1600" dirty="0">
                <a:latin typeface="Comic Sans MS" panose="030F0702030302020204" pitchFamily="66" charset="0"/>
              </a:rPr>
              <a:t>α) στην κατανόηση της ιστορικής διαδρομής της έννοιας «υγεία-</a:t>
            </a:r>
            <a:r>
              <a:rPr lang="el-GR" sz="1600" dirty="0" err="1">
                <a:latin typeface="Comic Sans MS" panose="030F0702030302020204" pitchFamily="66" charset="0"/>
              </a:rPr>
              <a:t>ασθένει</a:t>
            </a:r>
            <a:r>
              <a:rPr lang="el-GR" sz="1600" dirty="0">
                <a:latin typeface="Comic Sans MS" panose="030F0702030302020204" pitchFamily="66" charset="0"/>
              </a:rPr>
              <a:t>α» κατά την εξέλιξη της ανθρωπότητας </a:t>
            </a:r>
          </a:p>
          <a:p>
            <a:pPr algn="just">
              <a:lnSpc>
                <a:spcPct val="170000"/>
              </a:lnSpc>
              <a:spcAft>
                <a:spcPts val="0"/>
              </a:spcAft>
            </a:pPr>
            <a:r>
              <a:rPr lang="el-GR" sz="1600" dirty="0">
                <a:latin typeface="Comic Sans MS" panose="030F0702030302020204" pitchFamily="66" charset="0"/>
              </a:rPr>
              <a:t>β) στην αντίληψη των βασικών αρχών δεοντολογίας και βιοηθικής κατά την εφαρμογή τεχνικών και μεθόδων φυσικοθεραπείας </a:t>
            </a:r>
          </a:p>
          <a:p>
            <a:pPr algn="just">
              <a:lnSpc>
                <a:spcPct val="170000"/>
              </a:lnSpc>
              <a:spcAft>
                <a:spcPts val="0"/>
              </a:spcAft>
            </a:pPr>
            <a:r>
              <a:rPr lang="el-GR" sz="1600" dirty="0">
                <a:latin typeface="Comic Sans MS" panose="030F0702030302020204" pitchFamily="66" charset="0"/>
              </a:rPr>
              <a:t>γ) στην αναγνώριση των ενδείξεων και αντενδείξεων ανάλογα με την βιοηθική διάσταση των θεραπευτικών στόχων </a:t>
            </a:r>
          </a:p>
          <a:p>
            <a:pPr algn="just">
              <a:lnSpc>
                <a:spcPct val="170000"/>
              </a:lnSpc>
              <a:spcAft>
                <a:spcPts val="0"/>
              </a:spcAft>
            </a:pPr>
            <a:r>
              <a:rPr lang="el-GR" sz="1600" dirty="0">
                <a:latin typeface="Comic Sans MS" panose="030F0702030302020204" pitchFamily="66" charset="0"/>
              </a:rPr>
              <a:t>δ) στην αντίληψη των βασικών αρχών δεοντολογίας στην έρευνα στη χώρο της υγείας και εξειδίκευση στην φυσικοθεραπεία</a:t>
            </a:r>
          </a:p>
          <a:p>
            <a:pPr algn="just">
              <a:lnSpc>
                <a:spcPct val="170000"/>
              </a:lnSpc>
              <a:spcAft>
                <a:spcPts val="0"/>
              </a:spcAft>
            </a:pPr>
            <a:r>
              <a:rPr lang="el-GR" sz="1600" dirty="0">
                <a:latin typeface="Comic Sans MS" panose="030F0702030302020204" pitchFamily="66" charset="0"/>
              </a:rPr>
              <a:t> ε) ανάλυση βασικών σύγχρονων προβληματισμών βιοηθικής που προκύπτουν από την εξέλιξη στο χώρο της υγείας </a:t>
            </a:r>
          </a:p>
          <a:p>
            <a:pPr algn="just">
              <a:lnSpc>
                <a:spcPct val="170000"/>
              </a:lnSpc>
              <a:spcAft>
                <a:spcPts val="0"/>
              </a:spcAft>
            </a:pPr>
            <a:r>
              <a:rPr lang="el-GR" sz="1600" dirty="0">
                <a:latin typeface="Comic Sans MS" panose="030F0702030302020204" pitchFamily="66" charset="0"/>
              </a:rPr>
              <a:t>στ) στην ανάλυση της ιστορίας της φυσικοθεραπείας και την ανάπτυξη</a:t>
            </a:r>
          </a:p>
          <a:p>
            <a:pPr algn="just">
              <a:lnSpc>
                <a:spcPct val="170000"/>
              </a:lnSpc>
              <a:spcAft>
                <a:spcPts val="0"/>
              </a:spcAft>
            </a:pPr>
            <a:r>
              <a:rPr lang="el-GR" sz="1600" dirty="0">
                <a:latin typeface="Comic Sans MS" panose="030F0702030302020204" pitchFamily="66" charset="0"/>
              </a:rPr>
              <a:t>κωδίκων δεοντολογίας.</a:t>
            </a:r>
          </a:p>
          <a:p>
            <a:pPr algn="just">
              <a:lnSpc>
                <a:spcPct val="170000"/>
              </a:lnSpc>
              <a:spcAft>
                <a:spcPts val="0"/>
              </a:spcAft>
            </a:pPr>
            <a:endParaRPr lang="el-GR" sz="1600" dirty="0">
              <a:latin typeface="Comic Sans MS" panose="030F0702030302020204" pitchFamily="66" charset="0"/>
            </a:endParaRPr>
          </a:p>
        </p:txBody>
      </p:sp>
    </p:spTree>
    <p:extLst>
      <p:ext uri="{BB962C8B-B14F-4D97-AF65-F5344CB8AC3E}">
        <p14:creationId xmlns:p14="http://schemas.microsoft.com/office/powerpoint/2010/main" val="392039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7. Απαγορεύεται κάθε διανομή της αμοιβής του φυσικοθεραπευτή, εκχώρηση μέρους της, ή παροχή ποσοστών προς γιατρούς ή άλλους μεσάζοντες για την αύξηση της πελατείας του. </a:t>
            </a:r>
          </a:p>
          <a:p>
            <a:pPr algn="just">
              <a:lnSpc>
                <a:spcPct val="170000"/>
              </a:lnSpc>
              <a:spcAft>
                <a:spcPts val="0"/>
              </a:spcAft>
            </a:pPr>
            <a:r>
              <a:rPr lang="el-GR" sz="1600" dirty="0">
                <a:latin typeface="Comic Sans MS" panose="030F0702030302020204" pitchFamily="66" charset="0"/>
              </a:rPr>
              <a:t>8. Απαγορεύεται σε οποιονδήποτε δημόσιο λειτουργό φυσικοθεραπευτή, η καθ’ οιονδήποτε τρόπο προσέλκυση πελατείας προς ίδιον όφελος ή όφελος τρίτου. </a:t>
            </a:r>
          </a:p>
          <a:p>
            <a:pPr algn="just">
              <a:lnSpc>
                <a:spcPct val="170000"/>
              </a:lnSpc>
              <a:spcAft>
                <a:spcPts val="0"/>
              </a:spcAft>
            </a:pPr>
            <a:r>
              <a:rPr lang="el-GR" sz="1600" dirty="0">
                <a:latin typeface="Comic Sans MS" panose="030F0702030302020204" pitchFamily="66" charset="0"/>
              </a:rPr>
              <a:t>9. Οποιαδήποτε συστηματική και εσκεμμένη μείωση τιμών εκ μέρους του φυσικοθεραπευτή, θωρείται ως πράξη αθέμιτου ανταγωνισμού και ελλείψεως σεβασμού προς την αξιοπρέπεια του επαγγέλματος και τα πραγματικά συμφέροντα της κοινωνίας</a:t>
            </a:r>
          </a:p>
        </p:txBody>
      </p:sp>
    </p:spTree>
    <p:extLst>
      <p:ext uri="{BB962C8B-B14F-4D97-AF65-F5344CB8AC3E}">
        <p14:creationId xmlns:p14="http://schemas.microsoft.com/office/powerpoint/2010/main" val="74177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a:latin typeface="Comic Sans MS" panose="030F0702030302020204" pitchFamily="66" charset="0"/>
                <a:ea typeface="+mn-ea"/>
                <a:cs typeface="+mn-cs"/>
              </a:rPr>
              <a:t>ΣΧΕΣΕΙΣ ΜΕ ΣΥΝΑΔΕΛΦΟΥΣ</a:t>
            </a:r>
          </a:p>
        </p:txBody>
      </p:sp>
      <p:sp>
        <p:nvSpPr>
          <p:cNvPr id="3" name="Θέση κειμένου 2"/>
          <p:cNvSpPr>
            <a:spLocks noGrp="1"/>
          </p:cNvSpPr>
          <p:nvPr>
            <p:ph type="body" idx="1"/>
          </p:nvPr>
        </p:nvSpPr>
        <p:spPr/>
        <p:txBody>
          <a:bodyPr vert="horz" lIns="0" tIns="45720" rIns="0" bIns="45720" rtlCol="0">
            <a:normAutofit lnSpcReduction="10000"/>
          </a:bodyPr>
          <a:lstStyle/>
          <a:p>
            <a:pPr algn="just">
              <a:lnSpc>
                <a:spcPct val="170000"/>
              </a:lnSpc>
              <a:spcAft>
                <a:spcPts val="0"/>
              </a:spcAft>
            </a:pPr>
            <a:r>
              <a:rPr lang="el-GR" sz="1600" b="1" dirty="0">
                <a:latin typeface="Comic Sans MS" panose="030F0702030302020204" pitchFamily="66" charset="0"/>
              </a:rPr>
              <a:t>Σχέσεις με συναδέλφους και λοιπό προσωπικό</a:t>
            </a:r>
          </a:p>
          <a:p>
            <a:pPr algn="just">
              <a:lnSpc>
                <a:spcPct val="170000"/>
              </a:lnSpc>
              <a:spcAft>
                <a:spcPts val="0"/>
              </a:spcAft>
            </a:pPr>
            <a:r>
              <a:rPr lang="el-GR" sz="1600" dirty="0">
                <a:latin typeface="Comic Sans MS" panose="030F0702030302020204" pitchFamily="66" charset="0"/>
              </a:rPr>
              <a:t> 1. Ο φυσικοθεραπευτής πρέπει να έχει επαγγελματική συνείδηση, να διατηρεί καλές επαγγελματικές σχέσεις με τους συναδέλφους του, να βοηθά αυτούς πρόθυμα και να σέβεται τη διαφορετική τους άποψη σε επαγγελματικά και επιστημονικά θέματα. Απαγορεύεται να επικρίνει δημοσίως τους συναδέλφους του και να υπαινίσσεται οποιαδήποτε υπεροχή έναντι αυτών. Η συμπεριφορά αυτή δεν θα πρέπει να εξαρτάται από την τυχόν διαφορά των χρόνων άσκησης επαγγέλματος, το οικονομικό επίπεδο των συναδέλφων, τη διαφορά ιεραρχίας ή τίτλων σπουδών που έχουν μεταξύ τους.</a:t>
            </a:r>
          </a:p>
          <a:p>
            <a:pPr algn="just">
              <a:lnSpc>
                <a:spcPct val="170000"/>
              </a:lnSpc>
              <a:spcAft>
                <a:spcPts val="0"/>
              </a:spcAft>
            </a:pPr>
            <a:r>
              <a:rPr lang="el-GR" sz="1600" dirty="0">
                <a:latin typeface="Comic Sans MS" panose="030F0702030302020204" pitchFamily="66" charset="0"/>
              </a:rPr>
              <a:t> 2. Ο φυσικοθεραπευτής αποφεύγει οποιαδήποτε πράξη εκχώρησης μέρους της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αμοιβής ή η παροχή ποσοστών αυτής σε πρόσωπα που μεσολαβούν για την προσέλκυση πελατείας.</a:t>
            </a:r>
          </a:p>
        </p:txBody>
      </p:sp>
    </p:spTree>
    <p:extLst>
      <p:ext uri="{BB962C8B-B14F-4D97-AF65-F5344CB8AC3E}">
        <p14:creationId xmlns:p14="http://schemas.microsoft.com/office/powerpoint/2010/main" val="242562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3. Ο φυσικοθεραπευτής οφείλει να σέβεται, να διατηρεί άριστες σχέσεις και να συνεργάζεται αρμονικά με το λοιπό προσωπικό κατά την εκτέλεση των καθηκόντων του, παραμερίζοντας οποιαδήποτε τυχόν διαφορά, με γνώμονα το συμφέρον του λήπτη και την εύρυθμη λειτουργία του φορέα παροχής υπηρεσιών. </a:t>
            </a:r>
          </a:p>
          <a:p>
            <a:pPr algn="just">
              <a:lnSpc>
                <a:spcPct val="170000"/>
              </a:lnSpc>
              <a:spcAft>
                <a:spcPts val="0"/>
              </a:spcAft>
            </a:pPr>
            <a:r>
              <a:rPr lang="el-GR" sz="1600" dirty="0">
                <a:latin typeface="Comic Sans MS" panose="030F0702030302020204" pitchFamily="66" charset="0"/>
              </a:rPr>
              <a:t>4. Ο φυσικοθεραπευτής μπορεί να προτείνει τη φροντίδα του λήπτη, ολικά ή τμηματικά, σε άλλο φυσικοθεραπευτή εάν κρίνει ότι αυτό είναι προς όφελός του. </a:t>
            </a:r>
          </a:p>
          <a:p>
            <a:pPr algn="just">
              <a:lnSpc>
                <a:spcPct val="170000"/>
              </a:lnSpc>
              <a:spcAft>
                <a:spcPts val="0"/>
              </a:spcAft>
            </a:pPr>
            <a:r>
              <a:rPr lang="el-GR" sz="1600" dirty="0">
                <a:latin typeface="Comic Sans MS" panose="030F0702030302020204" pitchFamily="66" charset="0"/>
              </a:rPr>
              <a:t>5. Η προσφυγή του φυσικοθεραπευτή στα αρμόδια επαγγελματικά και ελεγκτικά όργανα σχετικά με θέματα αντιδεοντολογικής συμπεριφοράς, παράνομης ή πλημμελούς άσκησης της φυσικοθεραπείας από συναδέλφους του, δεν αποτελεί παράβαση του καθήκοντος συναδελφικότητας. </a:t>
            </a:r>
          </a:p>
        </p:txBody>
      </p:sp>
    </p:spTree>
    <p:extLst>
      <p:ext uri="{BB962C8B-B14F-4D97-AF65-F5344CB8AC3E}">
        <p14:creationId xmlns:p14="http://schemas.microsoft.com/office/powerpoint/2010/main" val="421110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6. Η επίλυση επαγγελματικών διαφωνιών μεταξύ φυσικοθεραπευτών, πρέπει να γίνεται με διάθεση συμβιβασμού και προσφυγή των εμπλεκομένων στο οικείο Π.Τ. Σε καμιά περίπτωση δεν επιτρέπεται να δημοσιοποιούνται εξωδικαστικές επαγγελματικές και επιστημονικές διαφορές</a:t>
            </a:r>
          </a:p>
          <a:p>
            <a:pPr algn="just">
              <a:lnSpc>
                <a:spcPct val="170000"/>
              </a:lnSpc>
              <a:spcAft>
                <a:spcPts val="0"/>
              </a:spcAft>
            </a:pPr>
            <a:r>
              <a:rPr lang="el-GR" sz="1600" dirty="0">
                <a:latin typeface="Comic Sans MS" panose="030F0702030302020204" pitchFamily="66" charset="0"/>
              </a:rPr>
              <a:t>7. Οι φυσικοθεραπευτές οφείλουν να συμπεριφέρονται προς τους συνάδελφους με αξιοπρέπεια και σεβασμό. </a:t>
            </a:r>
          </a:p>
          <a:p>
            <a:pPr algn="just">
              <a:lnSpc>
                <a:spcPct val="170000"/>
              </a:lnSpc>
              <a:spcAft>
                <a:spcPts val="0"/>
              </a:spcAft>
            </a:pPr>
            <a:r>
              <a:rPr lang="el-GR" sz="1600" dirty="0">
                <a:latin typeface="Comic Sans MS" panose="030F0702030302020204" pitchFamily="66" charset="0"/>
              </a:rPr>
              <a:t>8. Δεν επιτρέπεται η χρησιμοποίηση βοηθητικού ή άλλου προσωπικού για την εκτέλεση </a:t>
            </a:r>
            <a:r>
              <a:rPr lang="el-GR" sz="1600" dirty="0" err="1">
                <a:latin typeface="Comic Sans MS" panose="030F0702030302020204" pitchFamily="66" charset="0"/>
              </a:rPr>
              <a:t>φυσικοθεραπευτικών</a:t>
            </a:r>
            <a:r>
              <a:rPr lang="el-GR" sz="1600" dirty="0">
                <a:latin typeface="Comic Sans MS" panose="030F0702030302020204" pitchFamily="66" charset="0"/>
              </a:rPr>
              <a:t> πράξεων, πλην των φυσικοθεραπευτών</a:t>
            </a:r>
          </a:p>
        </p:txBody>
      </p:sp>
    </p:spTree>
    <p:extLst>
      <p:ext uri="{BB962C8B-B14F-4D97-AF65-F5344CB8AC3E}">
        <p14:creationId xmlns:p14="http://schemas.microsoft.com/office/powerpoint/2010/main" val="416333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0" tIns="45720" rIns="0" bIns="45720" rtlCol="0">
            <a:normAutofit/>
          </a:bodyPr>
          <a:lstStyle/>
          <a:p>
            <a:pPr marL="91440" indent="-91440" algn="just">
              <a:lnSpc>
                <a:spcPct val="170000"/>
              </a:lnSpc>
              <a:spcBef>
                <a:spcPts val="1200"/>
              </a:spcBef>
              <a:buClr>
                <a:schemeClr val="accent1"/>
              </a:buClr>
              <a:buSzPct val="100000"/>
              <a:buFont typeface="Calibri" panose="020F0502020204030204" pitchFamily="34" charset="0"/>
              <a:buChar char=" "/>
            </a:pPr>
            <a:r>
              <a:rPr lang="el-GR" sz="1600" b="1" dirty="0">
                <a:latin typeface="Comic Sans MS" panose="030F0702030302020204" pitchFamily="66" charset="0"/>
                <a:ea typeface="+mn-ea"/>
                <a:cs typeface="+mn-cs"/>
              </a:rPr>
              <a:t>ΕΚΠΑΙΔΕΥΣΗ</a:t>
            </a: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endParaRPr lang="el-GR" sz="1600" dirty="0">
              <a:latin typeface="Comic Sans MS" panose="030F0702030302020204" pitchFamily="66" charset="0"/>
            </a:endParaRPr>
          </a:p>
          <a:p>
            <a:pPr algn="just">
              <a:lnSpc>
                <a:spcPct val="170000"/>
              </a:lnSpc>
              <a:spcAft>
                <a:spcPts val="0"/>
              </a:spcAft>
            </a:pPr>
            <a:r>
              <a:rPr lang="el-GR" sz="1600" b="1" dirty="0">
                <a:latin typeface="Comic Sans MS" panose="030F0702030302020204" pitchFamily="66" charset="0"/>
              </a:rPr>
              <a:t>Ο ρόλος του φυσικοθεραπευτή στην εκπαιδευτική διαδικασία </a:t>
            </a:r>
          </a:p>
          <a:p>
            <a:pPr algn="just">
              <a:lnSpc>
                <a:spcPct val="170000"/>
              </a:lnSpc>
              <a:spcAft>
                <a:spcPts val="0"/>
              </a:spcAft>
            </a:pPr>
            <a:r>
              <a:rPr lang="el-GR" sz="1600" dirty="0">
                <a:latin typeface="Comic Sans MS" panose="030F0702030302020204" pitchFamily="66" charset="0"/>
              </a:rPr>
              <a:t>1. Ο φυσικοθεραπευτής συμβάλλει στην εκπαίδευση άλλων Φυσικοθεραπευτών και φοιτητών των Τμημάτων Φυσικοθεραπείας Ανώτατων Εκπαιδευτικών Ιδρυμάτων. </a:t>
            </a:r>
          </a:p>
          <a:p>
            <a:pPr algn="just">
              <a:lnSpc>
                <a:spcPct val="170000"/>
              </a:lnSpc>
              <a:spcAft>
                <a:spcPts val="0"/>
              </a:spcAft>
            </a:pPr>
            <a:r>
              <a:rPr lang="el-GR" sz="1600" dirty="0">
                <a:latin typeface="Comic Sans MS" panose="030F0702030302020204" pitchFamily="66" charset="0"/>
              </a:rPr>
              <a:t>2. Ο φυσικοθεραπευτής οφείλει να αναπτύσσει τις διδακτικές του ικανότητες, εάν είναι υπεύθυνος για την εκπαίδευση νεότερων συναδέλφων του</a:t>
            </a:r>
          </a:p>
        </p:txBody>
      </p:sp>
    </p:spTree>
    <p:extLst>
      <p:ext uri="{BB962C8B-B14F-4D97-AF65-F5344CB8AC3E}">
        <p14:creationId xmlns:p14="http://schemas.microsoft.com/office/powerpoint/2010/main" val="528411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332656"/>
            <a:ext cx="10058400" cy="684624"/>
          </a:xfrm>
        </p:spPr>
        <p:txBody>
          <a:bodyPr vert="horz" lIns="0" tIns="45720" rIns="0" bIns="45720" rtlCol="0">
            <a:normAutofit/>
          </a:bodyPr>
          <a:lstStyle/>
          <a:p>
            <a:pPr marL="91440" indent="-91440" algn="just">
              <a:lnSpc>
                <a:spcPct val="170000"/>
              </a:lnSpc>
              <a:spcBef>
                <a:spcPts val="1200"/>
              </a:spcBef>
              <a:buClr>
                <a:schemeClr val="accent1"/>
              </a:buClr>
              <a:buSzPct val="100000"/>
              <a:buFont typeface="Calibri" panose="020F0502020204030204" pitchFamily="34" charset="0"/>
              <a:buChar char=" "/>
            </a:pPr>
            <a:r>
              <a:rPr lang="el-GR" sz="1600" b="1" dirty="0">
                <a:latin typeface="Comic Sans MS" panose="030F0702030302020204" pitchFamily="66" charset="0"/>
                <a:ea typeface="+mn-ea"/>
                <a:cs typeface="+mn-cs"/>
              </a:rPr>
              <a:t>ΕΠΙΣΤΗΜΟΝΙΚΑ ΠΡΟΓΡΑΜΜΑΤΑ ΚΑΙ ΝΕΕΣ ΜΕΘΟΔΟΙ</a:t>
            </a:r>
          </a:p>
        </p:txBody>
      </p:sp>
      <p:sp>
        <p:nvSpPr>
          <p:cNvPr id="3" name="Θέση κειμένου 2"/>
          <p:cNvSpPr>
            <a:spLocks noGrp="1"/>
          </p:cNvSpPr>
          <p:nvPr>
            <p:ph type="body" idx="1"/>
          </p:nvPr>
        </p:nvSpPr>
        <p:spPr>
          <a:xfrm>
            <a:off x="551384" y="1196752"/>
            <a:ext cx="10604296" cy="4672342"/>
          </a:xfrm>
        </p:spPr>
        <p:txBody>
          <a:bodyPr vert="horz" lIns="0" tIns="45720" rIns="0" bIns="45720" rtlCol="0">
            <a:normAutofit lnSpcReduction="10000"/>
          </a:bodyPr>
          <a:lstStyle/>
          <a:p>
            <a:pPr algn="just">
              <a:lnSpc>
                <a:spcPct val="190000"/>
              </a:lnSpc>
              <a:spcAft>
                <a:spcPts val="0"/>
              </a:spcAft>
            </a:pPr>
            <a:r>
              <a:rPr lang="el-GR" sz="1700" b="1" spc="-50" dirty="0">
                <a:latin typeface="Comic Sans MS" panose="030F0702030302020204" pitchFamily="66" charset="0"/>
              </a:rPr>
              <a:t>Συμμετοχή φυσικοθεραπευτών στην έρευνα και νέες θεραπευτικές μέθοδοι </a:t>
            </a:r>
          </a:p>
          <a:p>
            <a:pPr algn="just">
              <a:lnSpc>
                <a:spcPct val="170000"/>
              </a:lnSpc>
              <a:spcAft>
                <a:spcPts val="0"/>
              </a:spcAft>
            </a:pPr>
            <a:r>
              <a:rPr lang="el-GR" sz="1600" dirty="0">
                <a:latin typeface="Comic Sans MS" panose="030F0702030302020204" pitchFamily="66" charset="0"/>
              </a:rPr>
              <a:t>1. Ο φυσικοθεραπευτής μπορεί να συμμετέχει σε κάποιο ερευνητικό πρόγραμμα, σύμφωνα με τους κανόνες εκτέλεσής του, το οποίο θα πρέπει να διεξάγεται ελεύθερα, με σεβασμό στον άνθρωπο και την αξιοπρέπεια του, στο πλαίσιο των επαγγελματικών του δικαιωμάτων και σε συνεργασία με άλλους επιστήμονες υγείας.</a:t>
            </a:r>
          </a:p>
          <a:p>
            <a:pPr algn="just">
              <a:lnSpc>
                <a:spcPct val="170000"/>
              </a:lnSpc>
              <a:spcAft>
                <a:spcPts val="0"/>
              </a:spcAft>
            </a:pPr>
            <a:r>
              <a:rPr lang="el-GR" sz="1600" dirty="0">
                <a:latin typeface="Comic Sans MS" panose="030F0702030302020204" pitchFamily="66" charset="0"/>
              </a:rPr>
              <a:t> 2. Οποιαδήποτε </a:t>
            </a:r>
            <a:r>
              <a:rPr lang="el-GR" sz="1600" dirty="0" err="1">
                <a:latin typeface="Comic Sans MS" panose="030F0702030302020204" pitchFamily="66" charset="0"/>
              </a:rPr>
              <a:t>φυσικοθεραπευτική</a:t>
            </a:r>
            <a:r>
              <a:rPr lang="el-GR" sz="1600" dirty="0">
                <a:latin typeface="Comic Sans MS" panose="030F0702030302020204" pitchFamily="66" charset="0"/>
              </a:rPr>
              <a:t> μέθοδος δεν διδάσκεται ή δεν εφαρμόζεται διεθνώς, χαρακτηρίζεται ως πειραματική και επιτρέπεται η εφαρμογή της μόνο ύστερα από την αναγνώριση και την θεσμική κατοχύρωσή της. </a:t>
            </a:r>
          </a:p>
          <a:p>
            <a:pPr algn="just">
              <a:lnSpc>
                <a:spcPct val="170000"/>
              </a:lnSpc>
              <a:spcAft>
                <a:spcPts val="0"/>
              </a:spcAft>
            </a:pPr>
            <a:r>
              <a:rPr lang="el-GR" sz="1600" dirty="0">
                <a:latin typeface="Comic Sans MS" panose="030F0702030302020204" pitchFamily="66" charset="0"/>
              </a:rPr>
              <a:t>3. Ο φυσικοθεραπευτής δεν επιτρέπεται να εφαρμόζει νέες </a:t>
            </a:r>
            <a:r>
              <a:rPr lang="el-GR" sz="1600" dirty="0" err="1">
                <a:latin typeface="Comic Sans MS" panose="030F0702030302020204" pitchFamily="66" charset="0"/>
              </a:rPr>
              <a:t>φυσικοθεραπευτικές</a:t>
            </a:r>
            <a:r>
              <a:rPr lang="el-GR" sz="1600" dirty="0">
                <a:latin typeface="Comic Sans MS" panose="030F0702030302020204" pitchFamily="66" charset="0"/>
              </a:rPr>
              <a:t> μεθόδους αγνώστων συνεπειών, χωρίς την αυστηρή εφαρμογή των κανόνων που διέπουν το σχεδιασμό και την εφαρμογή κλινικών μελετών. Αναγνωρίζει ως θεμελιώδη κανόνα ότι η πιθανή θεραπευτική αξία, προς όφελος του λήπτη, έχει προτεραιότητα έναντι της επιστημονικής γνώσης, που ενδεχομένως αποκτάται από τις νέες θεραπευτικές μεθόδους</a:t>
            </a:r>
          </a:p>
        </p:txBody>
      </p:sp>
    </p:spTree>
    <p:extLst>
      <p:ext uri="{BB962C8B-B14F-4D97-AF65-F5344CB8AC3E}">
        <p14:creationId xmlns:p14="http://schemas.microsoft.com/office/powerpoint/2010/main" val="2100996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188640"/>
            <a:ext cx="10058400" cy="612616"/>
          </a:xfrm>
        </p:spPr>
        <p:txBody>
          <a:bodyPr vert="horz" lIns="0" tIns="45720" rIns="0" bIns="45720" rtlCol="0">
            <a:normAutofit/>
          </a:bodyPr>
          <a:lstStyle/>
          <a:p>
            <a:pPr marL="91440" indent="-91440" algn="just">
              <a:lnSpc>
                <a:spcPct val="170000"/>
              </a:lnSpc>
              <a:spcBef>
                <a:spcPts val="1200"/>
              </a:spcBef>
              <a:buClr>
                <a:schemeClr val="accent1"/>
              </a:buClr>
              <a:buSzPct val="100000"/>
              <a:buFont typeface="Calibri" panose="020F0502020204030204" pitchFamily="34" charset="0"/>
              <a:buChar char=" "/>
            </a:pPr>
            <a:r>
              <a:rPr lang="el-GR" sz="1600" b="1" dirty="0">
                <a:latin typeface="Comic Sans MS" panose="030F0702030302020204" pitchFamily="66" charset="0"/>
                <a:ea typeface="+mn-ea"/>
                <a:cs typeface="+mn-cs"/>
              </a:rPr>
              <a:t>ΚΑΘΗΚΟΝΤΑ ΠΡΟΣ ΤΟΝ ΠΑΝΕΛΛΗΝΙΟ ΣΥΛΛΟΓΟ ΦΥΣΙΚΟΘΕΡΑΠΕΥΤΩΝ Ν.Π.Δ.Δ. (Π.Σ.Φ.)</a:t>
            </a:r>
          </a:p>
        </p:txBody>
      </p:sp>
      <p:sp>
        <p:nvSpPr>
          <p:cNvPr id="3" name="Θέση κειμένου 2"/>
          <p:cNvSpPr>
            <a:spLocks noGrp="1"/>
          </p:cNvSpPr>
          <p:nvPr>
            <p:ph type="body" idx="1"/>
          </p:nvPr>
        </p:nvSpPr>
        <p:spPr>
          <a:xfrm>
            <a:off x="263352" y="980728"/>
            <a:ext cx="11521280" cy="5112568"/>
          </a:xfrm>
        </p:spPr>
        <p:txBody>
          <a:bodyPr vert="horz" lIns="0" tIns="45720" rIns="0" bIns="45720" rtlCol="0">
            <a:normAutofit fontScale="92500" lnSpcReduction="20000"/>
          </a:bodyPr>
          <a:lstStyle/>
          <a:p>
            <a:pPr algn="just">
              <a:lnSpc>
                <a:spcPct val="170000"/>
              </a:lnSpc>
              <a:spcAft>
                <a:spcPts val="0"/>
              </a:spcAft>
            </a:pPr>
            <a:r>
              <a:rPr lang="el-GR" sz="1600" b="1" dirty="0">
                <a:latin typeface="Comic Sans MS" panose="030F0702030302020204" pitchFamily="66" charset="0"/>
              </a:rPr>
              <a:t>Σχέσεις φυσικοθεραπευτή προς τον Π.Σ.Φ. </a:t>
            </a:r>
          </a:p>
          <a:p>
            <a:pPr algn="just">
              <a:lnSpc>
                <a:spcPct val="170000"/>
              </a:lnSpc>
              <a:spcAft>
                <a:spcPts val="0"/>
              </a:spcAft>
            </a:pPr>
            <a:r>
              <a:rPr lang="el-GR" sz="1600" dirty="0">
                <a:latin typeface="Comic Sans MS" panose="030F0702030302020204" pitchFamily="66" charset="0"/>
              </a:rPr>
              <a:t>1. Ο φυσικοθεραπευτής οφείλει να γνωρίζει και να τηρεί τη νομοθεσία που διέπει το επάγγελμα του φυσικοθεραπευτή στην Ελλάδα. </a:t>
            </a:r>
          </a:p>
          <a:p>
            <a:pPr algn="just">
              <a:lnSpc>
                <a:spcPct val="170000"/>
              </a:lnSpc>
              <a:spcAft>
                <a:spcPts val="0"/>
              </a:spcAft>
            </a:pPr>
            <a:r>
              <a:rPr lang="el-GR" sz="1600" dirty="0">
                <a:latin typeface="Comic Sans MS" panose="030F0702030302020204" pitchFamily="66" charset="0"/>
              </a:rPr>
              <a:t>2. Ο φυσικοθεραπευτής ως μέλος του Π.Σ.Φ. είναι υποχρεωμένος να εκπληρώνει τις υποχρεώσεις που απορρέουν από αυτή την ιδιότητά του. </a:t>
            </a:r>
          </a:p>
          <a:p>
            <a:pPr algn="just">
              <a:lnSpc>
                <a:spcPct val="170000"/>
              </a:lnSpc>
              <a:spcAft>
                <a:spcPts val="0"/>
              </a:spcAft>
            </a:pPr>
            <a:r>
              <a:rPr lang="el-GR" sz="1600" dirty="0">
                <a:latin typeface="Comic Sans MS" panose="030F0702030302020204" pitchFamily="66" charset="0"/>
              </a:rPr>
              <a:t>3. Ο φυσικοθεραπευτής υποχρεούται να εγγραφεί ως μέλος του Π.Τ. του Π.Σ.Φ. στην Περιφέρεια του οποίου έχει την επαγγελματική του εγκατάσταση. </a:t>
            </a:r>
          </a:p>
          <a:p>
            <a:pPr algn="just">
              <a:lnSpc>
                <a:spcPct val="170000"/>
              </a:lnSpc>
              <a:spcAft>
                <a:spcPts val="0"/>
              </a:spcAft>
            </a:pPr>
            <a:r>
              <a:rPr lang="el-GR" sz="1600" dirty="0">
                <a:latin typeface="Comic Sans MS" panose="030F0702030302020204" pitchFamily="66" charset="0"/>
              </a:rPr>
              <a:t>4. Ο φυσικοθεραπευτής οφείλει να συμμετέχει στην εκλογική διαδικασία των οργάνων διοίκησής του σε Κεντρικό και Περιφερειακό επίπεδο. </a:t>
            </a:r>
          </a:p>
          <a:p>
            <a:pPr algn="just">
              <a:lnSpc>
                <a:spcPct val="170000"/>
              </a:lnSpc>
              <a:spcAft>
                <a:spcPts val="0"/>
              </a:spcAft>
            </a:pPr>
            <a:r>
              <a:rPr lang="el-GR" sz="1600" dirty="0">
                <a:latin typeface="Comic Sans MS" panose="030F0702030302020204" pitchFamily="66" charset="0"/>
              </a:rPr>
              <a:t>5. Ο φυσικοθεραπευτής οφείλει να προσέρχεται στις γενικές συνελεύσεις και να συμβάλλει με τις γνώσεις και το ζήλο του στην προαγωγή και ολοκλήρωση των σκοπών του Π.Σ.Φ., να αναλαμβάνει και να εκτελεί ευσυνείδητα κάθε υπηρεσία που του ανατίθεται, να εκπληρώνει τις οικονομικές του υποχρεώσεις τακτικά και έγκαιρα, να βοηθά το Π.Τ. όταν καλείται και να προσέρχεται σε κάθε περίσταση, καθώς και να τηρεί τις αποφάσεις των οργάνων του Π.Σ.Φ. που είναι δεσμευτικές για το σύνολο των μελών του.</a:t>
            </a:r>
          </a:p>
        </p:txBody>
      </p:sp>
    </p:spTree>
    <p:extLst>
      <p:ext uri="{BB962C8B-B14F-4D97-AF65-F5344CB8AC3E}">
        <p14:creationId xmlns:p14="http://schemas.microsoft.com/office/powerpoint/2010/main" val="347319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911424" y="1700808"/>
            <a:ext cx="10441160" cy="4392488"/>
          </a:xfrm>
        </p:spPr>
        <p:txBody>
          <a:bodyPr vert="horz" lIns="0" tIns="45720" rIns="0" bIns="45720" rtlCol="0">
            <a:normAutofit fontScale="92500" lnSpcReduction="10000"/>
          </a:bodyPr>
          <a:lstStyle/>
          <a:p>
            <a:pPr algn="just">
              <a:lnSpc>
                <a:spcPct val="170000"/>
              </a:lnSpc>
              <a:spcAft>
                <a:spcPts val="0"/>
              </a:spcAft>
            </a:pPr>
            <a:r>
              <a:rPr lang="el-GR" sz="1600" dirty="0">
                <a:latin typeface="Comic Sans MS" panose="030F0702030302020204" pitchFamily="66" charset="0"/>
              </a:rPr>
              <a:t>6. Οφείλει γενικά να πράττει καθετί που επιβάλλει το καθήκον του σύμφωνα με τα σύγχρονα επιστημονικά δεδομένα, τις αρχές ηθικής και της δεοντολογίας, τις διατάξεις του παρόντος κώδικα, τις διατάξεις του εκάστοτε ισχύοντος καταστατικού του Π.Σ.Φ., τις διατάξεις του Κανονισμού Λειτουργίας των Περιφερειακών Τμημάτων, καθώς και το σύνολο των διατάξεων που διαμορφώνουν το νομικό πλαίσιο άσκησης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a:t>
            </a:r>
          </a:p>
          <a:p>
            <a:pPr algn="just">
              <a:lnSpc>
                <a:spcPct val="170000"/>
              </a:lnSpc>
              <a:spcAft>
                <a:spcPts val="0"/>
              </a:spcAft>
            </a:pPr>
            <a:r>
              <a:rPr lang="el-GR" sz="1600" dirty="0">
                <a:latin typeface="Comic Sans MS" panose="030F0702030302020204" pitchFamily="66" charset="0"/>
              </a:rPr>
              <a:t> 7. Ο φυσικοθεραπευτής οφείλει να ενεργεί καθετί αναγκαίο για την αποτροπή της παράνομης άσκησης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ενημερώνοντας τις αρμόδιες αρχές και τα θεσμοθετημένα όργανα του Π.Σ.Φ., κάθε φορά που υποπίπτει στην αντίληψή του περίπτωση αντιποίησης του επαγγέλματος. Απαγορεύεται η συγκάλυψη με τον τίτλο του φυσικοθεραπευτή ή με οποιοδήποτε άλλο τρόπο, η προστασία προσώπων που σκοπό έχουν την παράνομη άσκηση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καθώς και η οποιαδήποτε συνεργασία ή σύμπραξη με τέτοια άτομα. Τα μέλη του Π.Σ.Φ. προβαίνουν σε επώνυμες καταγγελίες και υποχρεούνται στην κατάθεση των απαραίτητων αποδεικτικών στοιχείων στο αρμόδιο Π.Τ</a:t>
            </a:r>
          </a:p>
        </p:txBody>
      </p:sp>
    </p:spTree>
    <p:extLst>
      <p:ext uri="{BB962C8B-B14F-4D97-AF65-F5344CB8AC3E}">
        <p14:creationId xmlns:p14="http://schemas.microsoft.com/office/powerpoint/2010/main" val="370562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5440" y="332656"/>
            <a:ext cx="10058400" cy="900648"/>
          </a:xfrm>
        </p:spPr>
        <p:txBody>
          <a:bodyPr>
            <a:normAutofit/>
          </a:bodyPr>
          <a:lstStyle/>
          <a:p>
            <a:r>
              <a:rPr lang="el-GR" sz="2400" dirty="0" smtClean="0">
                <a:latin typeface="Comic Sans MS" panose="030F0702030302020204" pitchFamily="66" charset="0"/>
              </a:rPr>
              <a:t>Κώδικας δεοντολογίας</a:t>
            </a:r>
            <a:endParaRPr lang="el-GR" sz="2400" dirty="0">
              <a:latin typeface="Comic Sans MS" panose="030F0702030302020204" pitchFamily="66" charset="0"/>
            </a:endParaRPr>
          </a:p>
        </p:txBody>
      </p:sp>
      <p:sp>
        <p:nvSpPr>
          <p:cNvPr id="3" name="Θέση κειμένου 2"/>
          <p:cNvSpPr>
            <a:spLocks noGrp="1"/>
          </p:cNvSpPr>
          <p:nvPr>
            <p:ph type="body" idx="1"/>
          </p:nvPr>
        </p:nvSpPr>
        <p:spPr>
          <a:xfrm>
            <a:off x="623392" y="1772816"/>
            <a:ext cx="10346432" cy="4536504"/>
          </a:xfrm>
        </p:spPr>
        <p:txBody>
          <a:bodyPr>
            <a:normAutofit/>
          </a:bodyPr>
          <a:lstStyle/>
          <a:p>
            <a:pPr algn="just">
              <a:lnSpc>
                <a:spcPct val="150000"/>
              </a:lnSpc>
              <a:spcAft>
                <a:spcPts val="0"/>
              </a:spcAft>
            </a:pPr>
            <a:r>
              <a:rPr lang="el-GR" sz="1600" dirty="0">
                <a:latin typeface="Comic Sans MS" panose="030F0702030302020204" pitchFamily="66" charset="0"/>
              </a:rPr>
              <a:t>Ο Κώδικας Δεοντολογίας Φυσικοθεραπευτών είναι το σύνολο αρχών, αξιών και κανόνων που διέπουν τη σχέση φυσικοθεραπευτή και λήπτη υπηρεσιών υγείας (εφεξής λήπτη), κατά την άσκηση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αποτελεί, δε, οδηγό για τον φυσικοθεραπευτή, τόσο για την επαγγελματική του ευθύνη στη νομική της διάσταση, όσο και την ηθική της διάσταση</a:t>
            </a:r>
            <a:r>
              <a:rPr lang="el-GR" sz="1600" dirty="0" smtClean="0">
                <a:latin typeface="Comic Sans MS" panose="030F0702030302020204" pitchFamily="66" charset="0"/>
              </a:rPr>
              <a:t>.</a:t>
            </a:r>
          </a:p>
          <a:p>
            <a:pPr algn="just">
              <a:lnSpc>
                <a:spcPct val="150000"/>
              </a:lnSpc>
            </a:pPr>
            <a:r>
              <a:rPr lang="el-GR" sz="1600" dirty="0">
                <a:latin typeface="Comic Sans MS" panose="030F0702030302020204" pitchFamily="66" charset="0"/>
              </a:rPr>
              <a:t>Ο φυσικοθεραπευτής, με την εγγραφή του στον Πανελλήνιο Σύλλογο Φυσικοθεραπευτών (Π.Σ.Φ.), αναγνωρίζει την υποκείμενη ισχύουσα δεοντολογία και δεσμεύεται να την ακολουθεί στην άσκηση του επαγγέλματός του, σεβόμενος παράλληλα τα θεσμικά όργανα του Συλλόγου και τις αποφάσεις τους, όπως τις αποφάσεις της Γενικής Συνέλευσης των Αντιπροσώπων, της Περιφερειακής Συνέλευσης του Περιφερειακού Τμήματος, στο οποίο ανήκει, και τις αποφάσεις του Κεντρικού Διοικητικού Συμβουλίου του Π.Σ.Φ</a:t>
            </a:r>
            <a:r>
              <a:rPr lang="el-GR" sz="1600" dirty="0" smtClean="0">
                <a:latin typeface="Comic Sans MS" panose="030F0702030302020204" pitchFamily="66" charset="0"/>
              </a:rPr>
              <a:t>.</a:t>
            </a:r>
          </a:p>
          <a:p>
            <a:pPr algn="just">
              <a:lnSpc>
                <a:spcPct val="150000"/>
              </a:lnSpc>
            </a:pPr>
            <a:r>
              <a:rPr lang="el-GR" sz="1600" dirty="0">
                <a:latin typeface="Comic Sans MS" panose="030F0702030302020204" pitchFamily="66" charset="0"/>
              </a:rPr>
              <a:t>Εκδόθηκε σε ΦΕΚ ο Νέος Κώδικας Δεοντολογίας Φυσικοθεραπευτών (</a:t>
            </a:r>
            <a:r>
              <a:rPr lang="el-GR" sz="1600" dirty="0" err="1">
                <a:latin typeface="Comic Sans MS" panose="030F0702030302020204" pitchFamily="66" charset="0"/>
              </a:rPr>
              <a:t>Υ.Α.Αριθμ</a:t>
            </a:r>
            <a:r>
              <a:rPr lang="el-GR" sz="1600" dirty="0">
                <a:latin typeface="Comic Sans MS" panose="030F0702030302020204" pitchFamily="66" charset="0"/>
              </a:rPr>
              <a:t>. Γ5β/Γ.Π. 76637/2021-ΦΕΚ 1970/Β'/27.3.2023).</a:t>
            </a:r>
          </a:p>
        </p:txBody>
      </p:sp>
    </p:spTree>
    <p:extLst>
      <p:ext uri="{BB962C8B-B14F-4D97-AF65-F5344CB8AC3E}">
        <p14:creationId xmlns:p14="http://schemas.microsoft.com/office/powerpoint/2010/main" val="331444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551384" y="1988840"/>
            <a:ext cx="10676304" cy="3816424"/>
          </a:xfrm>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Συγκεκριμένα, οι κανόνες θα πρέπει να ακολουθούνται από τον φυσικοθεραπευτή, με την εγγραφή του στον Πανελλήνιο Σύλλογο Φυσικοθεραπευτών (Π.Σ.Φ.), αναγνωρίζει την υποκείμενη ισχύουσα δεοντολογία και δεσμεύεται να την ακολουθεί στην άσκηση του επαγγέλματός του, σεβόμενος παράλληλα τα θεσμικά όργανα του Συλλόγου και τις αποφάσεις τους, όπως τις αποφάσεις της Γενικής Συνέλευσης των Αντιπροσώπων, της Περιφερειακής Συνέλευσης του Περιφερειακού Τμήματος, στο οποίο ανήκει, και τις αποφάσεις του Κεντρικού Διοικητικού Συμβουλίου του Π.Σ.Φ</a:t>
            </a:r>
            <a:r>
              <a:rPr lang="el-GR" sz="1600" dirty="0" smtClean="0">
                <a:latin typeface="Comic Sans MS" panose="030F0702030302020204" pitchFamily="66" charset="0"/>
              </a:rPr>
              <a:t>.</a:t>
            </a:r>
            <a:endParaRPr lang="el-GR" sz="1600" dirty="0">
              <a:latin typeface="Comic Sans MS" panose="030F0702030302020204" pitchFamily="66" charset="0"/>
            </a:endParaRPr>
          </a:p>
        </p:txBody>
      </p:sp>
    </p:spTree>
    <p:extLst>
      <p:ext uri="{BB962C8B-B14F-4D97-AF65-F5344CB8AC3E}">
        <p14:creationId xmlns:p14="http://schemas.microsoft.com/office/powerpoint/2010/main" val="164269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911424" y="1268760"/>
            <a:ext cx="10058400" cy="4023360"/>
          </a:xfrm>
        </p:spPr>
        <p:txBody>
          <a:bodyPr>
            <a:noAutofit/>
          </a:bodyPr>
          <a:lstStyle/>
          <a:p>
            <a:pPr algn="just">
              <a:lnSpc>
                <a:spcPct val="170000"/>
              </a:lnSpc>
              <a:spcAft>
                <a:spcPts val="0"/>
              </a:spcAft>
            </a:pPr>
            <a:r>
              <a:rPr lang="el-GR" sz="1600" u="sng" dirty="0">
                <a:latin typeface="Comic Sans MS" panose="030F0702030302020204" pitchFamily="66" charset="0"/>
              </a:rPr>
              <a:t>Ειδικότερα ο κώδικας περιλαμβάνει:</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Έννοιες, ορισμοί και πεδίο εφαρμογής του παρόντος.</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Η άσκηση της Φυσιοθεραπείας.</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Ηθική και επιστημονική ανεξαρτησία του φυσικοθεραπευτή.</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Κωλύματα –ασυμβίβαστα.</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Τόπος άσκησης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Η φυσικοθεραπεία ως σχέση εμπιστοσύνης και σεβασμού.</a:t>
            </a:r>
          </a:p>
          <a:p>
            <a:pPr algn="just">
              <a:lnSpc>
                <a:spcPct val="170000"/>
              </a:lnSpc>
              <a:spcAft>
                <a:spcPts val="0"/>
              </a:spcAft>
              <a:buFont typeface="Wingdings" panose="05000000000000000000" pitchFamily="2" charset="2"/>
              <a:buChar char="q"/>
            </a:pPr>
            <a:r>
              <a:rPr lang="el-GR" sz="1600" dirty="0">
                <a:latin typeface="Comic Sans MS" panose="030F0702030302020204" pitchFamily="66" charset="0"/>
              </a:rPr>
              <a:t>Υποχρέωση ενημέρωσης κ.ά.</a:t>
            </a:r>
          </a:p>
        </p:txBody>
      </p:sp>
    </p:spTree>
    <p:extLst>
      <p:ext uri="{BB962C8B-B14F-4D97-AF65-F5344CB8AC3E}">
        <p14:creationId xmlns:p14="http://schemas.microsoft.com/office/powerpoint/2010/main" val="154919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79376" y="764704"/>
            <a:ext cx="10676304" cy="5104390"/>
          </a:xfrm>
        </p:spPr>
        <p:txBody>
          <a:bodyPr vert="horz" lIns="0" tIns="45720" rIns="0" bIns="45720" rtlCol="0">
            <a:normAutofit fontScale="92500"/>
          </a:bodyPr>
          <a:lstStyle/>
          <a:p>
            <a:pPr marL="342900" indent="-342900" algn="just">
              <a:lnSpc>
                <a:spcPct val="170000"/>
              </a:lnSpc>
              <a:spcAft>
                <a:spcPts val="0"/>
              </a:spcAft>
              <a:buFont typeface="+mj-lt"/>
              <a:buAutoNum type="arabicPeriod"/>
            </a:pPr>
            <a:r>
              <a:rPr lang="el-GR" sz="1600" dirty="0">
                <a:latin typeface="Comic Sans MS" panose="030F0702030302020204" pitchFamily="66" charset="0"/>
              </a:rPr>
              <a:t> Ο φυσικοθεραπευτής είναι ο μοναδικός </a:t>
            </a:r>
            <a:r>
              <a:rPr lang="el-GR" sz="1600" dirty="0" err="1">
                <a:latin typeface="Comic Sans MS" panose="030F0702030302020204" pitchFamily="66" charset="0"/>
              </a:rPr>
              <a:t>πάροχος</a:t>
            </a:r>
            <a:r>
              <a:rPr lang="el-GR" sz="1600" dirty="0">
                <a:latin typeface="Comic Sans MS" panose="030F0702030302020204" pitchFamily="66" charset="0"/>
              </a:rPr>
              <a:t> </a:t>
            </a:r>
            <a:r>
              <a:rPr lang="el-GR" sz="1600" dirty="0" err="1">
                <a:latin typeface="Comic Sans MS" panose="030F0702030302020204" pitchFamily="66" charset="0"/>
              </a:rPr>
              <a:t>φυσικοθεραπευτικών</a:t>
            </a:r>
            <a:r>
              <a:rPr lang="el-GR" sz="1600" dirty="0">
                <a:latin typeface="Comic Sans MS" panose="030F0702030302020204" pitchFamily="66" charset="0"/>
              </a:rPr>
              <a:t> υπηρεσιών στο πλαίσιο της </a:t>
            </a:r>
            <a:r>
              <a:rPr lang="el-GR" sz="1600" dirty="0" err="1">
                <a:latin typeface="Comic Sans MS" panose="030F0702030302020204" pitchFamily="66" charset="0"/>
              </a:rPr>
              <a:t>βιοψυχοκοινωνικής</a:t>
            </a:r>
            <a:r>
              <a:rPr lang="el-GR" sz="1600" dirty="0">
                <a:latin typeface="Comic Sans MS" panose="030F0702030302020204" pitchFamily="66" charset="0"/>
              </a:rPr>
              <a:t> φροντίδας του λήπτη και είτε μόνος του, είτε υποστηριζόμενος από προσωπικό που εργάζεται υπό την επίβλεψή του στο πλαίσιο των επαγγελματικών του δικαιωμάτων, προσφέροντας ολοκληρωμένες υπηρεσίες και συνεισφέρει στην ευημερία του κοινωνικού συνόλου, προάγοντας την υγεία της Κοινότητας.</a:t>
            </a:r>
          </a:p>
          <a:p>
            <a:pPr marL="342900" indent="-342900" algn="just">
              <a:lnSpc>
                <a:spcPct val="170000"/>
              </a:lnSpc>
              <a:spcAft>
                <a:spcPts val="0"/>
              </a:spcAft>
              <a:buFont typeface="+mj-lt"/>
              <a:buAutoNum type="arabicPeriod"/>
            </a:pPr>
            <a:r>
              <a:rPr lang="el-GR" sz="1600" dirty="0">
                <a:latin typeface="Comic Sans MS" panose="030F0702030302020204" pitchFamily="66" charset="0"/>
              </a:rPr>
              <a:t>Ο φυσικοθεραπευτής απασχολείται είτε αυτοδύναμα είτε σε συνεργασία με τους ιατρούς, μετά από σχετική ιατρική διάγνωση, με την πρόληψη, βελτίωση και αποκατάσταση παθολογικών καταστάσεων, συγγενών και επίκτητων καθώς και τραυματικών βλαβών που προκαλούν διαταραχές στο ερειστικό, μυϊκό, νευρικό, αναπνευστικό και καρδιαγγειακό σύστημα, μέσω της εφαρμογής επιστημονικά τεκμηριωμένων μεθόδων, σύμφωνα με τα σύγχρονα επιστημονικά δεδομένα.</a:t>
            </a:r>
          </a:p>
          <a:p>
            <a:pPr marL="342900" indent="-342900" algn="just">
              <a:lnSpc>
                <a:spcPct val="170000"/>
              </a:lnSpc>
              <a:spcAft>
                <a:spcPts val="0"/>
              </a:spcAft>
              <a:buFont typeface="+mj-lt"/>
              <a:buAutoNum type="arabicPeriod"/>
            </a:pPr>
            <a:r>
              <a:rPr lang="el-GR" sz="1600" dirty="0">
                <a:latin typeface="Comic Sans MS" panose="030F0702030302020204" pitchFamily="66" charset="0"/>
              </a:rPr>
              <a:t> Οι διατάξεις του παρόντος εφαρμόζονται κατά την άσκηση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και την παροχή υπηρεσιών πρόληψης, προαγωγής υγείας, θεραπείας και αποκατάστασης πρωτοβάθμιας, δευτεροβάθμιας ή τριτοβάθμιας παροχής υπηρεσιών υγείας στον δημόσιο ή ιδιωτικό τομέα. Εφαρμόζονται επίσης, ανεξάρτητα από τον τρόπο ή τη μορφή άσκησης του </a:t>
            </a:r>
            <a:r>
              <a:rPr lang="el-GR" sz="1600" dirty="0" err="1">
                <a:latin typeface="Comic Sans MS" panose="030F0702030302020204" pitchFamily="66" charset="0"/>
              </a:rPr>
              <a:t>φυσικοθεραπευτικού</a:t>
            </a:r>
            <a:r>
              <a:rPr lang="el-GR" sz="1600" dirty="0">
                <a:latin typeface="Comic Sans MS" panose="030F0702030302020204" pitchFamily="66" charset="0"/>
              </a:rPr>
              <a:t> επαγγέλματος, ατομικά, ομαδικά ή με τη μορφή εταιρείας, είτε ως ελεύθερο επάγγελμα</a:t>
            </a:r>
          </a:p>
        </p:txBody>
      </p:sp>
    </p:spTree>
    <p:extLst>
      <p:ext uri="{BB962C8B-B14F-4D97-AF65-F5344CB8AC3E}">
        <p14:creationId xmlns:p14="http://schemas.microsoft.com/office/powerpoint/2010/main" val="129567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Η άσκηση της Φυσιοθεραπείας </a:t>
            </a:r>
          </a:p>
          <a:p>
            <a:pPr algn="just">
              <a:lnSpc>
                <a:spcPct val="170000"/>
              </a:lnSpc>
              <a:spcAft>
                <a:spcPts val="0"/>
              </a:spcAft>
            </a:pPr>
            <a:r>
              <a:rPr lang="el-GR" sz="1600" dirty="0">
                <a:latin typeface="Comic Sans MS" panose="030F0702030302020204" pitchFamily="66" charset="0"/>
              </a:rPr>
              <a:t>1. Η άσκηση της φυσικοθεραπείας, στο πλαίσιο των επαγγελματικών δικαιωμάτων του φυσικοθεραπευτή, αποσκοπεί στη πρόληψη, διατήρηση, βελτίωση και αποκατάσταση της υγείας των ληπτών καθώς και στη βελτίωση της ποιότητας ζωής τους. </a:t>
            </a:r>
          </a:p>
          <a:p>
            <a:pPr algn="just">
              <a:lnSpc>
                <a:spcPct val="170000"/>
              </a:lnSpc>
              <a:spcAft>
                <a:spcPts val="0"/>
              </a:spcAft>
            </a:pPr>
            <a:r>
              <a:rPr lang="el-GR" sz="1600" dirty="0">
                <a:latin typeface="Comic Sans MS" panose="030F0702030302020204" pitchFamily="66" charset="0"/>
              </a:rPr>
              <a:t>2. Ο φυσικοθεραπευτής παρέχει τις υπηρεσίες του σεβόμενος τα θεμελιώδη ανθρώπινα δικαιώματα, χωρίς διακρίσεις που συνδέονται με την ηλικία, το φύλο, τον σεξουαλικό προσανατολισμό, τις κοινωνικές συνθήκες, την εθνότητα, την εθνικότητα, τον πολιτισμό, το δικαίωμα της πίστης και πολιτικού προσανατολισμού.</a:t>
            </a:r>
          </a:p>
        </p:txBody>
      </p:sp>
    </p:spTree>
    <p:extLst>
      <p:ext uri="{BB962C8B-B14F-4D97-AF65-F5344CB8AC3E}">
        <p14:creationId xmlns:p14="http://schemas.microsoft.com/office/powerpoint/2010/main" val="25193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idx="1"/>
          </p:nvPr>
        </p:nvSpPr>
        <p:spPr/>
        <p:txBody>
          <a:bodyPr vert="horz" lIns="0" tIns="45720" rIns="0" bIns="45720" rtlCol="0">
            <a:normAutofit/>
          </a:bodyPr>
          <a:lstStyle/>
          <a:p>
            <a:pPr algn="just">
              <a:lnSpc>
                <a:spcPct val="170000"/>
              </a:lnSpc>
              <a:spcAft>
                <a:spcPts val="0"/>
              </a:spcAft>
            </a:pPr>
            <a:r>
              <a:rPr lang="el-GR" sz="1600" dirty="0">
                <a:latin typeface="Comic Sans MS" panose="030F0702030302020204" pitchFamily="66" charset="0"/>
              </a:rPr>
              <a:t>Ηθική και επιστημονική ανεξαρτησία του φυσικοθεραπευτή.</a:t>
            </a:r>
          </a:p>
          <a:p>
            <a:pPr algn="just">
              <a:lnSpc>
                <a:spcPct val="170000"/>
              </a:lnSpc>
              <a:spcAft>
                <a:spcPts val="0"/>
              </a:spcAft>
            </a:pPr>
            <a:r>
              <a:rPr lang="el-GR" sz="1600" dirty="0">
                <a:latin typeface="Comic Sans MS" panose="030F0702030302020204" pitchFamily="66" charset="0"/>
              </a:rPr>
              <a:t> 1. Κάθε φυσικοθεραπευτής απολαμβάνει κατά την άσκηση του επαγγέλματος, επιστημονικής αυτονομίας, ελευθερίας της συνείδησής του, παρέχει δε τις </a:t>
            </a:r>
            <a:r>
              <a:rPr lang="el-GR" sz="1600" dirty="0" err="1">
                <a:latin typeface="Comic Sans MS" panose="030F0702030302020204" pitchFamily="66" charset="0"/>
              </a:rPr>
              <a:t>φυσικοθεραπευτικές</a:t>
            </a:r>
            <a:r>
              <a:rPr lang="el-GR" sz="1600" dirty="0">
                <a:latin typeface="Comic Sans MS" panose="030F0702030302020204" pitchFamily="66" charset="0"/>
              </a:rPr>
              <a:t> του υπηρεσίες με σεβασμό στην ανθρώπινη αξιοπρέπεια. </a:t>
            </a:r>
          </a:p>
          <a:p>
            <a:pPr algn="just">
              <a:lnSpc>
                <a:spcPct val="170000"/>
              </a:lnSpc>
              <a:spcAft>
                <a:spcPts val="0"/>
              </a:spcAft>
            </a:pPr>
            <a:r>
              <a:rPr lang="el-GR" sz="1600" dirty="0">
                <a:latin typeface="Comic Sans MS" panose="030F0702030302020204" pitchFamily="66" charset="0"/>
              </a:rPr>
              <a:t>2. Ο φυσικοθεραπευτής ενεργεί με βάση την εκπαίδευση που έχει λάβει κατά τη διάρκεια των σπουδών του, την πείρα και τις δεξιότητες που αποκτά κατά την άσκηση της φυσικοθεραπείας και τους κανόνες της τεκμηριωμένης και βασισμένης σε αποδείξεις </a:t>
            </a:r>
            <a:r>
              <a:rPr lang="el-GR" sz="1600" dirty="0" err="1">
                <a:latin typeface="Comic Sans MS" panose="030F0702030302020204" pitchFamily="66" charset="0"/>
              </a:rPr>
              <a:t>φυσικοθεραπευτικής</a:t>
            </a:r>
            <a:r>
              <a:rPr lang="el-GR" sz="1600" dirty="0">
                <a:latin typeface="Comic Sans MS" panose="030F0702030302020204" pitchFamily="66" charset="0"/>
              </a:rPr>
              <a:t> επιστήμης.</a:t>
            </a:r>
          </a:p>
        </p:txBody>
      </p:sp>
    </p:spTree>
    <p:extLst>
      <p:ext uri="{BB962C8B-B14F-4D97-AF65-F5344CB8AC3E}">
        <p14:creationId xmlns:p14="http://schemas.microsoft.com/office/powerpoint/2010/main" val="2971534026"/>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Austin</Template>
  <TotalTime>250</TotalTime>
  <Words>4080</Words>
  <Application>Microsoft Office PowerPoint</Application>
  <PresentationFormat>Ευρεία οθόνη</PresentationFormat>
  <Paragraphs>149</Paragraphs>
  <Slides>37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37</vt:i4>
      </vt:variant>
    </vt:vector>
  </HeadingPairs>
  <TitlesOfParts>
    <vt:vector size="43" baseType="lpstr">
      <vt:lpstr>QQTMVO+Century Gothic</vt:lpstr>
      <vt:lpstr>Calibri Light</vt:lpstr>
      <vt:lpstr>Calibri</vt:lpstr>
      <vt:lpstr>Wingdings</vt:lpstr>
      <vt:lpstr>Comic Sans MS</vt:lpstr>
      <vt:lpstr>Ανασκόπηση</vt:lpstr>
      <vt:lpstr>Ειδικότητα : Βοηθός Φυσικοθεραπείας</vt:lpstr>
      <vt:lpstr>ΣΚΟΠΟΣ ΤΟΥ ΜΑΘΗΜΑΤΟΣ </vt:lpstr>
      <vt:lpstr>Παρουσίαση του PowerPoint</vt:lpstr>
      <vt:lpstr>Κώδικας δεοντολογίας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ΙΔΙΩΤΙΚΟΤΗΤΑ ΚΑΙ ΑΠΟΡΡΗΤΟ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ΑΜΟΙΒΗ ΤΟΥ ΦΥΣΙΚΟΘΕΡΑΠΕΥΤΗ</vt:lpstr>
      <vt:lpstr>Παρουσίαση του PowerPoint</vt:lpstr>
      <vt:lpstr>Παρουσίαση του PowerPoint</vt:lpstr>
      <vt:lpstr>ΣΧΕΣΕΙΣ ΜΕ ΣΥΝΑΔΕΛΦΟΥΣ</vt:lpstr>
      <vt:lpstr>Παρουσίαση του PowerPoint</vt:lpstr>
      <vt:lpstr>Παρουσίαση του PowerPoint</vt:lpstr>
      <vt:lpstr>ΕΚΠΑΙΔΕΥΣΗ</vt:lpstr>
      <vt:lpstr>ΕΠΙΣΤΗΜΟΝΙΚΑ ΠΡΟΓΡΑΜΜΑΤΑ ΚΑΙ ΝΕΕΣ ΜΕΘΟΔΟΙ</vt:lpstr>
      <vt:lpstr>ΚΑΘΗΚΟΝΤΑ ΠΡΟΣ ΤΟΝ ΠΑΝΕΛΛΗΝΙΟ ΣΥΛΛΟΓΟ ΦΥΣΙΚΟΘΕΡΑΠΕΥΤΩΝ Ν.Π.Δ.Δ. (Π.Σ.Φ.)</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malte</dc:creator>
  <cp:lastModifiedBy>Λογαριασμός Microsoft</cp:lastModifiedBy>
  <cp:revision>62</cp:revision>
  <dcterms:modified xsi:type="dcterms:W3CDTF">2024-10-20T06:19:31Z</dcterms:modified>
</cp:coreProperties>
</file>